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84"/>
  </p:notesMasterIdLst>
  <p:sldIdLst>
    <p:sldId id="331" r:id="rId4"/>
    <p:sldId id="321" r:id="rId5"/>
    <p:sldId id="338" r:id="rId6"/>
    <p:sldId id="341" r:id="rId7"/>
    <p:sldId id="342" r:id="rId8"/>
    <p:sldId id="426" r:id="rId9"/>
    <p:sldId id="427" r:id="rId10"/>
    <p:sldId id="428" r:id="rId11"/>
    <p:sldId id="429" r:id="rId12"/>
    <p:sldId id="404" r:id="rId13"/>
    <p:sldId id="345" r:id="rId14"/>
    <p:sldId id="405" r:id="rId15"/>
    <p:sldId id="347" r:id="rId16"/>
    <p:sldId id="351" r:id="rId17"/>
    <p:sldId id="352" r:id="rId18"/>
    <p:sldId id="344" r:id="rId19"/>
    <p:sldId id="353" r:id="rId20"/>
    <p:sldId id="354" r:id="rId21"/>
    <p:sldId id="346" r:id="rId22"/>
    <p:sldId id="349" r:id="rId23"/>
    <p:sldId id="343" r:id="rId24"/>
    <p:sldId id="348" r:id="rId25"/>
    <p:sldId id="355" r:id="rId26"/>
    <p:sldId id="350" r:id="rId27"/>
    <p:sldId id="357" r:id="rId28"/>
    <p:sldId id="356" r:id="rId29"/>
    <p:sldId id="422" r:id="rId30"/>
    <p:sldId id="359" r:id="rId31"/>
    <p:sldId id="369" r:id="rId32"/>
    <p:sldId id="361" r:id="rId33"/>
    <p:sldId id="360" r:id="rId34"/>
    <p:sldId id="362" r:id="rId35"/>
    <p:sldId id="379" r:id="rId36"/>
    <p:sldId id="377" r:id="rId37"/>
    <p:sldId id="378" r:id="rId38"/>
    <p:sldId id="380" r:id="rId39"/>
    <p:sldId id="363" r:id="rId40"/>
    <p:sldId id="366" r:id="rId41"/>
    <p:sldId id="367" r:id="rId42"/>
    <p:sldId id="368" r:id="rId43"/>
    <p:sldId id="370" r:id="rId44"/>
    <p:sldId id="373" r:id="rId45"/>
    <p:sldId id="376" r:id="rId46"/>
    <p:sldId id="374" r:id="rId47"/>
    <p:sldId id="375" r:id="rId48"/>
    <p:sldId id="371" r:id="rId49"/>
    <p:sldId id="425" r:id="rId50"/>
    <p:sldId id="384" r:id="rId51"/>
    <p:sldId id="388" r:id="rId52"/>
    <p:sldId id="385" r:id="rId53"/>
    <p:sldId id="387" r:id="rId54"/>
    <p:sldId id="394" r:id="rId55"/>
    <p:sldId id="395" r:id="rId56"/>
    <p:sldId id="396" r:id="rId57"/>
    <p:sldId id="391" r:id="rId58"/>
    <p:sldId id="393" r:id="rId59"/>
    <p:sldId id="392" r:id="rId60"/>
    <p:sldId id="424" r:id="rId61"/>
    <p:sldId id="397" r:id="rId62"/>
    <p:sldId id="399" r:id="rId63"/>
    <p:sldId id="386" r:id="rId64"/>
    <p:sldId id="398" r:id="rId65"/>
    <p:sldId id="400" r:id="rId66"/>
    <p:sldId id="401" r:id="rId67"/>
    <p:sldId id="403" r:id="rId68"/>
    <p:sldId id="406" r:id="rId69"/>
    <p:sldId id="408" r:id="rId70"/>
    <p:sldId id="407" r:id="rId71"/>
    <p:sldId id="409" r:id="rId72"/>
    <p:sldId id="410" r:id="rId73"/>
    <p:sldId id="411" r:id="rId74"/>
    <p:sldId id="412" r:id="rId75"/>
    <p:sldId id="413" r:id="rId76"/>
    <p:sldId id="414" r:id="rId77"/>
    <p:sldId id="416" r:id="rId78"/>
    <p:sldId id="418" r:id="rId79"/>
    <p:sldId id="419" r:id="rId80"/>
    <p:sldId id="420" r:id="rId81"/>
    <p:sldId id="415" r:id="rId82"/>
    <p:sldId id="421"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0921" autoAdjust="0"/>
  </p:normalViewPr>
  <p:slideViewPr>
    <p:cSldViewPr snapToGrid="0" showGuides="1">
      <p:cViewPr varScale="1">
        <p:scale>
          <a:sx n="104" d="100"/>
          <a:sy n="104" d="100"/>
        </p:scale>
        <p:origin x="426" y="11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xlab.fr/javascript/bonnes-pratiques-javascript-pour-lentrepris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openclassrooms.com/fr/courses/1916641-dynamisez-vos-sites-web-avec-javascript/1916901-premiers-pas-en-javascrip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Bonne pratique : </a:t>
            </a:r>
          </a:p>
          <a:p>
            <a:endParaRPr lang="fr-FR" dirty="0"/>
          </a:p>
          <a:p>
            <a:r>
              <a:rPr lang="fr-FR" dirty="0">
                <a:hlinkClick r:id="rId3"/>
              </a:rPr>
              <a:t>https://maxlab.fr/javascript/bonnes-pratiques-javascript-pour-lentreprise/</a:t>
            </a:r>
            <a:endParaRPr lang="fr-FR" dirty="0"/>
          </a:p>
          <a:p>
            <a:endParaRPr lang="fr-FR" dirty="0"/>
          </a:p>
          <a:p>
            <a:r>
              <a:rPr lang="fr-FR" dirty="0"/>
              <a:t>Tuto </a:t>
            </a:r>
            <a:r>
              <a:rPr lang="fr-FR" dirty="0" err="1"/>
              <a:t>openclassroom</a:t>
            </a:r>
            <a:endParaRPr lang="fr-FR" dirty="0"/>
          </a:p>
          <a:p>
            <a:r>
              <a:rPr lang="fr-FR" dirty="0">
                <a:hlinkClick r:id="rId4"/>
              </a:rPr>
              <a:t>https://openclassrooms.com/fr/courses/1916641-dynamisez-vos-sites-web-avec-javascript/1916901-premiers-pas-en-javascript</a:t>
            </a:r>
            <a:endParaRPr lang="fr-FR" dirty="0"/>
          </a:p>
        </p:txBody>
      </p:sp>
      <p:sp>
        <p:nvSpPr>
          <p:cNvPr id="4" name="Espace réservé du numéro de diapositive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234122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357251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3481068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38920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605468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251404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936605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3735202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2337894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2917294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1442858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2918926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3083650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3187780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3579992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29470185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2083487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805462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225194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3573073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108877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29</a:t>
            </a:fld>
            <a:endParaRPr lang="en-US"/>
          </a:p>
        </p:txBody>
      </p:sp>
    </p:spTree>
    <p:extLst>
      <p:ext uri="{BB962C8B-B14F-4D97-AF65-F5344CB8AC3E}">
        <p14:creationId xmlns:p14="http://schemas.microsoft.com/office/powerpoint/2010/main" val="1684541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149607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30</a:t>
            </a:fld>
            <a:endParaRPr lang="en-US"/>
          </a:p>
        </p:txBody>
      </p:sp>
    </p:spTree>
    <p:extLst>
      <p:ext uri="{BB962C8B-B14F-4D97-AF65-F5344CB8AC3E}">
        <p14:creationId xmlns:p14="http://schemas.microsoft.com/office/powerpoint/2010/main" val="1483853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31</a:t>
            </a:fld>
            <a:endParaRPr lang="en-US"/>
          </a:p>
        </p:txBody>
      </p:sp>
    </p:spTree>
    <p:extLst>
      <p:ext uri="{BB962C8B-B14F-4D97-AF65-F5344CB8AC3E}">
        <p14:creationId xmlns:p14="http://schemas.microsoft.com/office/powerpoint/2010/main" val="8865862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32</a:t>
            </a:fld>
            <a:endParaRPr lang="en-US"/>
          </a:p>
        </p:txBody>
      </p:sp>
    </p:spTree>
    <p:extLst>
      <p:ext uri="{BB962C8B-B14F-4D97-AF65-F5344CB8AC3E}">
        <p14:creationId xmlns:p14="http://schemas.microsoft.com/office/powerpoint/2010/main" val="75229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33</a:t>
            </a:fld>
            <a:endParaRPr lang="en-US"/>
          </a:p>
        </p:txBody>
      </p:sp>
    </p:spTree>
    <p:extLst>
      <p:ext uri="{BB962C8B-B14F-4D97-AF65-F5344CB8AC3E}">
        <p14:creationId xmlns:p14="http://schemas.microsoft.com/office/powerpoint/2010/main" val="164422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34</a:t>
            </a:fld>
            <a:endParaRPr lang="en-US"/>
          </a:p>
        </p:txBody>
      </p:sp>
    </p:spTree>
    <p:extLst>
      <p:ext uri="{BB962C8B-B14F-4D97-AF65-F5344CB8AC3E}">
        <p14:creationId xmlns:p14="http://schemas.microsoft.com/office/powerpoint/2010/main" val="52254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35</a:t>
            </a:fld>
            <a:endParaRPr lang="en-US"/>
          </a:p>
        </p:txBody>
      </p:sp>
    </p:spTree>
    <p:extLst>
      <p:ext uri="{BB962C8B-B14F-4D97-AF65-F5344CB8AC3E}">
        <p14:creationId xmlns:p14="http://schemas.microsoft.com/office/powerpoint/2010/main" val="2654922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36</a:t>
            </a:fld>
            <a:endParaRPr lang="en-US"/>
          </a:p>
        </p:txBody>
      </p:sp>
    </p:spTree>
    <p:extLst>
      <p:ext uri="{BB962C8B-B14F-4D97-AF65-F5344CB8AC3E}">
        <p14:creationId xmlns:p14="http://schemas.microsoft.com/office/powerpoint/2010/main" val="1919194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37</a:t>
            </a:fld>
            <a:endParaRPr lang="en-US"/>
          </a:p>
        </p:txBody>
      </p:sp>
    </p:spTree>
    <p:extLst>
      <p:ext uri="{BB962C8B-B14F-4D97-AF65-F5344CB8AC3E}">
        <p14:creationId xmlns:p14="http://schemas.microsoft.com/office/powerpoint/2010/main" val="617480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38</a:t>
            </a:fld>
            <a:endParaRPr lang="en-US"/>
          </a:p>
        </p:txBody>
      </p:sp>
    </p:spTree>
    <p:extLst>
      <p:ext uri="{BB962C8B-B14F-4D97-AF65-F5344CB8AC3E}">
        <p14:creationId xmlns:p14="http://schemas.microsoft.com/office/powerpoint/2010/main" val="25329032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39</a:t>
            </a:fld>
            <a:endParaRPr lang="en-US"/>
          </a:p>
        </p:txBody>
      </p:sp>
    </p:spTree>
    <p:extLst>
      <p:ext uri="{BB962C8B-B14F-4D97-AF65-F5344CB8AC3E}">
        <p14:creationId xmlns:p14="http://schemas.microsoft.com/office/powerpoint/2010/main" val="2522935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783549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40</a:t>
            </a:fld>
            <a:endParaRPr lang="en-US"/>
          </a:p>
        </p:txBody>
      </p:sp>
    </p:spTree>
    <p:extLst>
      <p:ext uri="{BB962C8B-B14F-4D97-AF65-F5344CB8AC3E}">
        <p14:creationId xmlns:p14="http://schemas.microsoft.com/office/powerpoint/2010/main" val="1956418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41</a:t>
            </a:fld>
            <a:endParaRPr lang="en-US"/>
          </a:p>
        </p:txBody>
      </p:sp>
    </p:spTree>
    <p:extLst>
      <p:ext uri="{BB962C8B-B14F-4D97-AF65-F5344CB8AC3E}">
        <p14:creationId xmlns:p14="http://schemas.microsoft.com/office/powerpoint/2010/main" val="13565433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42</a:t>
            </a:fld>
            <a:endParaRPr lang="en-US"/>
          </a:p>
        </p:txBody>
      </p:sp>
    </p:spTree>
    <p:extLst>
      <p:ext uri="{BB962C8B-B14F-4D97-AF65-F5344CB8AC3E}">
        <p14:creationId xmlns:p14="http://schemas.microsoft.com/office/powerpoint/2010/main" val="13182829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43</a:t>
            </a:fld>
            <a:endParaRPr lang="en-US"/>
          </a:p>
        </p:txBody>
      </p:sp>
    </p:spTree>
    <p:extLst>
      <p:ext uri="{BB962C8B-B14F-4D97-AF65-F5344CB8AC3E}">
        <p14:creationId xmlns:p14="http://schemas.microsoft.com/office/powerpoint/2010/main" val="25059532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44</a:t>
            </a:fld>
            <a:endParaRPr lang="en-US"/>
          </a:p>
        </p:txBody>
      </p:sp>
    </p:spTree>
    <p:extLst>
      <p:ext uri="{BB962C8B-B14F-4D97-AF65-F5344CB8AC3E}">
        <p14:creationId xmlns:p14="http://schemas.microsoft.com/office/powerpoint/2010/main" val="1942047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45</a:t>
            </a:fld>
            <a:endParaRPr lang="en-US"/>
          </a:p>
        </p:txBody>
      </p:sp>
    </p:spTree>
    <p:extLst>
      <p:ext uri="{BB962C8B-B14F-4D97-AF65-F5344CB8AC3E}">
        <p14:creationId xmlns:p14="http://schemas.microsoft.com/office/powerpoint/2010/main" val="17363311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46</a:t>
            </a:fld>
            <a:endParaRPr lang="en-US"/>
          </a:p>
        </p:txBody>
      </p:sp>
    </p:spTree>
    <p:extLst>
      <p:ext uri="{BB962C8B-B14F-4D97-AF65-F5344CB8AC3E}">
        <p14:creationId xmlns:p14="http://schemas.microsoft.com/office/powerpoint/2010/main" val="760959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47</a:t>
            </a:fld>
            <a:endParaRPr lang="en-US"/>
          </a:p>
        </p:txBody>
      </p:sp>
    </p:spTree>
    <p:extLst>
      <p:ext uri="{BB962C8B-B14F-4D97-AF65-F5344CB8AC3E}">
        <p14:creationId xmlns:p14="http://schemas.microsoft.com/office/powerpoint/2010/main" val="850247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48</a:t>
            </a:fld>
            <a:endParaRPr lang="en-US"/>
          </a:p>
        </p:txBody>
      </p:sp>
    </p:spTree>
    <p:extLst>
      <p:ext uri="{BB962C8B-B14F-4D97-AF65-F5344CB8AC3E}">
        <p14:creationId xmlns:p14="http://schemas.microsoft.com/office/powerpoint/2010/main" val="40885100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49</a:t>
            </a:fld>
            <a:endParaRPr lang="en-US"/>
          </a:p>
        </p:txBody>
      </p:sp>
    </p:spTree>
    <p:extLst>
      <p:ext uri="{BB962C8B-B14F-4D97-AF65-F5344CB8AC3E}">
        <p14:creationId xmlns:p14="http://schemas.microsoft.com/office/powerpoint/2010/main" val="66315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9748249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50</a:t>
            </a:fld>
            <a:endParaRPr lang="en-US"/>
          </a:p>
        </p:txBody>
      </p:sp>
    </p:spTree>
    <p:extLst>
      <p:ext uri="{BB962C8B-B14F-4D97-AF65-F5344CB8AC3E}">
        <p14:creationId xmlns:p14="http://schemas.microsoft.com/office/powerpoint/2010/main" val="488071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51</a:t>
            </a:fld>
            <a:endParaRPr lang="en-US"/>
          </a:p>
        </p:txBody>
      </p:sp>
    </p:spTree>
    <p:extLst>
      <p:ext uri="{BB962C8B-B14F-4D97-AF65-F5344CB8AC3E}">
        <p14:creationId xmlns:p14="http://schemas.microsoft.com/office/powerpoint/2010/main" val="20563249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52</a:t>
            </a:fld>
            <a:endParaRPr lang="en-US"/>
          </a:p>
        </p:txBody>
      </p:sp>
    </p:spTree>
    <p:extLst>
      <p:ext uri="{BB962C8B-B14F-4D97-AF65-F5344CB8AC3E}">
        <p14:creationId xmlns:p14="http://schemas.microsoft.com/office/powerpoint/2010/main" val="1280847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53</a:t>
            </a:fld>
            <a:endParaRPr lang="en-US"/>
          </a:p>
        </p:txBody>
      </p:sp>
    </p:spTree>
    <p:extLst>
      <p:ext uri="{BB962C8B-B14F-4D97-AF65-F5344CB8AC3E}">
        <p14:creationId xmlns:p14="http://schemas.microsoft.com/office/powerpoint/2010/main" val="710975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54</a:t>
            </a:fld>
            <a:endParaRPr lang="en-US"/>
          </a:p>
        </p:txBody>
      </p:sp>
    </p:spTree>
    <p:extLst>
      <p:ext uri="{BB962C8B-B14F-4D97-AF65-F5344CB8AC3E}">
        <p14:creationId xmlns:p14="http://schemas.microsoft.com/office/powerpoint/2010/main" val="1372754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55</a:t>
            </a:fld>
            <a:endParaRPr lang="en-US"/>
          </a:p>
        </p:txBody>
      </p:sp>
    </p:spTree>
    <p:extLst>
      <p:ext uri="{BB962C8B-B14F-4D97-AF65-F5344CB8AC3E}">
        <p14:creationId xmlns:p14="http://schemas.microsoft.com/office/powerpoint/2010/main" val="12445135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56</a:t>
            </a:fld>
            <a:endParaRPr lang="en-US"/>
          </a:p>
        </p:txBody>
      </p:sp>
    </p:spTree>
    <p:extLst>
      <p:ext uri="{BB962C8B-B14F-4D97-AF65-F5344CB8AC3E}">
        <p14:creationId xmlns:p14="http://schemas.microsoft.com/office/powerpoint/2010/main" val="9365366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57</a:t>
            </a:fld>
            <a:endParaRPr lang="en-US"/>
          </a:p>
        </p:txBody>
      </p:sp>
    </p:spTree>
    <p:extLst>
      <p:ext uri="{BB962C8B-B14F-4D97-AF65-F5344CB8AC3E}">
        <p14:creationId xmlns:p14="http://schemas.microsoft.com/office/powerpoint/2010/main" val="40517103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58</a:t>
            </a:fld>
            <a:endParaRPr lang="en-US"/>
          </a:p>
        </p:txBody>
      </p:sp>
    </p:spTree>
    <p:extLst>
      <p:ext uri="{BB962C8B-B14F-4D97-AF65-F5344CB8AC3E}">
        <p14:creationId xmlns:p14="http://schemas.microsoft.com/office/powerpoint/2010/main" val="20423577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59</a:t>
            </a:fld>
            <a:endParaRPr lang="en-US"/>
          </a:p>
        </p:txBody>
      </p:sp>
    </p:spTree>
    <p:extLst>
      <p:ext uri="{BB962C8B-B14F-4D97-AF65-F5344CB8AC3E}">
        <p14:creationId xmlns:p14="http://schemas.microsoft.com/office/powerpoint/2010/main" val="140964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1174210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60</a:t>
            </a:fld>
            <a:endParaRPr lang="en-US"/>
          </a:p>
        </p:txBody>
      </p:sp>
    </p:spTree>
    <p:extLst>
      <p:ext uri="{BB962C8B-B14F-4D97-AF65-F5344CB8AC3E}">
        <p14:creationId xmlns:p14="http://schemas.microsoft.com/office/powerpoint/2010/main" val="20548970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61</a:t>
            </a:fld>
            <a:endParaRPr lang="en-US"/>
          </a:p>
        </p:txBody>
      </p:sp>
    </p:spTree>
    <p:extLst>
      <p:ext uri="{BB962C8B-B14F-4D97-AF65-F5344CB8AC3E}">
        <p14:creationId xmlns:p14="http://schemas.microsoft.com/office/powerpoint/2010/main" val="3766898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62</a:t>
            </a:fld>
            <a:endParaRPr lang="en-US"/>
          </a:p>
        </p:txBody>
      </p:sp>
    </p:spTree>
    <p:extLst>
      <p:ext uri="{BB962C8B-B14F-4D97-AF65-F5344CB8AC3E}">
        <p14:creationId xmlns:p14="http://schemas.microsoft.com/office/powerpoint/2010/main" val="25842755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63</a:t>
            </a:fld>
            <a:endParaRPr lang="en-US"/>
          </a:p>
        </p:txBody>
      </p:sp>
    </p:spTree>
    <p:extLst>
      <p:ext uri="{BB962C8B-B14F-4D97-AF65-F5344CB8AC3E}">
        <p14:creationId xmlns:p14="http://schemas.microsoft.com/office/powerpoint/2010/main" val="25665118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64</a:t>
            </a:fld>
            <a:endParaRPr lang="en-US"/>
          </a:p>
        </p:txBody>
      </p:sp>
    </p:spTree>
    <p:extLst>
      <p:ext uri="{BB962C8B-B14F-4D97-AF65-F5344CB8AC3E}">
        <p14:creationId xmlns:p14="http://schemas.microsoft.com/office/powerpoint/2010/main" val="1908964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65</a:t>
            </a:fld>
            <a:endParaRPr lang="en-US"/>
          </a:p>
        </p:txBody>
      </p:sp>
    </p:spTree>
    <p:extLst>
      <p:ext uri="{BB962C8B-B14F-4D97-AF65-F5344CB8AC3E}">
        <p14:creationId xmlns:p14="http://schemas.microsoft.com/office/powerpoint/2010/main" val="41445972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66</a:t>
            </a:fld>
            <a:endParaRPr lang="en-US"/>
          </a:p>
        </p:txBody>
      </p:sp>
    </p:spTree>
    <p:extLst>
      <p:ext uri="{BB962C8B-B14F-4D97-AF65-F5344CB8AC3E}">
        <p14:creationId xmlns:p14="http://schemas.microsoft.com/office/powerpoint/2010/main" val="22985861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67</a:t>
            </a:fld>
            <a:endParaRPr lang="en-US"/>
          </a:p>
        </p:txBody>
      </p:sp>
    </p:spTree>
    <p:extLst>
      <p:ext uri="{BB962C8B-B14F-4D97-AF65-F5344CB8AC3E}">
        <p14:creationId xmlns:p14="http://schemas.microsoft.com/office/powerpoint/2010/main" val="26907399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68</a:t>
            </a:fld>
            <a:endParaRPr lang="en-US"/>
          </a:p>
        </p:txBody>
      </p:sp>
    </p:spTree>
    <p:extLst>
      <p:ext uri="{BB962C8B-B14F-4D97-AF65-F5344CB8AC3E}">
        <p14:creationId xmlns:p14="http://schemas.microsoft.com/office/powerpoint/2010/main" val="34904777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69</a:t>
            </a:fld>
            <a:endParaRPr lang="en-US"/>
          </a:p>
        </p:txBody>
      </p:sp>
    </p:spTree>
    <p:extLst>
      <p:ext uri="{BB962C8B-B14F-4D97-AF65-F5344CB8AC3E}">
        <p14:creationId xmlns:p14="http://schemas.microsoft.com/office/powerpoint/2010/main" val="407838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321884771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70</a:t>
            </a:fld>
            <a:endParaRPr lang="en-US"/>
          </a:p>
        </p:txBody>
      </p:sp>
    </p:spTree>
    <p:extLst>
      <p:ext uri="{BB962C8B-B14F-4D97-AF65-F5344CB8AC3E}">
        <p14:creationId xmlns:p14="http://schemas.microsoft.com/office/powerpoint/2010/main" val="3757484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71</a:t>
            </a:fld>
            <a:endParaRPr lang="en-US"/>
          </a:p>
        </p:txBody>
      </p:sp>
    </p:spTree>
    <p:extLst>
      <p:ext uri="{BB962C8B-B14F-4D97-AF65-F5344CB8AC3E}">
        <p14:creationId xmlns:p14="http://schemas.microsoft.com/office/powerpoint/2010/main" val="17713181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72</a:t>
            </a:fld>
            <a:endParaRPr lang="en-US"/>
          </a:p>
        </p:txBody>
      </p:sp>
    </p:spTree>
    <p:extLst>
      <p:ext uri="{BB962C8B-B14F-4D97-AF65-F5344CB8AC3E}">
        <p14:creationId xmlns:p14="http://schemas.microsoft.com/office/powerpoint/2010/main" val="4930008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73</a:t>
            </a:fld>
            <a:endParaRPr lang="en-US"/>
          </a:p>
        </p:txBody>
      </p:sp>
    </p:spTree>
    <p:extLst>
      <p:ext uri="{BB962C8B-B14F-4D97-AF65-F5344CB8AC3E}">
        <p14:creationId xmlns:p14="http://schemas.microsoft.com/office/powerpoint/2010/main" val="8504455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74</a:t>
            </a:fld>
            <a:endParaRPr lang="en-US"/>
          </a:p>
        </p:txBody>
      </p:sp>
    </p:spTree>
    <p:extLst>
      <p:ext uri="{BB962C8B-B14F-4D97-AF65-F5344CB8AC3E}">
        <p14:creationId xmlns:p14="http://schemas.microsoft.com/office/powerpoint/2010/main" val="1633536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75</a:t>
            </a:fld>
            <a:endParaRPr lang="en-US"/>
          </a:p>
        </p:txBody>
      </p:sp>
    </p:spTree>
    <p:extLst>
      <p:ext uri="{BB962C8B-B14F-4D97-AF65-F5344CB8AC3E}">
        <p14:creationId xmlns:p14="http://schemas.microsoft.com/office/powerpoint/2010/main" val="14789920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76</a:t>
            </a:fld>
            <a:endParaRPr lang="en-US"/>
          </a:p>
        </p:txBody>
      </p:sp>
    </p:spTree>
    <p:extLst>
      <p:ext uri="{BB962C8B-B14F-4D97-AF65-F5344CB8AC3E}">
        <p14:creationId xmlns:p14="http://schemas.microsoft.com/office/powerpoint/2010/main" val="13169091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77</a:t>
            </a:fld>
            <a:endParaRPr lang="en-US"/>
          </a:p>
        </p:txBody>
      </p:sp>
    </p:spTree>
    <p:extLst>
      <p:ext uri="{BB962C8B-B14F-4D97-AF65-F5344CB8AC3E}">
        <p14:creationId xmlns:p14="http://schemas.microsoft.com/office/powerpoint/2010/main" val="24826013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78</a:t>
            </a:fld>
            <a:endParaRPr lang="en-US"/>
          </a:p>
        </p:txBody>
      </p:sp>
    </p:spTree>
    <p:extLst>
      <p:ext uri="{BB962C8B-B14F-4D97-AF65-F5344CB8AC3E}">
        <p14:creationId xmlns:p14="http://schemas.microsoft.com/office/powerpoint/2010/main" val="21271433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79</a:t>
            </a:fld>
            <a:endParaRPr lang="en-US"/>
          </a:p>
        </p:txBody>
      </p:sp>
    </p:spTree>
    <p:extLst>
      <p:ext uri="{BB962C8B-B14F-4D97-AF65-F5344CB8AC3E}">
        <p14:creationId xmlns:p14="http://schemas.microsoft.com/office/powerpoint/2010/main" val="319345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142727115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80</a:t>
            </a:fld>
            <a:endParaRPr lang="en-US"/>
          </a:p>
        </p:txBody>
      </p:sp>
    </p:spTree>
    <p:extLst>
      <p:ext uri="{BB962C8B-B14F-4D97-AF65-F5344CB8AC3E}">
        <p14:creationId xmlns:p14="http://schemas.microsoft.com/office/powerpoint/2010/main" val="1319658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1914330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w3ctutorial.com/dhtml-tutorial/dhtml-intro" TargetMode="External"/><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mootools.net/" TargetMode="External"/><Relationship Id="rId5" Type="http://schemas.openxmlformats.org/officeDocument/2006/relationships/hyperlink" Target="https://jquery.com/" TargetMode="External"/><Relationship Id="rId4" Type="http://schemas.openxmlformats.org/officeDocument/2006/relationships/hyperlink" Target="https://developer.mozilla.org/en-US/docs/Web/API/Document_Object_Mode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jslint.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fr.wikipedia.org/wiki/Compilation_%C3%A0_la_vol%C3%A9e"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hyperlink" Target="https://jsfiddle.net/" TargetMode="External"/><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s://babeljs.io/" TargetMode="External"/><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hyperlink" Target="https://www.developpez.com/" TargetMode="External"/><Relationship Id="rId12" Type="http://schemas.openxmlformats.org/officeDocument/2006/relationships/hyperlink" Target="http://ccoenraets.github.io/es6-tutorial/"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news.humancoders.com/t/javascript" TargetMode="External"/><Relationship Id="rId11" Type="http://schemas.openxmlformats.org/officeDocument/2006/relationships/hyperlink" Target="https://www.w3schools.com/" TargetMode="External"/><Relationship Id="rId5" Type="http://schemas.openxmlformats.org/officeDocument/2006/relationships/image" Target="../media/image28.png"/><Relationship Id="rId10" Type="http://schemas.openxmlformats.org/officeDocument/2006/relationships/hyperlink" Target="https://developer.mozilla.org/fr/docs/Web" TargetMode="External"/><Relationship Id="rId4" Type="http://schemas.openxmlformats.org/officeDocument/2006/relationships/image" Target="../media/image27.png"/><Relationship Id="rId9" Type="http://schemas.openxmlformats.org/officeDocument/2006/relationships/image" Target="../media/image30.png"/><Relationship Id="rId14" Type="http://schemas.openxmlformats.org/officeDocument/2006/relationships/hyperlink" Target="http://es6-features.org/#BaseClassAccess"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fr.wikipedia.org/wiki/Application_web"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fr.wikipedia.org/wiki/Pages_web" TargetMode="External"/><Relationship Id="rId5" Type="http://schemas.openxmlformats.org/officeDocument/2006/relationships/hyperlink" Target="https://fr.wikipedia.org/wiki/Langage_de_script" TargetMode="External"/><Relationship Id="rId4" Type="http://schemas.openxmlformats.org/officeDocument/2006/relationships/hyperlink" Target="https://fr.wikipedia.org/wiki/Langage_de_programmation"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hyperlink" Target="http://www.trucsweb.com/tutoriels/javascript/tw276/#sMinutes" TargetMode="External"/><Relationship Id="rId13" Type="http://schemas.openxmlformats.org/officeDocument/2006/relationships/hyperlink" Target="http://www.trucsweb.com/tutoriels/javascript/tw276/#Seconds" TargetMode="External"/><Relationship Id="rId18" Type="http://schemas.openxmlformats.org/officeDocument/2006/relationships/hyperlink" Target="http://www.trucsweb.com/tutoriels/javascript/tw276/#getYear" TargetMode="External"/><Relationship Id="rId3" Type="http://schemas.openxmlformats.org/officeDocument/2006/relationships/hyperlink" Target="http://www.trucsweb.com/tutoriels/javascript/tw276/#date" TargetMode="External"/><Relationship Id="rId7" Type="http://schemas.openxmlformats.org/officeDocument/2006/relationships/hyperlink" Target="http://www.trucsweb.com/tutoriels/javascript/tw276/#Hours" TargetMode="External"/><Relationship Id="rId12" Type="http://schemas.openxmlformats.org/officeDocument/2006/relationships/hyperlink" Target="http://www.trucsweb.com/tutoriels/javascript/tw276/#sSeconds" TargetMode="External"/><Relationship Id="rId17" Type="http://schemas.openxmlformats.org/officeDocument/2006/relationships/hyperlink" Target="http://www.trucsweb.com/tutoriels/javascript/tw276/#%3Cspan%20class=%22petit%22%3EgetTimeZoneoffset%3C/span%3E" TargetMode="External"/><Relationship Id="rId2" Type="http://schemas.openxmlformats.org/officeDocument/2006/relationships/notesSlide" Target="../notesSlides/notesSlide54.xml"/><Relationship Id="rId16" Type="http://schemas.openxmlformats.org/officeDocument/2006/relationships/hyperlink" Target="http://www.trucsweb.com/tutoriels/javascript/tw276/#sYear" TargetMode="External"/><Relationship Id="rId1" Type="http://schemas.openxmlformats.org/officeDocument/2006/relationships/slideLayout" Target="../slideLayouts/slideLayout5.xml"/><Relationship Id="rId6" Type="http://schemas.openxmlformats.org/officeDocument/2006/relationships/hyperlink" Target="http://www.trucsweb.com/tutoriels/javascript/tw276/#sHours" TargetMode="External"/><Relationship Id="rId11" Type="http://schemas.openxmlformats.org/officeDocument/2006/relationships/hyperlink" Target="http://www.trucsweb.com/tutoriels/javascript/tw276/#Month" TargetMode="External"/><Relationship Id="rId5" Type="http://schemas.openxmlformats.org/officeDocument/2006/relationships/hyperlink" Target="http://www.trucsweb.com/tutoriels/javascript/tw276/#day" TargetMode="External"/><Relationship Id="rId15" Type="http://schemas.openxmlformats.org/officeDocument/2006/relationships/hyperlink" Target="http://www.trucsweb.com/tutoriels/javascript/tw276/#Time" TargetMode="External"/><Relationship Id="rId10" Type="http://schemas.openxmlformats.org/officeDocument/2006/relationships/hyperlink" Target="http://www.trucsweb.com/tutoriels/javascript/tw276/#sMonth" TargetMode="External"/><Relationship Id="rId19" Type="http://schemas.openxmlformats.org/officeDocument/2006/relationships/hyperlink" Target="http://www.trucsweb.com/tutoriels/javascript/tw276/#sTimeOut" TargetMode="External"/><Relationship Id="rId4" Type="http://schemas.openxmlformats.org/officeDocument/2006/relationships/hyperlink" Target="http://www.trucsweb.com/tutoriels/javascript/tw276/#sdate" TargetMode="External"/><Relationship Id="rId9" Type="http://schemas.openxmlformats.org/officeDocument/2006/relationships/hyperlink" Target="http://www.trucsweb.com/tutoriels/javascript/tw276/#Minutes" TargetMode="External"/><Relationship Id="rId14" Type="http://schemas.openxmlformats.org/officeDocument/2006/relationships/hyperlink" Target="http://www.trucsweb.com/tutoriels/javascript/tw276/#sTime"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hyperlink" Target="https://developer.mozilla.org/fr/docs/Glossaire/JavaScript" TargetMode="External"/><Relationship Id="rId3" Type="http://schemas.openxmlformats.org/officeDocument/2006/relationships/hyperlink" Target="https://developer.mozilla.org/fr/docs/Glossaire/HTML" TargetMode="External"/><Relationship Id="rId7" Type="http://schemas.openxmlformats.org/officeDocument/2006/relationships/hyperlink" Target="https://developer.mozilla.org/fr/docs/Glossaire/DOM" TargetMode="External"/><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hyperlink" Target="https://developer.mozilla.org/fr/docs/Glossaire/CSS" TargetMode="External"/><Relationship Id="rId5" Type="http://schemas.openxmlformats.org/officeDocument/2006/relationships/hyperlink" Target="https://developer.mozilla.org/fr/docs/Glossaire/Java" TargetMode="External"/><Relationship Id="rId10" Type="http://schemas.openxmlformats.org/officeDocument/2006/relationships/image" Target="../media/image43.png"/><Relationship Id="rId4" Type="http://schemas.openxmlformats.org/officeDocument/2006/relationships/hyperlink" Target="https://developer.mozilla.org/fr/docs/Glossaire/Adobe_Flash" TargetMode="External"/><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s://developer.mozilla.org/fr/docs/Web/HTML/Element/body" TargetMode="External"/><Relationship Id="rId2" Type="http://schemas.openxmlformats.org/officeDocument/2006/relationships/notesSlide" Target="../notesSlides/notesSlide60.xml"/><Relationship Id="rId1" Type="http://schemas.openxmlformats.org/officeDocument/2006/relationships/slideLayout" Target="../slideLayouts/slideLayout5.xml"/><Relationship Id="rId4" Type="http://schemas.openxmlformats.org/officeDocument/2006/relationships/hyperlink" Target="https://developer.mozilla.org/fr/docs/Web/HTML/Element/table"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1.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6.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B47F0C09-935A-4A9F-9D9B-75F670BC2EFB}"/>
              </a:ext>
            </a:extLst>
          </p:cNvPr>
          <p:cNvSpPr txBox="1"/>
          <p:nvPr/>
        </p:nvSpPr>
        <p:spPr>
          <a:xfrm>
            <a:off x="-78957" y="2767762"/>
            <a:ext cx="12192000" cy="923330"/>
          </a:xfrm>
          <a:prstGeom prst="rect">
            <a:avLst/>
          </a:prstGeom>
          <a:noFill/>
        </p:spPr>
        <p:txBody>
          <a:bodyPr wrap="square" rtlCol="0" anchor="ctr">
            <a:spAutoFit/>
          </a:bodyPr>
          <a:lstStyle/>
          <a:p>
            <a:pPr algn="ctr"/>
            <a:r>
              <a:rPr lang="en-US" sz="5400" dirty="0" err="1">
                <a:solidFill>
                  <a:schemeClr val="bg1"/>
                </a:solidFill>
                <a:latin typeface="+mj-lt"/>
              </a:rPr>
              <a:t>Javascript</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78957" y="433582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Jerome.ferratier@gmail.com</a:t>
            </a:r>
            <a:endParaRPr lang="ko-KR" altLang="en-US" sz="1867" dirty="0">
              <a:solidFill>
                <a:schemeClr val="bg1"/>
              </a:solidFill>
              <a:cs typeface="Arial" pitchFamily="34" charset="0"/>
            </a:endParaRPr>
          </a:p>
        </p:txBody>
      </p:sp>
      <p:pic>
        <p:nvPicPr>
          <p:cNvPr id="2" name="Image 1">
            <a:extLst>
              <a:ext uri="{FF2B5EF4-FFF2-40B4-BE49-F238E27FC236}">
                <a16:creationId xmlns:a16="http://schemas.microsoft.com/office/drawing/2014/main" id="{862B9BE9-6E4C-4BF5-9958-A5D83665B4EB}"/>
              </a:ext>
            </a:extLst>
          </p:cNvPr>
          <p:cNvPicPr>
            <a:picLocks noChangeAspect="1"/>
          </p:cNvPicPr>
          <p:nvPr/>
        </p:nvPicPr>
        <p:blipFill>
          <a:blip r:embed="rId3"/>
          <a:stretch>
            <a:fillRect/>
          </a:stretch>
        </p:blipFill>
        <p:spPr>
          <a:xfrm>
            <a:off x="8515043" y="3562503"/>
            <a:ext cx="1238250" cy="1266825"/>
          </a:xfrm>
          <a:prstGeom prst="rect">
            <a:avLst/>
          </a:prstGeom>
        </p:spPr>
      </p:pic>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3" name="Rectangle 2">
            <a:extLst>
              <a:ext uri="{FF2B5EF4-FFF2-40B4-BE49-F238E27FC236}">
                <a16:creationId xmlns:a16="http://schemas.microsoft.com/office/drawing/2014/main" id="{C1BC695C-2B80-47C9-A997-FDF19918532D}"/>
              </a:ext>
            </a:extLst>
          </p:cNvPr>
          <p:cNvSpPr/>
          <p:nvPr/>
        </p:nvSpPr>
        <p:spPr>
          <a:xfrm>
            <a:off x="485334" y="668279"/>
            <a:ext cx="3353803" cy="553998"/>
          </a:xfrm>
          <a:prstGeom prst="rect">
            <a:avLst/>
          </a:prstGeom>
        </p:spPr>
        <p:txBody>
          <a:bodyPr wrap="none">
            <a:spAutoFit/>
          </a:bodyPr>
          <a:lstStyle/>
          <a:p>
            <a:r>
              <a:rPr lang="fr-FR" b="1" dirty="0">
                <a:solidFill>
                  <a:schemeClr val="bg1"/>
                </a:solidFill>
              </a:rPr>
              <a:t>Popularité dans le monde</a:t>
            </a:r>
          </a:p>
          <a:p>
            <a:r>
              <a:rPr lang="fr-FR" sz="1200" b="1" dirty="0">
                <a:solidFill>
                  <a:schemeClr val="bg1"/>
                </a:solidFill>
              </a:rPr>
              <a:t>Indicateur : </a:t>
            </a:r>
            <a:r>
              <a:rPr lang="fr-FR" sz="1200" b="1" dirty="0" err="1">
                <a:solidFill>
                  <a:schemeClr val="bg1"/>
                </a:solidFill>
              </a:rPr>
              <a:t>redmonk</a:t>
            </a:r>
            <a:r>
              <a:rPr lang="fr-FR" sz="1200" b="1" dirty="0">
                <a:solidFill>
                  <a:schemeClr val="bg1"/>
                </a:solidFill>
              </a:rPr>
              <a:t> – </a:t>
            </a:r>
            <a:r>
              <a:rPr lang="fr-FR" sz="1200" b="1" dirty="0" err="1">
                <a:solidFill>
                  <a:schemeClr val="bg1"/>
                </a:solidFill>
              </a:rPr>
              <a:t>tiobe</a:t>
            </a:r>
            <a:r>
              <a:rPr lang="fr-FR" sz="1200" b="1" dirty="0">
                <a:solidFill>
                  <a:schemeClr val="bg1"/>
                </a:solidFill>
              </a:rPr>
              <a:t> – google trend</a:t>
            </a:r>
            <a:endParaRPr lang="fr-FR" sz="1200" dirty="0"/>
          </a:p>
        </p:txBody>
      </p:sp>
      <p:pic>
        <p:nvPicPr>
          <p:cNvPr id="8" name="Image 7">
            <a:extLst>
              <a:ext uri="{FF2B5EF4-FFF2-40B4-BE49-F238E27FC236}">
                <a16:creationId xmlns:a16="http://schemas.microsoft.com/office/drawing/2014/main" id="{A4BF9ED1-7C94-4E26-A30B-8B93A5AC658E}"/>
              </a:ext>
            </a:extLst>
          </p:cNvPr>
          <p:cNvPicPr>
            <a:picLocks noChangeAspect="1"/>
          </p:cNvPicPr>
          <p:nvPr/>
        </p:nvPicPr>
        <p:blipFill>
          <a:blip r:embed="rId3"/>
          <a:stretch>
            <a:fillRect/>
          </a:stretch>
        </p:blipFill>
        <p:spPr>
          <a:xfrm>
            <a:off x="1857068" y="1314610"/>
            <a:ext cx="7848600" cy="5676900"/>
          </a:xfrm>
          <a:prstGeom prst="rect">
            <a:avLst/>
          </a:prstGeom>
        </p:spPr>
      </p:pic>
    </p:spTree>
    <p:extLst>
      <p:ext uri="{BB962C8B-B14F-4D97-AF65-F5344CB8AC3E}">
        <p14:creationId xmlns:p14="http://schemas.microsoft.com/office/powerpoint/2010/main" val="323287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pic>
        <p:nvPicPr>
          <p:cNvPr id="2" name="Image 1">
            <a:extLst>
              <a:ext uri="{FF2B5EF4-FFF2-40B4-BE49-F238E27FC236}">
                <a16:creationId xmlns:a16="http://schemas.microsoft.com/office/drawing/2014/main" id="{761FD4D4-10DC-4D3E-8233-ED144C0DD542}"/>
              </a:ext>
            </a:extLst>
          </p:cNvPr>
          <p:cNvPicPr>
            <a:picLocks noChangeAspect="1"/>
          </p:cNvPicPr>
          <p:nvPr/>
        </p:nvPicPr>
        <p:blipFill>
          <a:blip r:embed="rId3"/>
          <a:stretch>
            <a:fillRect/>
          </a:stretch>
        </p:blipFill>
        <p:spPr>
          <a:xfrm>
            <a:off x="376131" y="4451278"/>
            <a:ext cx="1577406" cy="1197334"/>
          </a:xfrm>
          <a:prstGeom prst="rect">
            <a:avLst/>
          </a:prstGeom>
        </p:spPr>
      </p:pic>
      <p:grpSp>
        <p:nvGrpSpPr>
          <p:cNvPr id="33" name="Group 17">
            <a:extLst>
              <a:ext uri="{FF2B5EF4-FFF2-40B4-BE49-F238E27FC236}">
                <a16:creationId xmlns:a16="http://schemas.microsoft.com/office/drawing/2014/main" id="{D33CEECE-F7FB-4FC7-B5D5-0E0AA72A1478}"/>
              </a:ext>
            </a:extLst>
          </p:cNvPr>
          <p:cNvGrpSpPr/>
          <p:nvPr/>
        </p:nvGrpSpPr>
        <p:grpSpPr>
          <a:xfrm flipH="1">
            <a:off x="346518" y="1484380"/>
            <a:ext cx="5576300" cy="415498"/>
            <a:chOff x="4716015" y="1846565"/>
            <a:chExt cx="3941917" cy="415318"/>
          </a:xfrm>
        </p:grpSpPr>
        <p:sp>
          <p:nvSpPr>
            <p:cNvPr id="34" name="TextBox 18">
              <a:extLst>
                <a:ext uri="{FF2B5EF4-FFF2-40B4-BE49-F238E27FC236}">
                  <a16:creationId xmlns:a16="http://schemas.microsoft.com/office/drawing/2014/main" id="{743849DC-2D8E-4890-9756-59BB90C366B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35" name="TextBox 19">
              <a:extLst>
                <a:ext uri="{FF2B5EF4-FFF2-40B4-BE49-F238E27FC236}">
                  <a16:creationId xmlns:a16="http://schemas.microsoft.com/office/drawing/2014/main" id="{56859E0B-1F80-4CB4-8843-457E7A48AD44}"/>
                </a:ext>
              </a:extLst>
            </p:cNvPr>
            <p:cNvSpPr txBox="1"/>
            <p:nvPr/>
          </p:nvSpPr>
          <p:spPr>
            <a:xfrm>
              <a:off x="4769499" y="1985004"/>
              <a:ext cx="3888433" cy="276879"/>
            </a:xfrm>
            <a:prstGeom prst="rect">
              <a:avLst/>
            </a:prstGeom>
            <a:noFill/>
          </p:spPr>
          <p:txBody>
            <a:bodyPr wrap="square" rtlCol="0">
              <a:spAutoFit/>
            </a:bodyPr>
            <a:lstStyle/>
            <a:p>
              <a:r>
                <a:rPr lang="en-US" altLang="ko-KR" sz="1200" b="1" dirty="0">
                  <a:solidFill>
                    <a:schemeClr val="bg1"/>
                  </a:solidFill>
                </a:rPr>
                <a:t>Language par excellence pour les sites et application web </a:t>
              </a:r>
              <a:r>
                <a:rPr lang="en-US" altLang="ko-KR" sz="1200" b="1" dirty="0" err="1">
                  <a:solidFill>
                    <a:schemeClr val="bg1"/>
                  </a:solidFill>
                </a:rPr>
                <a:t>dynamique</a:t>
              </a:r>
              <a:endParaRPr lang="en-US" altLang="ko-KR" sz="1200" b="1" dirty="0">
                <a:solidFill>
                  <a:schemeClr val="bg1"/>
                </a:solidFill>
              </a:endParaRPr>
            </a:p>
          </p:txBody>
        </p:sp>
      </p:grpSp>
      <p:grpSp>
        <p:nvGrpSpPr>
          <p:cNvPr id="40" name="Group 17">
            <a:extLst>
              <a:ext uri="{FF2B5EF4-FFF2-40B4-BE49-F238E27FC236}">
                <a16:creationId xmlns:a16="http://schemas.microsoft.com/office/drawing/2014/main" id="{3BBEDEDF-D003-4589-AFC2-14ABEA874B7C}"/>
              </a:ext>
            </a:extLst>
          </p:cNvPr>
          <p:cNvGrpSpPr/>
          <p:nvPr/>
        </p:nvGrpSpPr>
        <p:grpSpPr>
          <a:xfrm flipH="1">
            <a:off x="7025472" y="1484380"/>
            <a:ext cx="4616539" cy="415498"/>
            <a:chOff x="4716015" y="1846565"/>
            <a:chExt cx="3888433" cy="415318"/>
          </a:xfrm>
        </p:grpSpPr>
        <p:sp>
          <p:nvSpPr>
            <p:cNvPr id="41" name="TextBox 18">
              <a:extLst>
                <a:ext uri="{FF2B5EF4-FFF2-40B4-BE49-F238E27FC236}">
                  <a16:creationId xmlns:a16="http://schemas.microsoft.com/office/drawing/2014/main" id="{96473146-62AE-4223-A605-7FFD5C5DABB0}"/>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0" name="TextBox 19">
              <a:extLst>
                <a:ext uri="{FF2B5EF4-FFF2-40B4-BE49-F238E27FC236}">
                  <a16:creationId xmlns:a16="http://schemas.microsoft.com/office/drawing/2014/main" id="{9E9293D8-B661-4ACE-8BEF-63E9CD32FB98}"/>
                </a:ext>
              </a:extLst>
            </p:cNvPr>
            <p:cNvSpPr txBox="1"/>
            <p:nvPr/>
          </p:nvSpPr>
          <p:spPr>
            <a:xfrm>
              <a:off x="4716015" y="1985004"/>
              <a:ext cx="3888433" cy="276879"/>
            </a:xfrm>
            <a:prstGeom prst="rect">
              <a:avLst/>
            </a:prstGeom>
            <a:noFill/>
          </p:spPr>
          <p:txBody>
            <a:bodyPr wrap="square" rtlCol="0">
              <a:spAutoFit/>
            </a:bodyPr>
            <a:lstStyle/>
            <a:p>
              <a:r>
                <a:rPr lang="en-US" altLang="ko-KR" sz="1200" b="1" dirty="0">
                  <a:solidFill>
                    <a:schemeClr val="bg1"/>
                  </a:solidFill>
                </a:rPr>
                <a:t>Les API</a:t>
              </a:r>
              <a:endParaRPr lang="ko-KR" altLang="en-US" sz="1200" b="1" dirty="0">
                <a:solidFill>
                  <a:schemeClr val="bg1"/>
                </a:solidFill>
              </a:endParaRPr>
            </a:p>
          </p:txBody>
        </p:sp>
      </p:grpSp>
      <p:sp>
        <p:nvSpPr>
          <p:cNvPr id="52" name="TextBox 18">
            <a:extLst>
              <a:ext uri="{FF2B5EF4-FFF2-40B4-BE49-F238E27FC236}">
                <a16:creationId xmlns:a16="http://schemas.microsoft.com/office/drawing/2014/main" id="{ED30A91C-6515-48ED-89F7-27267D95DC9C}"/>
              </a:ext>
            </a:extLst>
          </p:cNvPr>
          <p:cNvSpPr txBox="1"/>
          <p:nvPr/>
        </p:nvSpPr>
        <p:spPr>
          <a:xfrm flipH="1">
            <a:off x="661839" y="2813919"/>
            <a:ext cx="4616539" cy="27699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grpSp>
        <p:nvGrpSpPr>
          <p:cNvPr id="54" name="Group 17">
            <a:extLst>
              <a:ext uri="{FF2B5EF4-FFF2-40B4-BE49-F238E27FC236}">
                <a16:creationId xmlns:a16="http://schemas.microsoft.com/office/drawing/2014/main" id="{6CFB8542-396B-4F3B-83F3-29280A183295}"/>
              </a:ext>
            </a:extLst>
          </p:cNvPr>
          <p:cNvGrpSpPr/>
          <p:nvPr/>
        </p:nvGrpSpPr>
        <p:grpSpPr>
          <a:xfrm flipH="1">
            <a:off x="332873" y="3745570"/>
            <a:ext cx="4630186" cy="415498"/>
            <a:chOff x="4716015" y="1846565"/>
            <a:chExt cx="3899928" cy="415318"/>
          </a:xfrm>
        </p:grpSpPr>
        <p:sp>
          <p:nvSpPr>
            <p:cNvPr id="55" name="TextBox 18">
              <a:extLst>
                <a:ext uri="{FF2B5EF4-FFF2-40B4-BE49-F238E27FC236}">
                  <a16:creationId xmlns:a16="http://schemas.microsoft.com/office/drawing/2014/main" id="{96FD9AF8-03AD-4156-B405-D1AC66DC7FA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6" name="TextBox 19">
              <a:extLst>
                <a:ext uri="{FF2B5EF4-FFF2-40B4-BE49-F238E27FC236}">
                  <a16:creationId xmlns:a16="http://schemas.microsoft.com/office/drawing/2014/main" id="{E0726C4E-3BD5-4DD5-8BF4-2AC8C0A4F0B1}"/>
                </a:ext>
              </a:extLst>
            </p:cNvPr>
            <p:cNvSpPr txBox="1"/>
            <p:nvPr/>
          </p:nvSpPr>
          <p:spPr>
            <a:xfrm>
              <a:off x="4727510" y="1985004"/>
              <a:ext cx="3888433" cy="276879"/>
            </a:xfrm>
            <a:prstGeom prst="rect">
              <a:avLst/>
            </a:prstGeom>
            <a:noFill/>
          </p:spPr>
          <p:txBody>
            <a:bodyPr wrap="square" rtlCol="0">
              <a:spAutoFit/>
            </a:bodyPr>
            <a:lstStyle/>
            <a:p>
              <a:r>
                <a:rPr lang="en-US" altLang="ko-KR" sz="1200" b="1" dirty="0">
                  <a:solidFill>
                    <a:schemeClr val="bg1"/>
                  </a:solidFill>
                </a:rPr>
                <a:t>Les codes client-side et server-side</a:t>
              </a:r>
              <a:endParaRPr lang="ko-KR" altLang="en-US" sz="1200" b="1" dirty="0">
                <a:solidFill>
                  <a:schemeClr val="bg1"/>
                </a:solidFill>
              </a:endParaRPr>
            </a:p>
          </p:txBody>
        </p:sp>
      </p:grpSp>
      <p:pic>
        <p:nvPicPr>
          <p:cNvPr id="4" name="Image 3">
            <a:extLst>
              <a:ext uri="{FF2B5EF4-FFF2-40B4-BE49-F238E27FC236}">
                <a16:creationId xmlns:a16="http://schemas.microsoft.com/office/drawing/2014/main" id="{53C309CF-44BB-4F10-92CD-B37677AEDE03}"/>
              </a:ext>
            </a:extLst>
          </p:cNvPr>
          <p:cNvPicPr>
            <a:picLocks noChangeAspect="1"/>
          </p:cNvPicPr>
          <p:nvPr/>
        </p:nvPicPr>
        <p:blipFill>
          <a:blip r:embed="rId4"/>
          <a:stretch>
            <a:fillRect/>
          </a:stretch>
        </p:blipFill>
        <p:spPr>
          <a:xfrm>
            <a:off x="2207312" y="4451480"/>
            <a:ext cx="2768163" cy="1197132"/>
          </a:xfrm>
          <a:prstGeom prst="rect">
            <a:avLst/>
          </a:prstGeom>
        </p:spPr>
      </p:pic>
      <p:sp>
        <p:nvSpPr>
          <p:cNvPr id="57" name="Rectangle 56">
            <a:extLst>
              <a:ext uri="{FF2B5EF4-FFF2-40B4-BE49-F238E27FC236}">
                <a16:creationId xmlns:a16="http://schemas.microsoft.com/office/drawing/2014/main" id="{BCCAB70C-0B8B-4927-B6C4-61CD6BDBB74C}"/>
              </a:ext>
            </a:extLst>
          </p:cNvPr>
          <p:cNvSpPr/>
          <p:nvPr/>
        </p:nvSpPr>
        <p:spPr>
          <a:xfrm>
            <a:off x="725434" y="944489"/>
            <a:ext cx="3480440" cy="369332"/>
          </a:xfrm>
          <a:prstGeom prst="rect">
            <a:avLst/>
          </a:prstGeom>
        </p:spPr>
        <p:txBody>
          <a:bodyPr wrap="none">
            <a:spAutoFit/>
          </a:bodyPr>
          <a:lstStyle/>
          <a:p>
            <a:r>
              <a:rPr lang="fr-FR" b="1" dirty="0">
                <a:solidFill>
                  <a:schemeClr val="bg1"/>
                </a:solidFill>
              </a:rPr>
              <a:t>Les applications du javascript</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050" name="Picture 2">
            <a:extLst>
              <a:ext uri="{FF2B5EF4-FFF2-40B4-BE49-F238E27FC236}">
                <a16:creationId xmlns:a16="http://schemas.microsoft.com/office/drawing/2014/main" id="{F00BC14E-9F55-441A-B376-7F834D4A20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0128" y="1946367"/>
            <a:ext cx="3956563" cy="3824677"/>
          </a:xfrm>
          <a:prstGeom prst="rect">
            <a:avLst/>
          </a:prstGeom>
          <a:solidFill>
            <a:schemeClr val="accent1"/>
          </a:solidFill>
        </p:spPr>
      </p:pic>
      <p:pic>
        <p:nvPicPr>
          <p:cNvPr id="3" name="Image 2">
            <a:extLst>
              <a:ext uri="{FF2B5EF4-FFF2-40B4-BE49-F238E27FC236}">
                <a16:creationId xmlns:a16="http://schemas.microsoft.com/office/drawing/2014/main" id="{D65FAD1E-E43D-480C-95D4-FC43A4D19EC9}"/>
              </a:ext>
            </a:extLst>
          </p:cNvPr>
          <p:cNvPicPr>
            <a:picLocks noChangeAspect="1"/>
          </p:cNvPicPr>
          <p:nvPr/>
        </p:nvPicPr>
        <p:blipFill>
          <a:blip r:embed="rId6"/>
          <a:stretch>
            <a:fillRect/>
          </a:stretch>
        </p:blipFill>
        <p:spPr>
          <a:xfrm>
            <a:off x="410017" y="1935598"/>
            <a:ext cx="2876936" cy="1671473"/>
          </a:xfrm>
          <a:prstGeom prst="rect">
            <a:avLst/>
          </a:prstGeom>
        </p:spPr>
      </p:pic>
      <p:pic>
        <p:nvPicPr>
          <p:cNvPr id="6" name="Image 5">
            <a:extLst>
              <a:ext uri="{FF2B5EF4-FFF2-40B4-BE49-F238E27FC236}">
                <a16:creationId xmlns:a16="http://schemas.microsoft.com/office/drawing/2014/main" id="{4A48C3F0-9E5D-4B8B-B1D1-11E4DB2422BA}"/>
              </a:ext>
            </a:extLst>
          </p:cNvPr>
          <p:cNvPicPr>
            <a:picLocks noChangeAspect="1"/>
          </p:cNvPicPr>
          <p:nvPr/>
        </p:nvPicPr>
        <p:blipFill>
          <a:blip r:embed="rId7"/>
          <a:stretch>
            <a:fillRect/>
          </a:stretch>
        </p:blipFill>
        <p:spPr>
          <a:xfrm>
            <a:off x="3025331" y="5759772"/>
            <a:ext cx="1496501" cy="745530"/>
          </a:xfrm>
          <a:prstGeom prst="rect">
            <a:avLst/>
          </a:prstGeom>
        </p:spPr>
      </p:pic>
    </p:spTree>
    <p:extLst>
      <p:ext uri="{BB962C8B-B14F-4D97-AF65-F5344CB8AC3E}">
        <p14:creationId xmlns:p14="http://schemas.microsoft.com/office/powerpoint/2010/main" val="58079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3">
            <a:extLst>
              <a:ext uri="{FF2B5EF4-FFF2-40B4-BE49-F238E27FC236}">
                <a16:creationId xmlns:a16="http://schemas.microsoft.com/office/drawing/2014/main" id="{E8B5D4C0-D47F-4207-9BE0-73C178866CC9}"/>
              </a:ext>
            </a:extLst>
          </p:cNvPr>
          <p:cNvSpPr/>
          <p:nvPr/>
        </p:nvSpPr>
        <p:spPr>
          <a:xfrm flipH="1">
            <a:off x="8015444" y="1735722"/>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grpSp>
        <p:nvGrpSpPr>
          <p:cNvPr id="17" name="Group 17">
            <a:extLst>
              <a:ext uri="{FF2B5EF4-FFF2-40B4-BE49-F238E27FC236}">
                <a16:creationId xmlns:a16="http://schemas.microsoft.com/office/drawing/2014/main" id="{994F4AB2-CBCD-4516-8DBB-2EAC39324B95}"/>
              </a:ext>
            </a:extLst>
          </p:cNvPr>
          <p:cNvGrpSpPr/>
          <p:nvPr/>
        </p:nvGrpSpPr>
        <p:grpSpPr>
          <a:xfrm flipH="1">
            <a:off x="737788" y="1674164"/>
            <a:ext cx="4616540" cy="791578"/>
            <a:chOff x="4716014" y="1639851"/>
            <a:chExt cx="3888434" cy="791235"/>
          </a:xfrm>
        </p:grpSpPr>
        <p:sp>
          <p:nvSpPr>
            <p:cNvPr id="18" name="TextBox 18">
              <a:extLst>
                <a:ext uri="{FF2B5EF4-FFF2-40B4-BE49-F238E27FC236}">
                  <a16:creationId xmlns:a16="http://schemas.microsoft.com/office/drawing/2014/main" id="{C4B1E1E1-9036-4576-8622-B80DDC37411D}"/>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du </a:t>
              </a:r>
              <a:r>
                <a:rPr lang="fr-FR" sz="1600" dirty="0">
                  <a:solidFill>
                    <a:schemeClr val="bg1"/>
                  </a:solidFill>
                  <a:latin typeface="+mj-lt"/>
                  <a:hlinkClick r:id="rId3" tooltip="Découvrir le DHTML">
                    <a:extLst>
                      <a:ext uri="{A12FA001-AC4F-418D-AE19-62706E023703}">
                        <ahyp:hlinkClr xmlns:ahyp="http://schemas.microsoft.com/office/drawing/2018/hyperlinkcolor" val="tx"/>
                      </a:ext>
                    </a:extLst>
                  </a:hlinkClick>
                </a:rPr>
                <a:t>DHTML</a:t>
              </a:r>
              <a:r>
                <a:rPr lang="fr-FR" sz="1600" dirty="0">
                  <a:solidFill>
                    <a:schemeClr val="bg1"/>
                  </a:solidFill>
                  <a:latin typeface="+mj-lt"/>
                </a:rPr>
                <a:t> avec l’utilisation de navigateur de type Netscape ou Internet Explorer 5.5</a:t>
              </a:r>
            </a:p>
          </p:txBody>
        </p:sp>
        <p:sp>
          <p:nvSpPr>
            <p:cNvPr id="19" name="TextBox 19">
              <a:extLst>
                <a:ext uri="{FF2B5EF4-FFF2-40B4-BE49-F238E27FC236}">
                  <a16:creationId xmlns:a16="http://schemas.microsoft.com/office/drawing/2014/main" id="{2B4DA997-4953-482D-B3B2-3F4B312826ED}"/>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90</a:t>
              </a:r>
              <a:endParaRPr lang="ko-KR" altLang="en-US" sz="1600" b="1" dirty="0">
                <a:solidFill>
                  <a:schemeClr val="bg1"/>
                </a:solidFill>
                <a:latin typeface="+mj-lt"/>
              </a:endParaRPr>
            </a:p>
          </p:txBody>
        </p:sp>
      </p:grpSp>
      <p:sp>
        <p:nvSpPr>
          <p:cNvPr id="24" name="Oval 24">
            <a:extLst>
              <a:ext uri="{FF2B5EF4-FFF2-40B4-BE49-F238E27FC236}">
                <a16:creationId xmlns:a16="http://schemas.microsoft.com/office/drawing/2014/main" id="{F9CFC4CB-13CE-4157-BF55-A86BAB386492}"/>
              </a:ext>
            </a:extLst>
          </p:cNvPr>
          <p:cNvSpPr/>
          <p:nvPr/>
        </p:nvSpPr>
        <p:spPr>
          <a:xfrm flipH="1">
            <a:off x="6986388" y="2653846"/>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5" name="Oval 25">
            <a:extLst>
              <a:ext uri="{FF2B5EF4-FFF2-40B4-BE49-F238E27FC236}">
                <a16:creationId xmlns:a16="http://schemas.microsoft.com/office/drawing/2014/main" id="{B330F50C-D1E1-4316-9C0D-58D1B0352B5C}"/>
              </a:ext>
            </a:extLst>
          </p:cNvPr>
          <p:cNvSpPr/>
          <p:nvPr/>
        </p:nvSpPr>
        <p:spPr>
          <a:xfrm flipH="1">
            <a:off x="6753512" y="3571968"/>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6" name="Oval 26">
            <a:extLst>
              <a:ext uri="{FF2B5EF4-FFF2-40B4-BE49-F238E27FC236}">
                <a16:creationId xmlns:a16="http://schemas.microsoft.com/office/drawing/2014/main" id="{3841EBBF-9F38-4A19-8B1C-5841FC558EA2}"/>
              </a:ext>
            </a:extLst>
          </p:cNvPr>
          <p:cNvSpPr/>
          <p:nvPr/>
        </p:nvSpPr>
        <p:spPr>
          <a:xfrm flipH="1">
            <a:off x="7006840" y="4490092"/>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7" name="Oval 27">
            <a:extLst>
              <a:ext uri="{FF2B5EF4-FFF2-40B4-BE49-F238E27FC236}">
                <a16:creationId xmlns:a16="http://schemas.microsoft.com/office/drawing/2014/main" id="{4BC60367-E369-4E23-A281-9CDBBB3FDF27}"/>
              </a:ext>
            </a:extLst>
          </p:cNvPr>
          <p:cNvSpPr/>
          <p:nvPr/>
        </p:nvSpPr>
        <p:spPr>
          <a:xfrm flipH="1">
            <a:off x="8015444" y="540821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cxnSp>
        <p:nvCxnSpPr>
          <p:cNvPr id="28" name="Straight Connector 28">
            <a:extLst>
              <a:ext uri="{FF2B5EF4-FFF2-40B4-BE49-F238E27FC236}">
                <a16:creationId xmlns:a16="http://schemas.microsoft.com/office/drawing/2014/main" id="{B28E420A-24A8-4C5C-AE02-01A36E9F6EF7}"/>
              </a:ext>
            </a:extLst>
          </p:cNvPr>
          <p:cNvCxnSpPr>
            <a:cxnSpLocks/>
          </p:cNvCxnSpPr>
          <p:nvPr/>
        </p:nvCxnSpPr>
        <p:spPr>
          <a:xfrm flipH="1">
            <a:off x="6619580" y="184382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7A4075DD-7873-4378-8705-C93942B796EB}"/>
              </a:ext>
            </a:extLst>
          </p:cNvPr>
          <p:cNvCxnSpPr>
            <a:cxnSpLocks/>
          </p:cNvCxnSpPr>
          <p:nvPr/>
        </p:nvCxnSpPr>
        <p:spPr>
          <a:xfrm flipH="1">
            <a:off x="5757204" y="276195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0">
            <a:extLst>
              <a:ext uri="{FF2B5EF4-FFF2-40B4-BE49-F238E27FC236}">
                <a16:creationId xmlns:a16="http://schemas.microsoft.com/office/drawing/2014/main" id="{A89074E3-26B3-4FFA-B8B6-EF0F951B0EAB}"/>
              </a:ext>
            </a:extLst>
          </p:cNvPr>
          <p:cNvCxnSpPr>
            <a:cxnSpLocks/>
          </p:cNvCxnSpPr>
          <p:nvPr/>
        </p:nvCxnSpPr>
        <p:spPr>
          <a:xfrm flipH="1">
            <a:off x="5515800" y="368007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1">
            <a:extLst>
              <a:ext uri="{FF2B5EF4-FFF2-40B4-BE49-F238E27FC236}">
                <a16:creationId xmlns:a16="http://schemas.microsoft.com/office/drawing/2014/main" id="{E1A3C85A-D301-4F58-94DA-99FBFBEFE3F2}"/>
              </a:ext>
            </a:extLst>
          </p:cNvPr>
          <p:cNvCxnSpPr>
            <a:cxnSpLocks/>
          </p:cNvCxnSpPr>
          <p:nvPr/>
        </p:nvCxnSpPr>
        <p:spPr>
          <a:xfrm flipH="1">
            <a:off x="5755238" y="4598198"/>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2">
            <a:extLst>
              <a:ext uri="{FF2B5EF4-FFF2-40B4-BE49-F238E27FC236}">
                <a16:creationId xmlns:a16="http://schemas.microsoft.com/office/drawing/2014/main" id="{FF3B992F-3CA4-49D0-A90D-F5E7D6F8AE6F}"/>
              </a:ext>
            </a:extLst>
          </p:cNvPr>
          <p:cNvCxnSpPr>
            <a:cxnSpLocks/>
          </p:cNvCxnSpPr>
          <p:nvPr/>
        </p:nvCxnSpPr>
        <p:spPr>
          <a:xfrm flipH="1">
            <a:off x="6681494" y="5516321"/>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44" name="Oval 3">
            <a:extLst>
              <a:ext uri="{FF2B5EF4-FFF2-40B4-BE49-F238E27FC236}">
                <a16:creationId xmlns:a16="http://schemas.microsoft.com/office/drawing/2014/main" id="{45E74FAA-D3E8-4CB0-B9DE-DB06758D4823}"/>
              </a:ext>
            </a:extLst>
          </p:cNvPr>
          <p:cNvSpPr/>
          <p:nvPr/>
        </p:nvSpPr>
        <p:spPr>
          <a:xfrm flipH="1">
            <a:off x="7813813" y="1735722"/>
            <a:ext cx="216118" cy="2161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6" name="Group 17">
            <a:extLst>
              <a:ext uri="{FF2B5EF4-FFF2-40B4-BE49-F238E27FC236}">
                <a16:creationId xmlns:a16="http://schemas.microsoft.com/office/drawing/2014/main" id="{2653F446-F7CF-42CE-8E34-BF54A0E5A9C8}"/>
              </a:ext>
            </a:extLst>
          </p:cNvPr>
          <p:cNvGrpSpPr/>
          <p:nvPr/>
        </p:nvGrpSpPr>
        <p:grpSpPr>
          <a:xfrm flipH="1">
            <a:off x="725434" y="3618091"/>
            <a:ext cx="4401771" cy="1776463"/>
            <a:chOff x="4716014" y="1639851"/>
            <a:chExt cx="3888434" cy="1775693"/>
          </a:xfrm>
        </p:grpSpPr>
        <p:sp>
          <p:nvSpPr>
            <p:cNvPr id="37" name="TextBox 18">
              <a:extLst>
                <a:ext uri="{FF2B5EF4-FFF2-40B4-BE49-F238E27FC236}">
                  <a16:creationId xmlns:a16="http://schemas.microsoft.com/office/drawing/2014/main" id="{12B2B755-0C83-4EBE-AB6F-9151AF5F5FBE}"/>
                </a:ext>
              </a:extLst>
            </p:cNvPr>
            <p:cNvSpPr txBox="1"/>
            <p:nvPr/>
          </p:nvSpPr>
          <p:spPr>
            <a:xfrm>
              <a:off x="4716015" y="1846565"/>
              <a:ext cx="3888433" cy="1568979"/>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 émergence des outils et technologies poussés par des éditeurs majeurs ( </a:t>
              </a:r>
              <a:r>
                <a:rPr lang="fr-FR" sz="1600">
                  <a:solidFill>
                    <a:schemeClr val="bg1"/>
                  </a:solidFill>
                  <a:latin typeface="+mj-lt"/>
                </a:rPr>
                <a:t>GAFAM ) </a:t>
              </a:r>
              <a:r>
                <a:rPr lang="fr-FR" sz="1600" dirty="0">
                  <a:solidFill>
                    <a:schemeClr val="bg1"/>
                  </a:solidFill>
                  <a:latin typeface="+mj-lt"/>
                </a:rPr>
                <a:t>:</a:t>
              </a:r>
            </a:p>
            <a:p>
              <a:pPr lvl="1" fontAlgn="base">
                <a:buFont typeface="Arial" panose="020B0604020202020204" pitchFamily="34" charset="0"/>
                <a:buChar char="•"/>
              </a:pPr>
              <a:r>
                <a:rPr lang="fr-FR" sz="1600" dirty="0">
                  <a:solidFill>
                    <a:schemeClr val="bg1"/>
                  </a:solidFill>
                  <a:latin typeface="+mj-lt"/>
                </a:rPr>
                <a:t> FRONT : </a:t>
              </a:r>
              <a:r>
                <a:rPr lang="fr-FR" sz="1600" dirty="0" err="1">
                  <a:solidFill>
                    <a:schemeClr val="bg1"/>
                  </a:solidFill>
                  <a:latin typeface="+mj-lt"/>
                </a:rPr>
                <a:t>React</a:t>
              </a:r>
              <a:r>
                <a:rPr lang="fr-FR" sz="1600" dirty="0">
                  <a:solidFill>
                    <a:schemeClr val="bg1"/>
                  </a:solidFill>
                  <a:latin typeface="+mj-lt"/>
                </a:rPr>
                <a:t>, </a:t>
              </a:r>
              <a:r>
                <a:rPr lang="fr-FR" sz="1600" dirty="0" err="1">
                  <a:solidFill>
                    <a:schemeClr val="bg1"/>
                  </a:solidFill>
                  <a:latin typeface="+mj-lt"/>
                </a:rPr>
                <a:t>Angular</a:t>
              </a:r>
              <a:r>
                <a:rPr lang="fr-FR" sz="1600" dirty="0">
                  <a:solidFill>
                    <a:schemeClr val="bg1"/>
                  </a:solidFill>
                  <a:latin typeface="+mj-lt"/>
                </a:rPr>
                <a:t>, Vues.js</a:t>
              </a:r>
            </a:p>
            <a:p>
              <a:pPr lvl="1" fontAlgn="base">
                <a:buFont typeface="Arial" panose="020B0604020202020204" pitchFamily="34" charset="0"/>
                <a:buChar char="•"/>
              </a:pPr>
              <a:r>
                <a:rPr lang="fr-FR" sz="1600" dirty="0">
                  <a:solidFill>
                    <a:schemeClr val="bg1"/>
                  </a:solidFill>
                  <a:latin typeface="+mj-lt"/>
                </a:rPr>
                <a:t> BACK : Node.js</a:t>
              </a:r>
            </a:p>
            <a:p>
              <a:pPr lvl="1" fontAlgn="base">
                <a:buFont typeface="Arial" panose="020B0604020202020204" pitchFamily="34" charset="0"/>
                <a:buChar char="•"/>
              </a:pPr>
              <a:r>
                <a:rPr lang="fr-FR" sz="1600" dirty="0">
                  <a:solidFill>
                    <a:schemeClr val="bg1"/>
                  </a:solidFill>
                  <a:latin typeface="+mj-lt"/>
                </a:rPr>
                <a:t> …</a:t>
              </a:r>
            </a:p>
          </p:txBody>
        </p:sp>
        <p:sp>
          <p:nvSpPr>
            <p:cNvPr id="38" name="TextBox 19">
              <a:extLst>
                <a:ext uri="{FF2B5EF4-FFF2-40B4-BE49-F238E27FC236}">
                  <a16:creationId xmlns:a16="http://schemas.microsoft.com/office/drawing/2014/main" id="{8201D00C-5053-4440-9D6C-337F2B1AA1C7}"/>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2010</a:t>
              </a:r>
              <a:endParaRPr lang="ko-KR" altLang="en-US" sz="1600" b="1" dirty="0">
                <a:solidFill>
                  <a:schemeClr val="bg1"/>
                </a:solidFill>
                <a:latin typeface="+mj-lt"/>
              </a:endParaRPr>
            </a:p>
          </p:txBody>
        </p:sp>
      </p:grpSp>
      <p:grpSp>
        <p:nvGrpSpPr>
          <p:cNvPr id="39" name="Group 17">
            <a:extLst>
              <a:ext uri="{FF2B5EF4-FFF2-40B4-BE49-F238E27FC236}">
                <a16:creationId xmlns:a16="http://schemas.microsoft.com/office/drawing/2014/main" id="{CACD1D30-439B-4A00-BB03-97D9C6AAD8DF}"/>
              </a:ext>
            </a:extLst>
          </p:cNvPr>
          <p:cNvGrpSpPr/>
          <p:nvPr/>
        </p:nvGrpSpPr>
        <p:grpSpPr>
          <a:xfrm flipH="1">
            <a:off x="725434" y="2629267"/>
            <a:ext cx="4616540" cy="791578"/>
            <a:chOff x="4716014" y="1639851"/>
            <a:chExt cx="3888434" cy="791235"/>
          </a:xfrm>
        </p:grpSpPr>
        <p:sp>
          <p:nvSpPr>
            <p:cNvPr id="45" name="TextBox 18">
              <a:extLst>
                <a:ext uri="{FF2B5EF4-FFF2-40B4-BE49-F238E27FC236}">
                  <a16:creationId xmlns:a16="http://schemas.microsoft.com/office/drawing/2014/main" id="{D29DEC58-7F43-4A19-9406-9EF8131CCED1}"/>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la manipulation du </a:t>
              </a:r>
              <a:r>
                <a:rPr lang="fr-FR" sz="1600" dirty="0">
                  <a:solidFill>
                    <a:schemeClr val="bg1"/>
                  </a:solidFill>
                  <a:latin typeface="+mj-lt"/>
                  <a:hlinkClick r:id="rId4" tooltip="Découvrir le DOM ">
                    <a:extLst>
                      <a:ext uri="{A12FA001-AC4F-418D-AE19-62706E023703}">
                        <ahyp:hlinkClr xmlns:ahyp="http://schemas.microsoft.com/office/drawing/2018/hyperlinkcolor" val="tx"/>
                      </a:ext>
                    </a:extLst>
                  </a:hlinkClick>
                </a:rPr>
                <a:t>DOM</a:t>
              </a:r>
              <a:r>
                <a:rPr lang="fr-FR" sz="1600" dirty="0">
                  <a:solidFill>
                    <a:schemeClr val="bg1"/>
                  </a:solidFill>
                  <a:latin typeface="+mj-lt"/>
                </a:rPr>
                <a:t> avec des libraires types </a:t>
              </a:r>
              <a:r>
                <a:rPr lang="fr-FR" sz="1600" dirty="0">
                  <a:solidFill>
                    <a:schemeClr val="bg1"/>
                  </a:solidFill>
                  <a:latin typeface="+mj-lt"/>
                  <a:hlinkClick r:id="rId5" tooltip="Découvrir JQuery">
                    <a:extLst>
                      <a:ext uri="{A12FA001-AC4F-418D-AE19-62706E023703}">
                        <ahyp:hlinkClr xmlns:ahyp="http://schemas.microsoft.com/office/drawing/2018/hyperlinkcolor" val="tx"/>
                      </a:ext>
                    </a:extLst>
                  </a:hlinkClick>
                </a:rPr>
                <a:t>JQuery</a:t>
              </a:r>
              <a:r>
                <a:rPr lang="fr-FR" sz="1600" dirty="0">
                  <a:solidFill>
                    <a:schemeClr val="bg1"/>
                  </a:solidFill>
                  <a:latin typeface="+mj-lt"/>
                </a:rPr>
                <a:t> ou </a:t>
              </a:r>
              <a:r>
                <a:rPr lang="fr-FR" sz="1600" dirty="0" err="1">
                  <a:solidFill>
                    <a:schemeClr val="bg1"/>
                  </a:solidFill>
                  <a:latin typeface="+mj-lt"/>
                  <a:hlinkClick r:id="rId6" tooltip="Découvrir Mootools">
                    <a:extLst>
                      <a:ext uri="{A12FA001-AC4F-418D-AE19-62706E023703}">
                        <ahyp:hlinkClr xmlns:ahyp="http://schemas.microsoft.com/office/drawing/2018/hyperlinkcolor" val="tx"/>
                      </a:ext>
                    </a:extLst>
                  </a:hlinkClick>
                </a:rPr>
                <a:t>Mootools</a:t>
              </a:r>
              <a:r>
                <a:rPr lang="fr-FR" sz="1600" dirty="0">
                  <a:solidFill>
                    <a:schemeClr val="bg1"/>
                  </a:solidFill>
                  <a:latin typeface="+mj-lt"/>
                </a:rPr>
                <a:t> </a:t>
              </a:r>
            </a:p>
          </p:txBody>
        </p:sp>
        <p:sp>
          <p:nvSpPr>
            <p:cNvPr id="46" name="TextBox 19">
              <a:extLst>
                <a:ext uri="{FF2B5EF4-FFF2-40B4-BE49-F238E27FC236}">
                  <a16:creationId xmlns:a16="http://schemas.microsoft.com/office/drawing/2014/main" id="{FFC4FBD1-04EA-41C8-9F0D-E548BB98D220}"/>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2000</a:t>
              </a:r>
              <a:endParaRPr lang="ko-KR" altLang="en-US" sz="1600" b="1" dirty="0">
                <a:solidFill>
                  <a:schemeClr val="bg1"/>
                </a:solidFill>
                <a:latin typeface="+mj-lt"/>
              </a:endParaRPr>
            </a:p>
          </p:txBody>
        </p:sp>
      </p:grpSp>
      <p:sp>
        <p:nvSpPr>
          <p:cNvPr id="10" name="Rectangle 9">
            <a:extLst>
              <a:ext uri="{FF2B5EF4-FFF2-40B4-BE49-F238E27FC236}">
                <a16:creationId xmlns:a16="http://schemas.microsoft.com/office/drawing/2014/main" id="{CDD21B1C-8551-4996-AEE8-E33D1BEE7347}"/>
              </a:ext>
            </a:extLst>
          </p:cNvPr>
          <p:cNvSpPr/>
          <p:nvPr/>
        </p:nvSpPr>
        <p:spPr>
          <a:xfrm>
            <a:off x="725434" y="944489"/>
            <a:ext cx="1326004" cy="369332"/>
          </a:xfrm>
          <a:prstGeom prst="rect">
            <a:avLst/>
          </a:prstGeom>
        </p:spPr>
        <p:txBody>
          <a:bodyPr wrap="none">
            <a:spAutoFit/>
          </a:bodyPr>
          <a:lstStyle/>
          <a:p>
            <a:r>
              <a:rPr lang="fr-FR" b="1" dirty="0">
                <a:solidFill>
                  <a:schemeClr val="bg1"/>
                </a:solidFill>
              </a:rPr>
              <a:t>Historique</a:t>
            </a:r>
            <a:endParaRPr lang="fr-FR" dirty="0"/>
          </a:p>
        </p:txBody>
      </p:sp>
      <p:pic>
        <p:nvPicPr>
          <p:cNvPr id="7" name="Image 6">
            <a:extLst>
              <a:ext uri="{FF2B5EF4-FFF2-40B4-BE49-F238E27FC236}">
                <a16:creationId xmlns:a16="http://schemas.microsoft.com/office/drawing/2014/main" id="{5A715391-F8DD-47DB-8C29-01954E7CF67F}"/>
              </a:ext>
            </a:extLst>
          </p:cNvPr>
          <p:cNvPicPr>
            <a:picLocks noChangeAspect="1"/>
          </p:cNvPicPr>
          <p:nvPr/>
        </p:nvPicPr>
        <p:blipFill>
          <a:blip r:embed="rId7"/>
          <a:stretch>
            <a:fillRect/>
          </a:stretch>
        </p:blipFill>
        <p:spPr>
          <a:xfrm>
            <a:off x="6295473" y="950794"/>
            <a:ext cx="5707875" cy="784928"/>
          </a:xfrm>
          <a:prstGeom prst="rect">
            <a:avLst/>
          </a:prstGeom>
        </p:spPr>
      </p:pic>
      <p:pic>
        <p:nvPicPr>
          <p:cNvPr id="9" name="Image 8">
            <a:extLst>
              <a:ext uri="{FF2B5EF4-FFF2-40B4-BE49-F238E27FC236}">
                <a16:creationId xmlns:a16="http://schemas.microsoft.com/office/drawing/2014/main" id="{4F11A710-B9DB-41A1-8F0D-AE0C5BE239B0}"/>
              </a:ext>
            </a:extLst>
          </p:cNvPr>
          <p:cNvPicPr>
            <a:picLocks noChangeAspect="1"/>
          </p:cNvPicPr>
          <p:nvPr/>
        </p:nvPicPr>
        <p:blipFill>
          <a:blip r:embed="rId8"/>
          <a:stretch>
            <a:fillRect/>
          </a:stretch>
        </p:blipFill>
        <p:spPr>
          <a:xfrm>
            <a:off x="7761964" y="2348143"/>
            <a:ext cx="3817951" cy="2339543"/>
          </a:xfrm>
          <a:prstGeom prst="rect">
            <a:avLst/>
          </a:prstGeom>
        </p:spPr>
      </p:pic>
    </p:spTree>
    <p:extLst>
      <p:ext uri="{BB962C8B-B14F-4D97-AF65-F5344CB8AC3E}">
        <p14:creationId xmlns:p14="http://schemas.microsoft.com/office/powerpoint/2010/main" val="124381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2" name="Rectangle 11">
            <a:extLst>
              <a:ext uri="{FF2B5EF4-FFF2-40B4-BE49-F238E27FC236}">
                <a16:creationId xmlns:a16="http://schemas.microsoft.com/office/drawing/2014/main" id="{9F4EB761-CBCC-4739-BD97-3049FDBAB54E}"/>
              </a:ext>
            </a:extLst>
          </p:cNvPr>
          <p:cNvSpPr/>
          <p:nvPr/>
        </p:nvSpPr>
        <p:spPr>
          <a:xfrm>
            <a:off x="462877" y="1254649"/>
            <a:ext cx="4880176" cy="400110"/>
          </a:xfrm>
          <a:prstGeom prst="rect">
            <a:avLst/>
          </a:prstGeom>
        </p:spPr>
        <p:txBody>
          <a:bodyPr wrap="square">
            <a:spAutoFit/>
          </a:bodyPr>
          <a:lstStyle/>
          <a:p>
            <a:r>
              <a:rPr lang="fr-FR" sz="2000" b="1" dirty="0">
                <a:solidFill>
                  <a:schemeClr val="bg1"/>
                </a:solidFill>
                <a:latin typeface="+mj-lt"/>
              </a:rPr>
              <a:t>Standard et normalisation</a:t>
            </a:r>
          </a:p>
        </p:txBody>
      </p:sp>
      <p:sp>
        <p:nvSpPr>
          <p:cNvPr id="2" name="Rectangle 1">
            <a:extLst>
              <a:ext uri="{FF2B5EF4-FFF2-40B4-BE49-F238E27FC236}">
                <a16:creationId xmlns:a16="http://schemas.microsoft.com/office/drawing/2014/main" id="{64159CA5-E443-407E-BB5F-EB5E0A0B2391}"/>
              </a:ext>
            </a:extLst>
          </p:cNvPr>
          <p:cNvSpPr/>
          <p:nvPr/>
        </p:nvSpPr>
        <p:spPr>
          <a:xfrm>
            <a:off x="462876" y="1654759"/>
            <a:ext cx="11729123" cy="2585323"/>
          </a:xfrm>
          <a:prstGeom prst="rect">
            <a:avLst/>
          </a:prstGeom>
        </p:spPr>
        <p:txBody>
          <a:bodyPr wrap="square">
            <a:spAutoFit/>
          </a:bodyPr>
          <a:lstStyle/>
          <a:p>
            <a:r>
              <a:rPr lang="fr-FR" b="1" dirty="0">
                <a:solidFill>
                  <a:schemeClr val="bg1"/>
                </a:solidFill>
                <a:latin typeface="Montserrat"/>
              </a:rPr>
              <a:t>Les versions du JavaScript</a:t>
            </a:r>
          </a:p>
          <a:p>
            <a:r>
              <a:rPr lang="fr-FR" dirty="0">
                <a:solidFill>
                  <a:schemeClr val="bg1"/>
                </a:solidFill>
                <a:latin typeface="Montserrat"/>
              </a:rPr>
              <a:t>Les versions du JavaScript sont basées sur celles de </a:t>
            </a:r>
            <a:r>
              <a:rPr lang="fr-FR" b="1" dirty="0">
                <a:solidFill>
                  <a:schemeClr val="bg1"/>
                </a:solidFill>
                <a:latin typeface="Montserrat"/>
              </a:rPr>
              <a:t>l'</a:t>
            </a:r>
            <a:r>
              <a:rPr lang="fr-FR" b="1" dirty="0" err="1">
                <a:solidFill>
                  <a:schemeClr val="bg1"/>
                </a:solidFill>
                <a:latin typeface="Montserrat"/>
              </a:rPr>
              <a:t>ECMAScript</a:t>
            </a:r>
            <a:r>
              <a:rPr lang="fr-FR" dirty="0">
                <a:solidFill>
                  <a:schemeClr val="bg1"/>
                </a:solidFill>
                <a:latin typeface="Montserrat"/>
              </a:rPr>
              <a:t> :</a:t>
            </a:r>
          </a:p>
          <a:p>
            <a:endParaRPr lang="fr-FR" dirty="0">
              <a:solidFill>
                <a:schemeClr val="bg1"/>
              </a:solidFill>
              <a:latin typeface="Montserrat"/>
            </a:endParaRPr>
          </a:p>
          <a:p>
            <a:pPr>
              <a:buFont typeface="Arial" panose="020B0604020202020204" pitchFamily="34" charset="0"/>
              <a:buChar char="•"/>
            </a:pPr>
            <a:r>
              <a:rPr lang="fr-FR" dirty="0">
                <a:solidFill>
                  <a:schemeClr val="bg1"/>
                </a:solidFill>
                <a:latin typeface="Montserrat"/>
              </a:rPr>
              <a:t>ES 1 et ES 2, qui sont les prémices du langage JavaScript </a:t>
            </a:r>
          </a:p>
          <a:p>
            <a:pPr>
              <a:buFont typeface="Arial" panose="020B0604020202020204" pitchFamily="34" charset="0"/>
              <a:buChar char="•"/>
            </a:pPr>
            <a:r>
              <a:rPr lang="fr-FR" dirty="0">
                <a:solidFill>
                  <a:schemeClr val="bg1"/>
                </a:solidFill>
                <a:latin typeface="Montserrat"/>
              </a:rPr>
              <a:t>ES 3 (sorti en décembre 1999) </a:t>
            </a:r>
          </a:p>
          <a:p>
            <a:pPr>
              <a:buFont typeface="Arial" panose="020B0604020202020204" pitchFamily="34" charset="0"/>
              <a:buChar char="•"/>
            </a:pPr>
            <a:r>
              <a:rPr lang="fr-FR" dirty="0">
                <a:solidFill>
                  <a:schemeClr val="bg1"/>
                </a:solidFill>
                <a:latin typeface="Montserrat"/>
              </a:rPr>
              <a:t>ES 4, qui a été abandonné en raison de modifications trop importantes qui ne furent pas appréciées des communautés</a:t>
            </a:r>
          </a:p>
          <a:p>
            <a:pPr>
              <a:buFont typeface="Arial" panose="020B0604020202020204" pitchFamily="34" charset="0"/>
              <a:buChar char="•"/>
            </a:pPr>
            <a:r>
              <a:rPr lang="fr-FR" dirty="0">
                <a:solidFill>
                  <a:schemeClr val="bg1"/>
                </a:solidFill>
                <a:latin typeface="Montserrat"/>
              </a:rPr>
              <a:t>ES 5 (sorti en décembre 2009), la version la plus répandue et utilisée à ce jour,</a:t>
            </a:r>
          </a:p>
          <a:p>
            <a:pPr>
              <a:buFont typeface="Arial" panose="020B0604020202020204" pitchFamily="34" charset="0"/>
              <a:buChar char="•"/>
            </a:pPr>
            <a:r>
              <a:rPr lang="fr-FR" dirty="0">
                <a:solidFill>
                  <a:schemeClr val="bg1"/>
                </a:solidFill>
                <a:latin typeface="Montserrat"/>
              </a:rPr>
              <a:t>ES 6, finalisé en décembre 2015 et dont l'implémentation avait déjà été commencée avant cette date au sein de plusieurs navigateurs.</a:t>
            </a:r>
          </a:p>
        </p:txBody>
      </p:sp>
      <p:sp>
        <p:nvSpPr>
          <p:cNvPr id="14" name="Rectangle 13">
            <a:extLst>
              <a:ext uri="{FF2B5EF4-FFF2-40B4-BE49-F238E27FC236}">
                <a16:creationId xmlns:a16="http://schemas.microsoft.com/office/drawing/2014/main" id="{474CBE8C-14AB-44A4-8E53-007010B050AB}"/>
              </a:ext>
            </a:extLst>
          </p:cNvPr>
          <p:cNvSpPr/>
          <p:nvPr/>
        </p:nvSpPr>
        <p:spPr>
          <a:xfrm>
            <a:off x="555750" y="4642009"/>
            <a:ext cx="11331449" cy="646331"/>
          </a:xfrm>
          <a:prstGeom prst="rect">
            <a:avLst/>
          </a:prstGeom>
        </p:spPr>
        <p:txBody>
          <a:bodyPr wrap="square">
            <a:spAutoFit/>
          </a:bodyPr>
          <a:lstStyle/>
          <a:p>
            <a:r>
              <a:rPr lang="fr-FR" b="1" dirty="0">
                <a:solidFill>
                  <a:schemeClr val="bg1"/>
                </a:solidFill>
                <a:latin typeface="Montserrat"/>
              </a:rPr>
              <a:t>De nombreux outils de conversion existent pour la migration des sources sous ES6 dans des versions antérieur. </a:t>
            </a:r>
          </a:p>
          <a:p>
            <a:r>
              <a:rPr lang="fr-FR" b="1" dirty="0">
                <a:solidFill>
                  <a:schemeClr val="bg1"/>
                </a:solidFill>
                <a:latin typeface="Montserrat"/>
              </a:rPr>
              <a:t>L’objectif est de rendre son code compatible sur des environnement ancien ou particulier.  </a:t>
            </a:r>
            <a:endParaRPr lang="fr-FR" dirty="0">
              <a:solidFill>
                <a:schemeClr val="bg1"/>
              </a:solidFill>
              <a:latin typeface="Montserrat"/>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06972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113247-77E7-44B5-AB8C-1DA3E805641E}"/>
              </a:ext>
            </a:extLst>
          </p:cNvPr>
          <p:cNvSpPr/>
          <p:nvPr/>
        </p:nvSpPr>
        <p:spPr>
          <a:xfrm>
            <a:off x="0" y="1202858"/>
            <a:ext cx="6410632" cy="5632311"/>
          </a:xfrm>
          <a:prstGeom prst="rect">
            <a:avLst/>
          </a:prstGeom>
        </p:spPr>
        <p:txBody>
          <a:bodyPr wrap="square">
            <a:spAutoFit/>
          </a:bodyPr>
          <a:lstStyle/>
          <a:p>
            <a:r>
              <a:rPr lang="fr-FR" dirty="0">
                <a:solidFill>
                  <a:schemeClr val="bg1"/>
                </a:solidFill>
                <a:latin typeface="Arial" panose="020B0604020202020204" pitchFamily="34" charset="0"/>
              </a:rPr>
              <a:t>Ensemble de pratiques et de règles permettant de garantir la </a:t>
            </a:r>
            <a:r>
              <a:rPr lang="fr-FR" b="1" u="sng" dirty="0">
                <a:solidFill>
                  <a:schemeClr val="bg1"/>
                </a:solidFill>
                <a:latin typeface="Arial" panose="020B0604020202020204" pitchFamily="34" charset="0"/>
              </a:rPr>
              <a:t>qualité</a:t>
            </a:r>
            <a:r>
              <a:rPr lang="fr-FR" dirty="0">
                <a:solidFill>
                  <a:schemeClr val="bg1"/>
                </a:solidFill>
                <a:latin typeface="Arial" panose="020B0604020202020204" pitchFamily="34" charset="0"/>
              </a:rPr>
              <a:t> d’un code.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La vie d’une application est constitué de </a:t>
            </a:r>
            <a:r>
              <a:rPr lang="fr-FR" b="1" dirty="0">
                <a:solidFill>
                  <a:schemeClr val="bg1"/>
                </a:solidFill>
                <a:latin typeface="Arial" panose="020B0604020202020204" pitchFamily="34" charset="0"/>
              </a:rPr>
              <a:t>80% de maintenance</a:t>
            </a:r>
            <a:r>
              <a:rPr lang="fr-FR" dirty="0">
                <a:solidFill>
                  <a:schemeClr val="bg1"/>
                </a:solidFill>
                <a:latin typeface="Arial" panose="020B0604020202020204" pitchFamily="34" charset="0"/>
              </a:rPr>
              <a:t> !</a:t>
            </a:r>
          </a:p>
          <a:p>
            <a:r>
              <a:rPr lang="fr-FR" dirty="0">
                <a:solidFill>
                  <a:schemeClr val="bg1"/>
                </a:solidFill>
                <a:latin typeface="Arial" panose="020B0604020202020204" pitchFamily="34" charset="0"/>
              </a:rPr>
              <a:t>Le code n’est jamais maintenu par une seule personne.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conventions de codage permettent d'améliorer la lisibilité et la compréhension,</a:t>
            </a:r>
          </a:p>
          <a:p>
            <a:r>
              <a:rPr lang="fr-FR" dirty="0">
                <a:solidFill>
                  <a:schemeClr val="bg1"/>
                </a:solidFill>
                <a:latin typeface="Arial" panose="020B0604020202020204" pitchFamily="34" charset="0"/>
              </a:rPr>
              <a:t>L’objectif est de réduire les dysfonctionnements et les difficultés à faire évoluer et déboguer un code.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L’utilisation d’outil d’analyse syntaxique de code (comme </a:t>
            </a:r>
            <a:r>
              <a:rPr lang="fr-FR" b="1" dirty="0" err="1">
                <a:solidFill>
                  <a:schemeClr val="bg1"/>
                </a:solidFill>
                <a:latin typeface="Arial" panose="020B0604020202020204" pitchFamily="34" charset="0"/>
                <a:hlinkClick r:id="rId3">
                  <a:extLst>
                    <a:ext uri="{A12FA001-AC4F-418D-AE19-62706E023703}">
                      <ahyp:hlinkClr xmlns:ahyp="http://schemas.microsoft.com/office/drawing/2018/hyperlinkcolor" val="tx"/>
                    </a:ext>
                  </a:extLst>
                </a:hlinkClick>
              </a:rPr>
              <a:t>JsLint</a:t>
            </a:r>
            <a:r>
              <a:rPr lang="fr-FR" b="1" dirty="0">
                <a:solidFill>
                  <a:schemeClr val="bg1"/>
                </a:solidFill>
                <a:latin typeface="Arial" panose="020B0604020202020204" pitchFamily="34" charset="0"/>
              </a:rPr>
              <a:t> ou Sonar)</a:t>
            </a:r>
            <a:r>
              <a:rPr lang="fr-FR" dirty="0">
                <a:solidFill>
                  <a:schemeClr val="bg1"/>
                </a:solidFill>
                <a:latin typeface="Arial" panose="020B0604020202020204" pitchFamily="34" charset="0"/>
              </a:rPr>
              <a:t> dans des processus de développement permet de vérifier le code et faire du suivi qualité.</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méthodes </a:t>
            </a:r>
            <a:r>
              <a:rPr lang="fr-FR" dirty="0" err="1">
                <a:solidFill>
                  <a:schemeClr val="bg1"/>
                </a:solidFill>
                <a:latin typeface="Arial" panose="020B0604020202020204" pitchFamily="34" charset="0"/>
              </a:rPr>
              <a:t>DevOPs</a:t>
            </a:r>
            <a:r>
              <a:rPr lang="fr-FR" dirty="0">
                <a:solidFill>
                  <a:schemeClr val="bg1"/>
                </a:solidFill>
                <a:latin typeface="Arial" panose="020B0604020202020204" pitchFamily="34" charset="0"/>
              </a:rPr>
              <a:t> par exemple intègrent systématiquement ce type d’outils pour analyser les </a:t>
            </a:r>
            <a:r>
              <a:rPr lang="fr-FR" dirty="0" err="1">
                <a:solidFill>
                  <a:schemeClr val="bg1"/>
                </a:solidFill>
                <a:latin typeface="Arial" panose="020B0604020202020204" pitchFamily="34" charset="0"/>
              </a:rPr>
              <a:t>commits</a:t>
            </a:r>
            <a:r>
              <a:rPr lang="fr-FR" dirty="0">
                <a:solidFill>
                  <a:schemeClr val="bg1"/>
                </a:solidFill>
                <a:latin typeface="Arial" panose="020B0604020202020204" pitchFamily="34" charset="0"/>
              </a:rPr>
              <a:t> effectués sur un dépôt.  </a:t>
            </a:r>
          </a:p>
        </p:txBody>
      </p:sp>
      <p:sp>
        <p:nvSpPr>
          <p:cNvPr id="12" name="Rectangle 11">
            <a:extLst>
              <a:ext uri="{FF2B5EF4-FFF2-40B4-BE49-F238E27FC236}">
                <a16:creationId xmlns:a16="http://schemas.microsoft.com/office/drawing/2014/main" id="{9F4EB761-CBCC-4739-BD97-3049FDBAB54E}"/>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 name="Image 1">
            <a:extLst>
              <a:ext uri="{FF2B5EF4-FFF2-40B4-BE49-F238E27FC236}">
                <a16:creationId xmlns:a16="http://schemas.microsoft.com/office/drawing/2014/main" id="{CAAC0851-CAC4-4E8C-8470-68AE38F2E569}"/>
              </a:ext>
            </a:extLst>
          </p:cNvPr>
          <p:cNvPicPr>
            <a:picLocks noChangeAspect="1"/>
          </p:cNvPicPr>
          <p:nvPr/>
        </p:nvPicPr>
        <p:blipFill>
          <a:blip r:embed="rId4"/>
          <a:stretch>
            <a:fillRect/>
          </a:stretch>
        </p:blipFill>
        <p:spPr>
          <a:xfrm>
            <a:off x="6593723" y="756872"/>
            <a:ext cx="5394707" cy="2305605"/>
          </a:xfrm>
          <a:prstGeom prst="rect">
            <a:avLst/>
          </a:prstGeom>
        </p:spPr>
      </p:pic>
      <p:pic>
        <p:nvPicPr>
          <p:cNvPr id="3" name="Image 2">
            <a:extLst>
              <a:ext uri="{FF2B5EF4-FFF2-40B4-BE49-F238E27FC236}">
                <a16:creationId xmlns:a16="http://schemas.microsoft.com/office/drawing/2014/main" id="{F45379D2-530B-46AA-A0AA-28AFBE5655B7}"/>
              </a:ext>
            </a:extLst>
          </p:cNvPr>
          <p:cNvPicPr>
            <a:picLocks noChangeAspect="1"/>
          </p:cNvPicPr>
          <p:nvPr/>
        </p:nvPicPr>
        <p:blipFill>
          <a:blip r:embed="rId5"/>
          <a:stretch>
            <a:fillRect/>
          </a:stretch>
        </p:blipFill>
        <p:spPr>
          <a:xfrm>
            <a:off x="6669640" y="3473762"/>
            <a:ext cx="5446100" cy="3384238"/>
          </a:xfrm>
          <a:prstGeom prst="rect">
            <a:avLst/>
          </a:prstGeom>
        </p:spPr>
      </p:pic>
      <p:sp>
        <p:nvSpPr>
          <p:cNvPr id="5" name="Rectangle 4">
            <a:extLst>
              <a:ext uri="{FF2B5EF4-FFF2-40B4-BE49-F238E27FC236}">
                <a16:creationId xmlns:a16="http://schemas.microsoft.com/office/drawing/2014/main" id="{82A24767-0B24-447F-B44C-7165681C86E2}"/>
              </a:ext>
            </a:extLst>
          </p:cNvPr>
          <p:cNvSpPr/>
          <p:nvPr/>
        </p:nvSpPr>
        <p:spPr>
          <a:xfrm>
            <a:off x="11353309" y="3199572"/>
            <a:ext cx="838691" cy="369332"/>
          </a:xfrm>
          <a:prstGeom prst="rect">
            <a:avLst/>
          </a:prstGeom>
        </p:spPr>
        <p:txBody>
          <a:bodyPr wrap="none">
            <a:spAutoFit/>
          </a:bodyPr>
          <a:lstStyle/>
          <a:p>
            <a:r>
              <a:rPr lang="fr-FR" b="1" dirty="0">
                <a:solidFill>
                  <a:schemeClr val="bg1"/>
                </a:solidFill>
                <a:latin typeface="Arial" panose="020B0604020202020204" pitchFamily="34" charset="0"/>
              </a:rPr>
              <a:t>Sonar</a:t>
            </a:r>
            <a:endParaRPr lang="fr-FR" dirty="0"/>
          </a:p>
        </p:txBody>
      </p:sp>
      <p:sp>
        <p:nvSpPr>
          <p:cNvPr id="13" name="Rectangle 12">
            <a:extLst>
              <a:ext uri="{FF2B5EF4-FFF2-40B4-BE49-F238E27FC236}">
                <a16:creationId xmlns:a16="http://schemas.microsoft.com/office/drawing/2014/main" id="{96FA47BF-D447-4E0C-8661-DCD04A19FADE}"/>
              </a:ext>
            </a:extLst>
          </p:cNvPr>
          <p:cNvSpPr/>
          <p:nvPr/>
        </p:nvSpPr>
        <p:spPr>
          <a:xfrm>
            <a:off x="11483163" y="434169"/>
            <a:ext cx="505267" cy="369332"/>
          </a:xfrm>
          <a:prstGeom prst="rect">
            <a:avLst/>
          </a:prstGeom>
        </p:spPr>
        <p:txBody>
          <a:bodyPr wrap="none">
            <a:spAutoFit/>
          </a:bodyPr>
          <a:lstStyle/>
          <a:p>
            <a:r>
              <a:rPr lang="fr-FR" b="1" dirty="0">
                <a:solidFill>
                  <a:schemeClr val="bg1"/>
                </a:solidFill>
                <a:latin typeface="Arial" panose="020B0604020202020204" pitchFamily="34" charset="0"/>
              </a:rPr>
              <a:t>Git</a:t>
            </a:r>
            <a:endParaRPr lang="fr-FR" dirty="0"/>
          </a:p>
        </p:txBody>
      </p:sp>
    </p:spTree>
    <p:extLst>
      <p:ext uri="{BB962C8B-B14F-4D97-AF65-F5344CB8AC3E}">
        <p14:creationId xmlns:p14="http://schemas.microsoft.com/office/powerpoint/2010/main" val="4057843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1- Les commentaires</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commentaires se doivent d’être courts et concis. </a:t>
            </a:r>
          </a:p>
          <a:p>
            <a:r>
              <a:rPr lang="fr-FR" dirty="0">
                <a:solidFill>
                  <a:schemeClr val="bg1"/>
                </a:solidFill>
                <a:latin typeface="Arial" panose="020B0604020202020204" pitchFamily="34" charset="0"/>
              </a:rPr>
              <a:t>Il doivent être rédigés pour décrire chaque fonction.</a:t>
            </a:r>
          </a:p>
          <a:p>
            <a:r>
              <a:rPr lang="fr-FR" dirty="0">
                <a:solidFill>
                  <a:schemeClr val="bg1"/>
                </a:solidFill>
                <a:latin typeface="Arial" panose="020B0604020202020204" pitchFamily="34" charset="0"/>
              </a:rPr>
              <a:t>Il doivent être rédigés idéalement avant chaque algos.</a:t>
            </a:r>
            <a:br>
              <a:rPr lang="fr-FR" dirty="0">
                <a:solidFill>
                  <a:schemeClr val="bg1"/>
                </a:solidFill>
                <a:latin typeface="Arial" panose="020B0604020202020204" pitchFamily="34" charset="0"/>
              </a:rPr>
            </a:br>
            <a:r>
              <a:rPr lang="fr-FR" dirty="0">
                <a:solidFill>
                  <a:schemeClr val="bg1"/>
                </a:solidFill>
                <a:latin typeface="Arial" panose="020B0604020202020204" pitchFamily="34" charset="0"/>
              </a:rPr>
              <a:t>Jamais en fin de ligne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Comme dans de nombreux langage, une syntaxe adapté aux commentaires permet de générer une documentation grâce à des outils comme </a:t>
            </a:r>
            <a:r>
              <a:rPr lang="fr-FR" dirty="0" err="1">
                <a:solidFill>
                  <a:schemeClr val="bg1"/>
                </a:solidFill>
                <a:latin typeface="Arial" panose="020B0604020202020204" pitchFamily="34" charset="0"/>
              </a:rPr>
              <a:t>JsDoc</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803923" y="968428"/>
            <a:ext cx="6096000" cy="5632311"/>
          </a:xfrm>
          <a:prstGeom prst="rect">
            <a:avLst/>
          </a:prstGeom>
        </p:spPr>
        <p:txBody>
          <a:bodyPr>
            <a:spAutoFit/>
          </a:bodyPr>
          <a:lstStyle/>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Un </a:t>
            </a:r>
            <a:r>
              <a:rPr lang="en-US" dirty="0" err="1">
                <a:solidFill>
                  <a:srgbClr val="6A9955"/>
                </a:solidFill>
                <a:latin typeface="Consolas" panose="020B0609020204030204" pitchFamily="49" charset="0"/>
              </a:rPr>
              <a:t>exemple</a:t>
            </a:r>
            <a:r>
              <a:rPr lang="en-US" dirty="0">
                <a:solidFill>
                  <a:srgbClr val="6A9955"/>
                </a:solidFill>
                <a:latin typeface="Consolas" panose="020B0609020204030204" pitchFamily="49" charset="0"/>
              </a:rPr>
              <a:t> de code </a:t>
            </a:r>
            <a:r>
              <a:rPr lang="en-US" dirty="0" err="1">
                <a:solidFill>
                  <a:srgbClr val="6A9955"/>
                </a:solidFill>
                <a:latin typeface="Consolas" panose="020B0609020204030204" pitchFamily="49" charset="0"/>
              </a:rPr>
              <a:t>Javascript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@param</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6A9955"/>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6A9955"/>
                </a:solidFill>
                <a:latin typeface="Consolas" panose="020B0609020204030204" pitchFamily="49" charset="0"/>
              </a:rPr>
              <a:t> Argument utile</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@author</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maxlab.fr</a:t>
            </a:r>
          </a:p>
          <a:p>
            <a:r>
              <a:rPr lang="en-US" dirty="0">
                <a:solidFill>
                  <a:srgbClr val="6A9955"/>
                </a:solidFill>
                <a:latin typeface="Consolas" panose="020B0609020204030204" pitchFamily="49" charset="0"/>
              </a:rPr>
              <a:t>* </a:t>
            </a:r>
            <a:r>
              <a:rPr lang="fr-FR" dirty="0">
                <a:solidFill>
                  <a:srgbClr val="569CD6"/>
                </a:solidFill>
                <a:latin typeface="Consolas" panose="020B0609020204030204" pitchFamily="49" charset="0"/>
              </a:rPr>
              <a:t>@version 1.0</a:t>
            </a:r>
            <a:endParaRPr lang="en-US" dirty="0">
              <a:solidFill>
                <a:srgbClr val="569CD6"/>
              </a:solidFill>
              <a:latin typeface="Consolas" panose="020B0609020204030204" pitchFamily="49" charset="0"/>
            </a:endParaRPr>
          </a:p>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fonctionUtile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D4D4D4"/>
                </a:solidFill>
                <a:latin typeface="Consolas" panose="020B0609020204030204" pitchFamily="49" charset="0"/>
              </a:rPr>
              <a:t> ) {</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hello</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'world'</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objetJavascript</a:t>
            </a:r>
            <a:r>
              <a:rPr lang="en-US" dirty="0">
                <a:solidFill>
                  <a:srgbClr val="D4D4D4"/>
                </a:solidFill>
                <a:latin typeface="Consolas" panose="020B0609020204030204" pitchFamily="49" charset="0"/>
              </a:rPr>
              <a:t> = {</a:t>
            </a:r>
          </a:p>
          <a:p>
            <a:r>
              <a:rPr lang="en-US" dirty="0" err="1">
                <a:solidFill>
                  <a:srgbClr val="9CDCFE"/>
                </a:solidFill>
                <a:latin typeface="Consolas" panose="020B0609020204030204" pitchFamily="49" charset="0"/>
              </a:rPr>
              <a:t>nombre</a:t>
            </a:r>
            <a:r>
              <a:rPr lang="en-US" dirty="0">
                <a:solidFill>
                  <a:srgbClr val="9CDCFE"/>
                </a:solidFill>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text :</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blabla</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une</a:t>
            </a:r>
            <a:r>
              <a:rPr lang="en-US" dirty="0">
                <a:solidFill>
                  <a:srgbClr val="6A9955"/>
                </a:solidFill>
                <a:latin typeface="Consolas" panose="020B0609020204030204" pitchFamily="49" charset="0"/>
              </a:rPr>
              <a:t> boucle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test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length</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 {</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Tree>
    <p:extLst>
      <p:ext uri="{BB962C8B-B14F-4D97-AF65-F5344CB8AC3E}">
        <p14:creationId xmlns:p14="http://schemas.microsoft.com/office/powerpoint/2010/main" val="64779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1" name="Rectangle 10">
            <a:extLst>
              <a:ext uri="{FF2B5EF4-FFF2-40B4-BE49-F238E27FC236}">
                <a16:creationId xmlns:a16="http://schemas.microsoft.com/office/drawing/2014/main" id="{5BA7849E-9F5F-4D3B-ABDF-A4DBAFC2F220}"/>
              </a:ext>
            </a:extLst>
          </p:cNvPr>
          <p:cNvSpPr/>
          <p:nvPr/>
        </p:nvSpPr>
        <p:spPr>
          <a:xfrm>
            <a:off x="302402" y="1531483"/>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2- </a:t>
            </a:r>
            <a:r>
              <a:rPr lang="fr-FR" b="1" u="sng" dirty="0" err="1">
                <a:solidFill>
                  <a:schemeClr val="bg1"/>
                </a:solidFill>
                <a:latin typeface="Arial" panose="020B0604020202020204" pitchFamily="34" charset="0"/>
              </a:rPr>
              <a:t>camelCase</a:t>
            </a:r>
            <a:endParaRPr lang="fr-FR" b="1" u="sng"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lumMod val="95000"/>
                  </a:schemeClr>
                </a:solidFill>
              </a:rPr>
              <a:t>C’est la convention la plus utilisée. On la retrouve en </a:t>
            </a:r>
            <a:r>
              <a:rPr lang="fr-FR" b="1" dirty="0">
                <a:solidFill>
                  <a:schemeClr val="bg1">
                    <a:lumMod val="95000"/>
                  </a:schemeClr>
                </a:solidFill>
              </a:rPr>
              <a:t>JavaScript</a:t>
            </a:r>
            <a:r>
              <a:rPr lang="fr-FR" dirty="0">
                <a:solidFill>
                  <a:schemeClr val="bg1">
                    <a:lumMod val="95000"/>
                  </a:schemeClr>
                </a:solidFill>
              </a:rPr>
              <a:t>, en </a:t>
            </a:r>
            <a:r>
              <a:rPr lang="fr-FR" b="1" dirty="0">
                <a:solidFill>
                  <a:schemeClr val="bg1">
                    <a:lumMod val="95000"/>
                  </a:schemeClr>
                </a:solidFill>
              </a:rPr>
              <a:t>Java</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et bien plus.</a:t>
            </a:r>
          </a:p>
          <a:p>
            <a:endParaRPr lang="fr-FR" dirty="0">
              <a:solidFill>
                <a:schemeClr val="bg1"/>
              </a:solidFill>
              <a:latin typeface="Arial" panose="020B0604020202020204" pitchFamily="34" charset="0"/>
            </a:endParaRPr>
          </a:p>
          <a:p>
            <a:r>
              <a:rPr lang="fr-FR" b="1" dirty="0">
                <a:solidFill>
                  <a:schemeClr val="bg1">
                    <a:lumMod val="95000"/>
                  </a:schemeClr>
                </a:solidFill>
              </a:rPr>
              <a:t>Convention</a:t>
            </a:r>
            <a:r>
              <a:rPr lang="fr-FR" dirty="0">
                <a:solidFill>
                  <a:schemeClr val="bg1">
                    <a:lumMod val="95000"/>
                  </a:schemeClr>
                </a:solidFill>
              </a:rPr>
              <a:t> : les mots sont liés sans espace. Chaque mot commence par une majuscule à l’exception du premier.</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Les constantes sont en majuscule et les mots sont séparés</a:t>
            </a:r>
          </a:p>
          <a:p>
            <a:r>
              <a:rPr lang="fr-FR" dirty="0">
                <a:solidFill>
                  <a:schemeClr val="bg1">
                    <a:lumMod val="95000"/>
                  </a:schemeClr>
                </a:solidFill>
                <a:latin typeface="Arial" panose="020B0604020202020204" pitchFamily="34" charset="0"/>
              </a:rPr>
              <a:t>Par des «_» </a:t>
            </a:r>
          </a:p>
          <a:p>
            <a:endParaRPr lang="fr-FR" dirty="0">
              <a:solidFill>
                <a:schemeClr val="bg1">
                  <a:lumMod val="95000"/>
                </a:schemeClr>
              </a:solidFill>
              <a:latin typeface="Arial" panose="020B0604020202020204" pitchFamily="34" charset="0"/>
            </a:endParaRPr>
          </a:p>
        </p:txBody>
      </p:sp>
      <p:sp>
        <p:nvSpPr>
          <p:cNvPr id="3" name="Rectangle 2">
            <a:extLst>
              <a:ext uri="{FF2B5EF4-FFF2-40B4-BE49-F238E27FC236}">
                <a16:creationId xmlns:a16="http://schemas.microsoft.com/office/drawing/2014/main" id="{DAFCCD84-EA41-428D-B7C8-8C4234385F5E}"/>
              </a:ext>
            </a:extLst>
          </p:cNvPr>
          <p:cNvSpPr/>
          <p:nvPr/>
        </p:nvSpPr>
        <p:spPr>
          <a:xfrm>
            <a:off x="6508172" y="588568"/>
            <a:ext cx="6096000" cy="8186857"/>
          </a:xfrm>
          <a:prstGeom prst="rect">
            <a:avLst/>
          </a:prstGeom>
        </p:spPr>
        <p:txBody>
          <a:bodyPr>
            <a:spAutoFit/>
          </a:bodyPr>
          <a:lstStyle/>
          <a:p>
            <a:r>
              <a:rPr lang="fr-FR" dirty="0">
                <a:solidFill>
                  <a:schemeClr val="bg1">
                    <a:lumMod val="95000"/>
                  </a:schemeClr>
                </a:solidFill>
                <a:latin typeface="Consolas" panose="020B0609020204030204" pitchFamily="49" charset="0"/>
              </a:rPr>
              <a:t>Exemples : </a:t>
            </a:r>
          </a:p>
          <a:p>
            <a:r>
              <a:rPr lang="fr-FR" sz="1600" b="1" dirty="0">
                <a:solidFill>
                  <a:schemeClr val="bg1">
                    <a:lumMod val="95000"/>
                  </a:schemeClr>
                </a:solidFill>
                <a:latin typeface="Consolas" panose="020B0609020204030204" pitchFamily="49" charset="0"/>
              </a:rPr>
              <a:t>- </a:t>
            </a:r>
            <a:r>
              <a:rPr lang="fr-FR" sz="1600" b="1" dirty="0" err="1">
                <a:solidFill>
                  <a:schemeClr val="bg1">
                    <a:lumMod val="95000"/>
                  </a:schemeClr>
                </a:solidFill>
                <a:latin typeface="Consolas" panose="020B0609020204030204" pitchFamily="49" charset="0"/>
              </a:rPr>
              <a:t>Const</a:t>
            </a:r>
            <a:r>
              <a:rPr lang="fr-FR" sz="1600" b="1" dirty="0">
                <a:solidFill>
                  <a:schemeClr val="bg1">
                    <a:lumMod val="95000"/>
                  </a:schemeClr>
                </a:solidFill>
                <a:latin typeface="Consolas" panose="020B0609020204030204" pitchFamily="49" charset="0"/>
              </a:rPr>
              <a:t> MA</a:t>
            </a:r>
            <a:r>
              <a:rPr lang="fr-FR" sz="1600" dirty="0">
                <a:solidFill>
                  <a:schemeClr val="bg1">
                    <a:lumMod val="95000"/>
                  </a:schemeClr>
                </a:solidFill>
                <a:latin typeface="Consolas" panose="020B0609020204030204" pitchFamily="49" charset="0"/>
              </a:rPr>
              <a:t>_CONSTANTE_ENTIER = 10 ;</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rgbClr val="9CDCFE"/>
                </a:solidFill>
                <a:latin typeface="Consolas" panose="020B0609020204030204" pitchFamily="49" charset="0"/>
              </a:rPr>
              <a:t>;</a:t>
            </a:r>
          </a:p>
          <a:p>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chemeClr val="bg1">
                    <a:lumMod val="95000"/>
                  </a:schemeClr>
                </a:solidFill>
                <a:latin typeface="Consolas" panose="020B0609020204030204" pitchFamily="49" charset="0"/>
              </a:rPr>
              <a:t>,</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p>
          <a:p>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err="1">
                <a:solidFill>
                  <a:srgbClr val="569CD6"/>
                </a:solidFill>
                <a:latin typeface="Consolas" panose="020B0609020204030204" pitchFamily="49" charset="0"/>
              </a:rPr>
              <a:t>function</a:t>
            </a:r>
            <a:r>
              <a:rPr lang="fr-FR" dirty="0">
                <a:solidFill>
                  <a:srgbClr val="9CDCFE"/>
                </a:solidFill>
                <a:latin typeface="Consolas" panose="020B0609020204030204" pitchFamily="49" charset="0"/>
              </a:rPr>
              <a:t> </a:t>
            </a:r>
            <a:r>
              <a:rPr lang="fr-FR" dirty="0" err="1">
                <a:solidFill>
                  <a:srgbClr val="DCDCAA"/>
                </a:solidFill>
                <a:latin typeface="Consolas" panose="020B0609020204030204" pitchFamily="49" charset="0"/>
              </a:rPr>
              <a:t>getPersonne</a:t>
            </a:r>
            <a:r>
              <a:rPr lang="fr-FR" dirty="0">
                <a:solidFill>
                  <a:schemeClr val="bg1">
                    <a:lumMod val="95000"/>
                  </a:schemeClr>
                </a:solidFill>
                <a:latin typeface="Consolas" panose="020B0609020204030204" pitchFamily="49" charset="0"/>
              </a:rPr>
              <a:t>( </a:t>
            </a:r>
            <a:r>
              <a:rPr lang="fr-FR" dirty="0" err="1">
                <a:solidFill>
                  <a:srgbClr val="9CDCFE"/>
                </a:solidFill>
                <a:latin typeface="Consolas" panose="020B0609020204030204" pitchFamily="49" charset="0"/>
              </a:rPr>
              <a:t>idPers</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 {</a:t>
            </a:r>
          </a:p>
          <a:p>
            <a:r>
              <a:rPr lang="fr-FR" dirty="0">
                <a:solidFill>
                  <a:schemeClr val="bg1">
                    <a:lumMod val="95000"/>
                  </a:schemeClr>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a:solidFill>
                  <a:srgbClr val="569CD6"/>
                </a:solidFill>
                <a:latin typeface="Consolas" panose="020B0609020204030204" pitchFamily="49" charset="0"/>
              </a:rPr>
              <a:t>return</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a:t>
            </a:r>
          </a:p>
          <a:p>
            <a:r>
              <a:rPr lang="fr-FR" dirty="0">
                <a:solidFill>
                  <a:srgbClr val="9CDCFE"/>
                </a:solidFill>
                <a:latin typeface="Consolas" panose="020B0609020204030204" pitchFamily="49" charset="0"/>
              </a:rPr>
              <a:t>}</a:t>
            </a:r>
          </a:p>
          <a:p>
            <a:endParaRPr lang="fr-FR" dirty="0">
              <a:solidFill>
                <a:srgbClr val="9CDCFE"/>
              </a:solidFill>
              <a:latin typeface="Consolas" panose="020B0609020204030204" pitchFamily="49" charset="0"/>
            </a:endParaRPr>
          </a:p>
          <a:p>
            <a:r>
              <a:rPr lang="fr-FR" dirty="0">
                <a:solidFill>
                  <a:srgbClr val="569CD6"/>
                </a:solidFill>
                <a:latin typeface="Consolas" panose="020B0609020204030204" pitchFamily="49" charset="0"/>
              </a:rPr>
              <a:t>class</a:t>
            </a:r>
            <a:r>
              <a:rPr lang="fr-FR" dirty="0"/>
              <a:t> </a:t>
            </a:r>
            <a:r>
              <a:rPr lang="fr-FR" dirty="0">
                <a:solidFill>
                  <a:srgbClr val="DCDCAA"/>
                </a:solidFill>
                <a:latin typeface="Consolas" panose="020B0609020204030204" pitchFamily="49" charset="0"/>
              </a:rPr>
              <a:t>Rectangle</a:t>
            </a:r>
            <a:r>
              <a:rPr lang="fr-FR" dirty="0"/>
              <a:t> </a:t>
            </a:r>
            <a:r>
              <a:rPr lang="fr-FR" dirty="0">
                <a:solidFill>
                  <a:schemeClr val="bg1">
                    <a:lumMod val="95000"/>
                  </a:schemeClr>
                </a:solidFill>
              </a:rPr>
              <a:t>{</a:t>
            </a:r>
          </a:p>
          <a:p>
            <a:r>
              <a:rPr lang="fr-FR" dirty="0"/>
              <a:t>    </a:t>
            </a:r>
            <a:r>
              <a:rPr lang="fr-FR" dirty="0" err="1">
                <a:solidFill>
                  <a:srgbClr val="DCDCAA"/>
                </a:solidFill>
                <a:latin typeface="Consolas" panose="020B0609020204030204" pitchFamily="49" charset="0"/>
              </a:rPr>
              <a:t>constructor</a:t>
            </a:r>
            <a:r>
              <a:rPr lang="fr-FR" dirty="0">
                <a:solidFill>
                  <a:schemeClr val="bg1">
                    <a:lumMod val="95000"/>
                  </a:schemeClr>
                </a:solidFill>
              </a:rPr>
              <a:t>(</a:t>
            </a:r>
            <a:r>
              <a:rPr lang="fr-FR" dirty="0">
                <a:solidFill>
                  <a:srgbClr val="9CDCFE"/>
                </a:solidFill>
                <a:latin typeface="Consolas" panose="020B0609020204030204" pitchFamily="49" charset="0"/>
              </a:rPr>
              <a:t>hauteur</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r>
              <a:rPr lang="fr-FR" dirty="0"/>
              <a:t> </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hauteur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hauteur</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largeur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p>
          <a:p>
            <a:r>
              <a:rPr lang="fr-FR" dirty="0"/>
              <a:t>    </a:t>
            </a:r>
            <a:r>
              <a:rPr lang="fr-FR" dirty="0">
                <a:solidFill>
                  <a:schemeClr val="bg1">
                    <a:lumMod val="95000"/>
                  </a:schemeClr>
                </a:solidFill>
              </a:rPr>
              <a:t>}</a:t>
            </a:r>
          </a:p>
          <a:p>
            <a:r>
              <a:rPr lang="fr-FR" dirty="0">
                <a:solidFill>
                  <a:schemeClr val="bg1">
                    <a:lumMod val="95000"/>
                  </a:schemeClr>
                </a:solidFill>
              </a:rPr>
              <a:t>}</a:t>
            </a:r>
          </a:p>
          <a:p>
            <a:endParaRPr lang="fr-FR" dirty="0">
              <a:solidFill>
                <a:srgbClr val="9CDCFE"/>
              </a:solidFill>
              <a:latin typeface="Consolas" panose="020B0609020204030204" pitchFamily="49" charset="0"/>
            </a:endParaRPr>
          </a:p>
          <a:p>
            <a:endParaRPr lang="fr-FR" dirty="0">
              <a:solidFill>
                <a:srgbClr val="9CDCFE"/>
              </a:solidFill>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326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pic>
        <p:nvPicPr>
          <p:cNvPr id="2" name="Image 1">
            <a:extLst>
              <a:ext uri="{FF2B5EF4-FFF2-40B4-BE49-F238E27FC236}">
                <a16:creationId xmlns:a16="http://schemas.microsoft.com/office/drawing/2014/main" id="{829FAFCB-AA4F-44F8-9650-7D5B03A69716}"/>
              </a:ext>
            </a:extLst>
          </p:cNvPr>
          <p:cNvPicPr>
            <a:picLocks noChangeAspect="1"/>
          </p:cNvPicPr>
          <p:nvPr/>
        </p:nvPicPr>
        <p:blipFill>
          <a:blip r:embed="rId3"/>
          <a:stretch>
            <a:fillRect/>
          </a:stretch>
        </p:blipFill>
        <p:spPr>
          <a:xfrm>
            <a:off x="6241473" y="1444059"/>
            <a:ext cx="6264685" cy="3632729"/>
          </a:xfrm>
          <a:prstGeom prst="rect">
            <a:avLst/>
          </a:prstGeom>
        </p:spPr>
      </p:pic>
      <p:sp>
        <p:nvSpPr>
          <p:cNvPr id="9" name="Rectangle 8">
            <a:extLst>
              <a:ext uri="{FF2B5EF4-FFF2-40B4-BE49-F238E27FC236}">
                <a16:creationId xmlns:a16="http://schemas.microsoft.com/office/drawing/2014/main" id="{FC3983B0-82BE-4ADE-953A-065E68F45317}"/>
              </a:ext>
            </a:extLst>
          </p:cNvPr>
          <p:cNvSpPr/>
          <p:nvPr/>
        </p:nvSpPr>
        <p:spPr>
          <a:xfrm>
            <a:off x="104975" y="1552264"/>
            <a:ext cx="6410632" cy="3416320"/>
          </a:xfrm>
          <a:prstGeom prst="rect">
            <a:avLst/>
          </a:prstGeom>
        </p:spPr>
        <p:txBody>
          <a:bodyPr wrap="square">
            <a:spAutoFit/>
          </a:bodyPr>
          <a:lstStyle/>
          <a:p>
            <a:r>
              <a:rPr lang="fr-FR" b="1" u="sng" dirty="0">
                <a:solidFill>
                  <a:schemeClr val="bg1"/>
                </a:solidFill>
                <a:latin typeface="Arial" panose="020B0604020202020204" pitchFamily="34" charset="0"/>
              </a:rPr>
              <a:t>3- Indentation</a:t>
            </a:r>
          </a:p>
          <a:p>
            <a:endParaRPr lang="fr-FR" dirty="0">
              <a:solidFill>
                <a:schemeClr val="bg1"/>
              </a:solidFill>
              <a:latin typeface="Arial" panose="020B0604020202020204" pitchFamily="34" charset="0"/>
            </a:endParaRPr>
          </a:p>
          <a:p>
            <a:r>
              <a:rPr lang="fr-FR" dirty="0">
                <a:solidFill>
                  <a:schemeClr val="bg1">
                    <a:lumMod val="95000"/>
                  </a:schemeClr>
                </a:solidFill>
                <a:latin typeface="Arial" panose="020B0604020202020204" pitchFamily="34" charset="0"/>
              </a:rPr>
              <a:t>Pour être lisible, un code doit être indenté correctement.</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rPr>
              <a:t>On retrouve principalement 3 types d’indentation :</a:t>
            </a:r>
          </a:p>
          <a:p>
            <a:r>
              <a:rPr lang="fr-FR" dirty="0">
                <a:solidFill>
                  <a:schemeClr val="bg1">
                    <a:lumMod val="95000"/>
                  </a:schemeClr>
                </a:solidFill>
              </a:rPr>
              <a:t>- Une indentation composée de 2 espaces ( Airbnb, google ) </a:t>
            </a:r>
          </a:p>
          <a:p>
            <a:r>
              <a:rPr lang="fr-FR" dirty="0">
                <a:solidFill>
                  <a:schemeClr val="bg1">
                    <a:lumMod val="95000"/>
                  </a:schemeClr>
                </a:solidFill>
              </a:rPr>
              <a:t>- Une indentation composée de 4 espaces ( </a:t>
            </a:r>
            <a:r>
              <a:rPr lang="fr-FR" dirty="0" err="1">
                <a:solidFill>
                  <a:schemeClr val="bg1">
                    <a:lumMod val="95000"/>
                  </a:schemeClr>
                </a:solidFill>
              </a:rPr>
              <a:t>Github</a:t>
            </a:r>
            <a:r>
              <a:rPr lang="fr-FR" dirty="0">
                <a:solidFill>
                  <a:schemeClr val="bg1">
                    <a:lumMod val="95000"/>
                  </a:schemeClr>
                </a:solidFill>
              </a:rPr>
              <a:t> )</a:t>
            </a:r>
          </a:p>
          <a:p>
            <a:r>
              <a:rPr lang="fr-FR" dirty="0">
                <a:solidFill>
                  <a:schemeClr val="bg1">
                    <a:lumMod val="95000"/>
                  </a:schemeClr>
                </a:solidFill>
              </a:rPr>
              <a:t>- Une indentation composée d’une tabulation ( </a:t>
            </a:r>
            <a:r>
              <a:rPr lang="fr-FR" dirty="0" err="1">
                <a:solidFill>
                  <a:schemeClr val="bg1">
                    <a:lumMod val="95000"/>
                  </a:schemeClr>
                </a:solidFill>
              </a:rPr>
              <a:t>Jquery</a:t>
            </a:r>
            <a:r>
              <a:rPr lang="fr-FR" dirty="0">
                <a:solidFill>
                  <a:schemeClr val="bg1">
                    <a:lumMod val="95000"/>
                  </a:schemeClr>
                </a:solidFill>
              </a:rPr>
              <a:t> )</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Dans un projet, on ne mélange pas les types d’indentation</a:t>
            </a:r>
          </a:p>
          <a:p>
            <a:r>
              <a:rPr lang="fr-FR" dirty="0">
                <a:solidFill>
                  <a:schemeClr val="bg1">
                    <a:lumMod val="95000"/>
                  </a:schemeClr>
                </a:solidFill>
                <a:latin typeface="Arial" panose="020B0604020202020204" pitchFamily="34" charset="0"/>
              </a:rPr>
              <a:t>les IDE peuvent se perdre sur le suivit syntaxique. </a:t>
            </a:r>
          </a:p>
          <a:p>
            <a:endParaRPr lang="fr-FR" dirty="0">
              <a:solidFill>
                <a:schemeClr val="bg1">
                  <a:lumMod val="95000"/>
                </a:schemeClr>
              </a:solidFill>
              <a:latin typeface="Arial" panose="020B0604020202020204" pitchFamily="34" charset="0"/>
            </a:endParaRPr>
          </a:p>
        </p:txBody>
      </p:sp>
    </p:spTree>
    <p:extLst>
      <p:ext uri="{BB962C8B-B14F-4D97-AF65-F5344CB8AC3E}">
        <p14:creationId xmlns:p14="http://schemas.microsoft.com/office/powerpoint/2010/main" val="361774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923330"/>
          </a:xfrm>
          <a:prstGeom prst="rect">
            <a:avLst/>
          </a:prstGeom>
        </p:spPr>
        <p:txBody>
          <a:bodyPr wrap="square">
            <a:spAutoFit/>
          </a:bodyPr>
          <a:lstStyle/>
          <a:p>
            <a:r>
              <a:rPr lang="fr-FR" b="1" u="sng" dirty="0">
                <a:solidFill>
                  <a:schemeClr val="bg1"/>
                </a:solidFill>
                <a:latin typeface="Arial" panose="020B0604020202020204" pitchFamily="34" charset="0"/>
              </a:rPr>
              <a:t>4- L’encapsulation</a:t>
            </a:r>
          </a:p>
          <a:p>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784258" y="756872"/>
            <a:ext cx="6096000" cy="5447645"/>
          </a:xfrm>
          <a:prstGeom prst="rect">
            <a:avLst/>
          </a:prstGeom>
        </p:spPr>
        <p:txBody>
          <a:bodyPr>
            <a:spAutoFit/>
          </a:bodyPr>
          <a:lstStyle/>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6A9955"/>
                </a:solidFill>
                <a:latin typeface="Consolas" panose="020B0609020204030204" pitchFamily="49" charset="0"/>
              </a:rPr>
              <a:t>* Un </a:t>
            </a:r>
            <a:r>
              <a:rPr lang="en-US" sz="1200" dirty="0" err="1">
                <a:solidFill>
                  <a:srgbClr val="6A9955"/>
                </a:solidFill>
                <a:latin typeface="Consolas" panose="020B0609020204030204" pitchFamily="49" charset="0"/>
              </a:rPr>
              <a:t>exemple</a:t>
            </a:r>
            <a:r>
              <a:rPr lang="en-US" sz="1200" dirty="0">
                <a:solidFill>
                  <a:srgbClr val="6A9955"/>
                </a:solidFill>
                <a:latin typeface="Consolas" panose="020B0609020204030204" pitchFamily="49" charset="0"/>
              </a:rPr>
              <a:t> de code d’un </a:t>
            </a:r>
            <a:r>
              <a:rPr lang="en-US" sz="1200" dirty="0" err="1">
                <a:solidFill>
                  <a:srgbClr val="6A9955"/>
                </a:solidFill>
                <a:latin typeface="Consolas" panose="020B0609020204030204" pitchFamily="49" charset="0"/>
              </a:rPr>
              <a:t>systeme</a:t>
            </a:r>
            <a:r>
              <a:rPr lang="en-US" sz="1200" dirty="0">
                <a:solidFill>
                  <a:srgbClr val="6A9955"/>
                </a:solidFill>
                <a:latin typeface="Consolas" panose="020B0609020204030204" pitchFamily="49" charset="0"/>
              </a:rPr>
              <a:t> de pilotage automobile</a:t>
            </a:r>
          </a:p>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demarrerVoiture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cleeNumerique</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CDCAA"/>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CDCAA"/>
                </a:solidFill>
                <a:latin typeface="Consolas" panose="020B0609020204030204" pitchFamily="49" charset="0"/>
              </a:rPr>
              <a:t>(</a:t>
            </a:r>
            <a:r>
              <a:rPr lang="en-US" sz="1200" dirty="0" err="1">
                <a:solidFill>
                  <a:srgbClr val="9CDCFE"/>
                </a:solidFill>
                <a:latin typeface="Consolas" panose="020B0609020204030204" pitchFamily="49" charset="0"/>
              </a:rPr>
              <a:t>volumeDemarrage</a:t>
            </a:r>
            <a:r>
              <a:rPr lang="en-US" sz="1200" dirty="0">
                <a:solidFill>
                  <a:srgbClr val="DCDCAA"/>
                </a:solidFill>
                <a:latin typeface="Consolas" panose="020B0609020204030204" pitchFamily="49" charset="0"/>
              </a:rPr>
              <a:t>);</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CDCAA"/>
                </a:solidFill>
                <a:latin typeface="Consolas" panose="020B0609020204030204" pitchFamily="49" charset="0"/>
              </a:rPr>
              <a:t>();</a:t>
            </a:r>
          </a:p>
          <a:p>
            <a:r>
              <a:rPr lang="en-US" sz="1200" dirty="0">
                <a:solidFill>
                  <a:srgbClr val="569CD6"/>
                </a:solidFill>
                <a:latin typeface="Consolas" panose="020B0609020204030204" pitchFamily="49" charset="0"/>
              </a:rPr>
              <a:t>Return</a:t>
            </a:r>
            <a:r>
              <a:rPr lang="en-US" sz="1200" dirty="0">
                <a:solidFill>
                  <a:srgbClr val="DCDCAA"/>
                </a:solidFill>
                <a:latin typeface="Consolas" panose="020B0609020204030204" pitchFamily="49" charset="0"/>
              </a:rPr>
              <a:t> </a:t>
            </a:r>
            <a:r>
              <a:rPr lang="en-US" sz="1200" dirty="0" err="1">
                <a:solidFill>
                  <a:srgbClr val="9CDCFE"/>
                </a:solidFill>
                <a:latin typeface="Consolas" panose="020B0609020204030204" pitchFamily="49" charset="0"/>
              </a:rPr>
              <a:t>etatDemarrage</a:t>
            </a:r>
            <a:r>
              <a:rPr lang="en-US" sz="1200" dirty="0">
                <a:solidFill>
                  <a:srgbClr val="DCDCAA"/>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volume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CDCAA"/>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CDCAA"/>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2" name="Rectangle 1">
            <a:extLst>
              <a:ext uri="{FF2B5EF4-FFF2-40B4-BE49-F238E27FC236}">
                <a16:creationId xmlns:a16="http://schemas.microsoft.com/office/drawing/2014/main" id="{A182F358-A7DF-4D39-A018-AA4A70CB960C}"/>
              </a:ext>
            </a:extLst>
          </p:cNvPr>
          <p:cNvSpPr/>
          <p:nvPr/>
        </p:nvSpPr>
        <p:spPr>
          <a:xfrm>
            <a:off x="127310" y="2325777"/>
            <a:ext cx="6096000" cy="2585323"/>
          </a:xfrm>
          <a:prstGeom prst="rect">
            <a:avLst/>
          </a:prstGeom>
        </p:spPr>
        <p:txBody>
          <a:bodyPr>
            <a:spAutoFit/>
          </a:bodyPr>
          <a:lstStyle/>
          <a:p>
            <a:r>
              <a:rPr lang="fr-FR" dirty="0">
                <a:solidFill>
                  <a:schemeClr val="bg1"/>
                </a:solidFill>
                <a:latin typeface="Arial" panose="020B0604020202020204" pitchFamily="34" charset="0"/>
              </a:rPr>
              <a:t>Imaginons un objet comme une mécanique très complexes, avec des multitudes d'engrenages, de pistons, de mécanismes... comme dans une voiture.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Cette mécanique est tellement complexe qu'on a créé des commandes pour manipuler ces différents éléments de manière simple.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C’est ce qu’on appel l’encapsulation.</a:t>
            </a:r>
          </a:p>
        </p:txBody>
      </p:sp>
    </p:spTree>
    <p:extLst>
      <p:ext uri="{BB962C8B-B14F-4D97-AF65-F5344CB8AC3E}">
        <p14:creationId xmlns:p14="http://schemas.microsoft.com/office/powerpoint/2010/main" val="319357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4" y="1475539"/>
            <a:ext cx="11293711" cy="4801314"/>
          </a:xfrm>
          <a:prstGeom prst="rect">
            <a:avLst/>
          </a:prstGeom>
        </p:spPr>
        <p:txBody>
          <a:bodyPr wrap="square">
            <a:spAutoFit/>
          </a:bodyPr>
          <a:lstStyle/>
          <a:p>
            <a:r>
              <a:rPr lang="fr-FR" b="1" dirty="0">
                <a:solidFill>
                  <a:schemeClr val="bg1"/>
                </a:solidFill>
              </a:rPr>
              <a:t>Programmation avec les scripts</a:t>
            </a:r>
          </a:p>
          <a:p>
            <a:endParaRPr lang="fr-FR" dirty="0"/>
          </a:p>
          <a:p>
            <a:r>
              <a:rPr lang="fr-FR" dirty="0">
                <a:solidFill>
                  <a:schemeClr val="bg1"/>
                </a:solidFill>
                <a:latin typeface="Montserrat"/>
              </a:rPr>
              <a:t>Le JavaScript est un langage de programmation permettant d'écrire du code source (Script) qui sera analysé par l'ordinateur. Il existe trois manières d'utiliser du code source :</a:t>
            </a:r>
          </a:p>
          <a:p>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compilé</a:t>
            </a:r>
            <a:r>
              <a:rPr lang="fr-FR" dirty="0">
                <a:solidFill>
                  <a:schemeClr val="bg1"/>
                </a:solidFill>
                <a:latin typeface="Montserrat"/>
              </a:rPr>
              <a:t> : le code source est donné à un programme appelé </a:t>
            </a:r>
            <a:r>
              <a:rPr lang="fr-FR" b="1" dirty="0">
                <a:solidFill>
                  <a:schemeClr val="bg1"/>
                </a:solidFill>
                <a:latin typeface="Montserrat"/>
              </a:rPr>
              <a:t>compilateur </a:t>
            </a:r>
            <a:r>
              <a:rPr lang="fr-FR" dirty="0">
                <a:solidFill>
                  <a:schemeClr val="bg1"/>
                </a:solidFill>
                <a:latin typeface="Montserrat"/>
              </a:rPr>
              <a:t>qui va lire le code source et le convertir dans un langage qu’un ordinateur sera capable d'interpréter : Langage binaire. Les langages de référence comme le C ou le C++ sont des langages dits 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précompilé</a:t>
            </a:r>
            <a:r>
              <a:rPr lang="fr-FR" u="sng" dirty="0">
                <a:solidFill>
                  <a:schemeClr val="bg1"/>
                </a:solidFill>
                <a:latin typeface="Montserrat"/>
              </a:rPr>
              <a:t> </a:t>
            </a:r>
            <a:r>
              <a:rPr lang="fr-FR" dirty="0">
                <a:solidFill>
                  <a:schemeClr val="bg1"/>
                </a:solidFill>
                <a:latin typeface="Montserrat"/>
              </a:rPr>
              <a:t>: ici, le code source est compilé partiellement, généralement dans un code plus simple à lire pour l'ordinateur, mais qui n'est pas encore du binaire. Ce code intermédiaire devra être lu par ce que l'on appelle une « machine virtuelle », qui exécutera ce code. Les langages comme le C# ou le Java sont dits précompilés.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interprété</a:t>
            </a:r>
            <a:r>
              <a:rPr lang="fr-FR" dirty="0">
                <a:solidFill>
                  <a:schemeClr val="bg1"/>
                </a:solidFill>
                <a:latin typeface="Montserrat"/>
              </a:rPr>
              <a:t> : dans ce cas, il n'y a pas de compilation. Le code source reste tel quel, et si on veut exécuter ce code, on doit le fournir à un interpréteur qui se chargera de le lire et de réaliser les actions demandées. Éventuellement, pour obtenir de significatifs gains de performances, le code peut-être </a:t>
            </a:r>
            <a:r>
              <a:rPr lang="fr-FR" u="sng" dirty="0">
                <a:solidFill>
                  <a:schemeClr val="bg1"/>
                </a:solidFill>
                <a:latin typeface="Montserrat"/>
                <a:hlinkClick r:id="rId3">
                  <a:extLst>
                    <a:ext uri="{A12FA001-AC4F-418D-AE19-62706E023703}">
                      <ahyp:hlinkClr xmlns:ahyp="http://schemas.microsoft.com/office/drawing/2018/hyperlinkcolor" val="tx"/>
                    </a:ext>
                  </a:extLst>
                </a:hlinkClick>
              </a:rPr>
              <a:t>compilé à la volée</a:t>
            </a:r>
            <a:r>
              <a:rPr lang="fr-FR" u="sng" dirty="0">
                <a:solidFill>
                  <a:schemeClr val="bg1"/>
                </a:solidFill>
                <a:latin typeface="Montserrat"/>
              </a:rPr>
              <a:t> </a:t>
            </a:r>
            <a:r>
              <a:rPr lang="fr-FR" dirty="0">
                <a:solidFill>
                  <a:schemeClr val="bg1"/>
                </a:solidFill>
                <a:latin typeface="Montserrat"/>
              </a:rPr>
              <a:t>pendant son exécution, c'est aujourd'hui ce que font la plupart des interpréteurs JavaScript.</a:t>
            </a:r>
          </a:p>
        </p:txBody>
      </p:sp>
      <p:sp>
        <p:nvSpPr>
          <p:cNvPr id="5" name="TextBox 78">
            <a:extLst>
              <a:ext uri="{FF2B5EF4-FFF2-40B4-BE49-F238E27FC236}">
                <a16:creationId xmlns:a16="http://schemas.microsoft.com/office/drawing/2014/main" id="{8C004906-EF55-467B-898C-7CDE1AF8125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383520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316737" y="192466"/>
            <a:ext cx="8611256" cy="4247317"/>
          </a:xfrm>
          <a:prstGeom prst="rect">
            <a:avLst/>
          </a:prstGeom>
          <a:noFill/>
        </p:spPr>
        <p:txBody>
          <a:bodyPr wrap="square" rtlCol="0">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 </a:t>
            </a:r>
            <a:endParaRPr lang="fr-FR" sz="1200" dirty="0">
              <a:solidFill>
                <a:schemeClr val="bg1"/>
              </a:solidFill>
            </a:endParaRPr>
          </a:p>
          <a:p>
            <a:pPr lvl="1"/>
            <a:r>
              <a:rPr lang="fr-FR" dirty="0">
                <a:solidFill>
                  <a:schemeClr val="bg1"/>
                </a:solidFill>
              </a:rPr>
              <a:t>• Variables </a:t>
            </a:r>
            <a:endParaRPr lang="fr-FR" sz="1200" dirty="0">
              <a:solidFill>
                <a:schemeClr val="bg1"/>
              </a:solidFill>
            </a:endParaRPr>
          </a:p>
          <a:p>
            <a:pPr lvl="1"/>
            <a:r>
              <a:rPr lang="fr-FR" dirty="0">
                <a:solidFill>
                  <a:schemeClr val="bg1"/>
                </a:solidFill>
              </a:rPr>
              <a:t>• Types de données Opérateurs Structures Conditionnelles Fonctions 	</a:t>
            </a:r>
          </a:p>
          <a:p>
            <a:pPr lvl="1"/>
            <a:r>
              <a:rPr lang="fr-FR" dirty="0">
                <a:solidFill>
                  <a:schemeClr val="bg1"/>
                </a:solidFill>
              </a:rPr>
              <a:t>• Objets </a:t>
            </a:r>
            <a:endParaRPr lang="fr-FR" sz="1200" dirty="0">
              <a:solidFill>
                <a:schemeClr val="bg1"/>
              </a:solidFill>
            </a:endParaRPr>
          </a:p>
          <a:p>
            <a:r>
              <a:rPr lang="fr-FR" b="1" i="1" dirty="0">
                <a:solidFill>
                  <a:schemeClr val="bg1"/>
                </a:solidFill>
              </a:rPr>
              <a:t>2 </a:t>
            </a:r>
            <a:r>
              <a:rPr lang="fr-FR" b="1" dirty="0">
                <a:solidFill>
                  <a:schemeClr val="bg1"/>
                </a:solidFill>
              </a:rPr>
              <a:t>Javascript selon le navigateur </a:t>
            </a:r>
            <a:endParaRPr lang="fr-FR" sz="1200" dirty="0">
              <a:solidFill>
                <a:schemeClr val="bg1"/>
              </a:solidFill>
            </a:endParaRPr>
          </a:p>
          <a:p>
            <a:pPr lvl="1"/>
            <a:r>
              <a:rPr lang="fr-FR" dirty="0">
                <a:solidFill>
                  <a:schemeClr val="bg1"/>
                </a:solidFill>
              </a:rPr>
              <a:t>• Spécificités </a:t>
            </a:r>
            <a:endParaRPr lang="fr-FR" sz="1200" dirty="0">
              <a:solidFill>
                <a:schemeClr val="bg1"/>
              </a:solidFill>
            </a:endParaRPr>
          </a:p>
          <a:p>
            <a:pPr lvl="1"/>
            <a:r>
              <a:rPr lang="fr-FR" dirty="0">
                <a:solidFill>
                  <a:schemeClr val="bg1"/>
                </a:solidFill>
              </a:rPr>
              <a:t>• Détection </a:t>
            </a:r>
            <a:endParaRPr lang="fr-FR" sz="1200" dirty="0">
              <a:solidFill>
                <a:schemeClr val="bg1"/>
              </a:solidFill>
            </a:endParaRPr>
          </a:p>
          <a:p>
            <a:pPr lvl="1"/>
            <a:r>
              <a:rPr lang="fr-FR" dirty="0">
                <a:solidFill>
                  <a:schemeClr val="bg1"/>
                </a:solidFill>
              </a:rPr>
              <a:t>• Spécificités Internet Explorer </a:t>
            </a:r>
            <a:endParaRPr lang="fr-FR" sz="1200" dirty="0">
              <a:solidFill>
                <a:schemeClr val="bg1"/>
              </a:solidFill>
            </a:endParaRPr>
          </a:p>
          <a:p>
            <a:pPr lvl="1"/>
            <a:r>
              <a:rPr lang="fr-FR" dirty="0">
                <a:solidFill>
                  <a:schemeClr val="bg1"/>
                </a:solidFill>
              </a:rPr>
              <a:t>• Spécificités Firefox </a:t>
            </a:r>
            <a:endParaRPr lang="fr-FR" sz="1200" dirty="0">
              <a:solidFill>
                <a:schemeClr val="bg1"/>
              </a:solidFill>
            </a:endParaRPr>
          </a:p>
          <a:p>
            <a:r>
              <a:rPr lang="fr-FR" b="1" dirty="0">
                <a:solidFill>
                  <a:schemeClr val="bg1"/>
                </a:solidFill>
              </a:rPr>
              <a:t>3 L'objet String </a:t>
            </a:r>
            <a:endParaRPr lang="fr-FR" sz="1200" b="1" dirty="0">
              <a:solidFill>
                <a:schemeClr val="bg1"/>
              </a:solidFill>
            </a:endParaRPr>
          </a:p>
          <a:p>
            <a:r>
              <a:rPr lang="fr-FR" dirty="0">
                <a:solidFill>
                  <a:schemeClr val="bg1"/>
                </a:solidFill>
              </a:rPr>
              <a:t>       • La Concaténation de chaînes </a:t>
            </a:r>
            <a:endParaRPr lang="fr-FR" sz="1200" dirty="0">
              <a:solidFill>
                <a:schemeClr val="bg1"/>
              </a:solidFill>
            </a:endParaRPr>
          </a:p>
          <a:p>
            <a:r>
              <a:rPr lang="fr-FR" dirty="0">
                <a:solidFill>
                  <a:schemeClr val="bg1"/>
                </a:solidFill>
              </a:rPr>
              <a:t>       • La Recherche de caractères </a:t>
            </a:r>
            <a:endParaRPr lang="fr-FR" sz="1200" dirty="0">
              <a:solidFill>
                <a:schemeClr val="bg1"/>
              </a:solidFill>
            </a:endParaRPr>
          </a:p>
          <a:p>
            <a:r>
              <a:rPr lang="fr-FR" dirty="0">
                <a:solidFill>
                  <a:schemeClr val="bg1"/>
                </a:solidFill>
              </a:rPr>
              <a:t>       • Supprimer un caractère </a:t>
            </a:r>
            <a:endParaRPr lang="fr-FR" sz="1200" dirty="0">
              <a:solidFill>
                <a:schemeClr val="bg1"/>
              </a:solidFill>
            </a:endParaRPr>
          </a:p>
          <a:p>
            <a:r>
              <a:rPr lang="fr-FR" dirty="0">
                <a:solidFill>
                  <a:schemeClr val="bg1"/>
                </a:solidFill>
              </a:rPr>
              <a:t>       • Formatage Html d'une chaîne de caractères </a:t>
            </a:r>
            <a:endParaRPr lang="fr-FR" sz="1200" dirty="0">
              <a:solidFill>
                <a:schemeClr val="bg1"/>
              </a:solidFill>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2" name="Rectangle 1">
            <a:extLst>
              <a:ext uri="{FF2B5EF4-FFF2-40B4-BE49-F238E27FC236}">
                <a16:creationId xmlns:a16="http://schemas.microsoft.com/office/drawing/2014/main" id="{AB52A618-1E5B-487F-BED0-00688412F59C}"/>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3F865586-A40A-4DDE-823A-71486B8C03F9}"/>
              </a:ext>
            </a:extLst>
          </p:cNvPr>
          <p:cNvSpPr/>
          <p:nvPr/>
        </p:nvSpPr>
        <p:spPr>
          <a:xfrm>
            <a:off x="3316737" y="4520831"/>
            <a:ext cx="6096000" cy="923330"/>
          </a:xfrm>
          <a:prstGeom prst="rect">
            <a:avLst/>
          </a:prstGeom>
        </p:spPr>
        <p:txBody>
          <a:bodyPr>
            <a:spAutoFit/>
          </a:bodyPr>
          <a:lstStyle/>
          <a:p>
            <a:r>
              <a:rPr lang="fr-FR" dirty="0">
                <a:solidFill>
                  <a:schemeClr val="bg1"/>
                </a:solidFill>
              </a:rPr>
              <a:t>4 L'objet Math </a:t>
            </a:r>
            <a:endParaRPr lang="fr-FR" sz="1200" dirty="0">
              <a:solidFill>
                <a:schemeClr val="bg1"/>
              </a:solidFill>
            </a:endParaRPr>
          </a:p>
          <a:p>
            <a:r>
              <a:rPr lang="fr-FR" dirty="0">
                <a:solidFill>
                  <a:schemeClr val="bg1"/>
                </a:solidFill>
              </a:rPr>
              <a:t>	• Générer un chiffre aléatoire </a:t>
            </a:r>
            <a:endParaRPr lang="fr-FR" sz="1200" dirty="0">
              <a:solidFill>
                <a:schemeClr val="bg1"/>
              </a:solidFill>
            </a:endParaRPr>
          </a:p>
          <a:p>
            <a:r>
              <a:rPr lang="fr-FR" dirty="0">
                <a:solidFill>
                  <a:schemeClr val="bg1"/>
                </a:solidFill>
              </a:rPr>
              <a:t>	• Arrondir une valeur </a:t>
            </a:r>
            <a:endParaRPr lang="fr-FR" sz="1200" dirty="0">
              <a:solidFill>
                <a:schemeClr val="bg1"/>
              </a:solidFill>
            </a:endParaRPr>
          </a:p>
        </p:txBody>
      </p:sp>
    </p:spTree>
    <p:extLst>
      <p:ext uri="{BB962C8B-B14F-4D97-AF65-F5344CB8AC3E}">
        <p14:creationId xmlns:p14="http://schemas.microsoft.com/office/powerpoint/2010/main" val="365386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57" name="Rectangle 56">
            <a:extLst>
              <a:ext uri="{FF2B5EF4-FFF2-40B4-BE49-F238E27FC236}">
                <a16:creationId xmlns:a16="http://schemas.microsoft.com/office/drawing/2014/main" id="{BCCAB70C-0B8B-4927-B6C4-61CD6BDBB74C}"/>
              </a:ext>
            </a:extLst>
          </p:cNvPr>
          <p:cNvSpPr/>
          <p:nvPr/>
        </p:nvSpPr>
        <p:spPr>
          <a:xfrm>
            <a:off x="725434" y="944489"/>
            <a:ext cx="1261884" cy="369332"/>
          </a:xfrm>
          <a:prstGeom prst="rect">
            <a:avLst/>
          </a:prstGeom>
        </p:spPr>
        <p:txBody>
          <a:bodyPr wrap="none">
            <a:spAutoFit/>
          </a:bodyPr>
          <a:lstStyle/>
          <a:p>
            <a:r>
              <a:rPr lang="fr-FR" b="1" dirty="0">
                <a:solidFill>
                  <a:schemeClr val="bg1"/>
                </a:solidFill>
              </a:rPr>
              <a:t>Les outils</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3" name="Image 2">
            <a:extLst>
              <a:ext uri="{FF2B5EF4-FFF2-40B4-BE49-F238E27FC236}">
                <a16:creationId xmlns:a16="http://schemas.microsoft.com/office/drawing/2014/main" id="{2DEEF34E-739E-44D8-A872-657C0239C63D}"/>
              </a:ext>
            </a:extLst>
          </p:cNvPr>
          <p:cNvPicPr>
            <a:picLocks noChangeAspect="1"/>
          </p:cNvPicPr>
          <p:nvPr/>
        </p:nvPicPr>
        <p:blipFill>
          <a:blip r:embed="rId3"/>
          <a:stretch>
            <a:fillRect/>
          </a:stretch>
        </p:blipFill>
        <p:spPr>
          <a:xfrm>
            <a:off x="540312" y="4879110"/>
            <a:ext cx="4572000" cy="1293019"/>
          </a:xfrm>
          <a:prstGeom prst="rect">
            <a:avLst/>
          </a:prstGeom>
        </p:spPr>
      </p:pic>
      <p:sp>
        <p:nvSpPr>
          <p:cNvPr id="21" name="Rectangle 20">
            <a:extLst>
              <a:ext uri="{FF2B5EF4-FFF2-40B4-BE49-F238E27FC236}">
                <a16:creationId xmlns:a16="http://schemas.microsoft.com/office/drawing/2014/main" id="{AC7C3BDE-B9C8-4BFF-BF08-955EF85D9EA7}"/>
              </a:ext>
            </a:extLst>
          </p:cNvPr>
          <p:cNvSpPr/>
          <p:nvPr/>
        </p:nvSpPr>
        <p:spPr>
          <a:xfrm>
            <a:off x="540312" y="1627429"/>
            <a:ext cx="5475807" cy="2862322"/>
          </a:xfrm>
          <a:prstGeom prst="rect">
            <a:avLst/>
          </a:prstGeom>
        </p:spPr>
        <p:txBody>
          <a:bodyPr wrap="square">
            <a:spAutoFit/>
          </a:bodyPr>
          <a:lstStyle/>
          <a:p>
            <a:r>
              <a:rPr lang="fr-FR" dirty="0">
                <a:solidFill>
                  <a:schemeClr val="bg1"/>
                </a:solidFill>
                <a:latin typeface="Arial" panose="020B0604020202020204" pitchFamily="34" charset="0"/>
              </a:rPr>
              <a:t>De nombreux IDE</a:t>
            </a:r>
          </a:p>
          <a:p>
            <a:pPr marL="285750" indent="-285750">
              <a:buFontTx/>
              <a:buChar char="-"/>
            </a:pPr>
            <a:r>
              <a:rPr lang="fr-FR" dirty="0">
                <a:solidFill>
                  <a:schemeClr val="bg1"/>
                </a:solidFill>
                <a:latin typeface="Arial" panose="020B0604020202020204" pitchFamily="34" charset="0"/>
              </a:rPr>
              <a:t>Visual Studio Code est devenu un outil majeur ces dernières années. </a:t>
            </a:r>
            <a:r>
              <a:rPr lang="fr-FR" dirty="0">
                <a:solidFill>
                  <a:schemeClr val="bg1"/>
                </a:solidFill>
              </a:rPr>
              <a:t>Avec cette initiative, Microsoft se positionne clairement comme un acteur des logiciels communautaires.</a:t>
            </a:r>
          </a:p>
          <a:p>
            <a:r>
              <a:rPr lang="fr-FR" dirty="0">
                <a:solidFill>
                  <a:schemeClr val="bg1"/>
                </a:solidFill>
              </a:rPr>
              <a:t>    Il s’agit du projet le plus actif de git. 4700 modules et extensions disponibles</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débogueur des explorateurs</a:t>
            </a:r>
          </a:p>
          <a:p>
            <a:r>
              <a:rPr lang="fr-FR" dirty="0">
                <a:solidFill>
                  <a:schemeClr val="bg1"/>
                </a:solidFill>
                <a:latin typeface="Arial" panose="020B0604020202020204" pitchFamily="34" charset="0"/>
              </a:rPr>
              <a:t>-    Chrome, Firefox, Internet </a:t>
            </a:r>
            <a:r>
              <a:rPr lang="fr-FR" dirty="0" err="1">
                <a:solidFill>
                  <a:schemeClr val="bg1"/>
                </a:solidFill>
                <a:latin typeface="Arial" panose="020B0604020202020204" pitchFamily="34" charset="0"/>
              </a:rPr>
              <a:t>Exporer</a:t>
            </a:r>
            <a:r>
              <a:rPr lang="fr-FR" dirty="0">
                <a:solidFill>
                  <a:schemeClr val="bg1"/>
                </a:solidFill>
                <a:latin typeface="Arial" panose="020B0604020202020204" pitchFamily="34" charset="0"/>
              </a:rPr>
              <a:t> ( ! F12 ! )</a:t>
            </a:r>
            <a:endParaRPr lang="fr-FR" dirty="0">
              <a:solidFill>
                <a:schemeClr val="bg1"/>
              </a:solidFill>
            </a:endParaRPr>
          </a:p>
        </p:txBody>
      </p:sp>
      <p:pic>
        <p:nvPicPr>
          <p:cNvPr id="22" name="Image 21">
            <a:extLst>
              <a:ext uri="{FF2B5EF4-FFF2-40B4-BE49-F238E27FC236}">
                <a16:creationId xmlns:a16="http://schemas.microsoft.com/office/drawing/2014/main" id="{7B97AD89-F402-4B91-95F7-FB96EBEA5B32}"/>
              </a:ext>
            </a:extLst>
          </p:cNvPr>
          <p:cNvPicPr>
            <a:picLocks noChangeAspect="1"/>
          </p:cNvPicPr>
          <p:nvPr/>
        </p:nvPicPr>
        <p:blipFill>
          <a:blip r:embed="rId4"/>
          <a:stretch>
            <a:fillRect/>
          </a:stretch>
        </p:blipFill>
        <p:spPr>
          <a:xfrm>
            <a:off x="6508108" y="4085168"/>
            <a:ext cx="1714500" cy="647700"/>
          </a:xfrm>
          <a:prstGeom prst="rect">
            <a:avLst/>
          </a:prstGeom>
        </p:spPr>
      </p:pic>
      <p:pic>
        <p:nvPicPr>
          <p:cNvPr id="23" name="Image 22">
            <a:extLst>
              <a:ext uri="{FF2B5EF4-FFF2-40B4-BE49-F238E27FC236}">
                <a16:creationId xmlns:a16="http://schemas.microsoft.com/office/drawing/2014/main" id="{6A5A26A3-3EAB-4A65-880D-445E58DFDF6A}"/>
              </a:ext>
            </a:extLst>
          </p:cNvPr>
          <p:cNvPicPr>
            <a:picLocks noChangeAspect="1"/>
          </p:cNvPicPr>
          <p:nvPr/>
        </p:nvPicPr>
        <p:blipFill>
          <a:blip r:embed="rId5"/>
          <a:stretch>
            <a:fillRect/>
          </a:stretch>
        </p:blipFill>
        <p:spPr>
          <a:xfrm>
            <a:off x="6496325" y="5038562"/>
            <a:ext cx="3978709" cy="1130791"/>
          </a:xfrm>
          <a:prstGeom prst="rect">
            <a:avLst/>
          </a:prstGeom>
        </p:spPr>
      </p:pic>
      <p:sp>
        <p:nvSpPr>
          <p:cNvPr id="24" name="Rectangle 23">
            <a:extLst>
              <a:ext uri="{FF2B5EF4-FFF2-40B4-BE49-F238E27FC236}">
                <a16:creationId xmlns:a16="http://schemas.microsoft.com/office/drawing/2014/main" id="{D9E76F03-9D6D-47DF-9A4A-5F92649F2710}"/>
              </a:ext>
            </a:extLst>
          </p:cNvPr>
          <p:cNvSpPr/>
          <p:nvPr/>
        </p:nvSpPr>
        <p:spPr>
          <a:xfrm>
            <a:off x="8222608" y="4390862"/>
            <a:ext cx="1915909" cy="369332"/>
          </a:xfrm>
          <a:prstGeom prst="rect">
            <a:avLst/>
          </a:prstGeom>
        </p:spPr>
        <p:txBody>
          <a:bodyPr wrap="none">
            <a:spAutoFit/>
          </a:bodyPr>
          <a:lstStyle/>
          <a:p>
            <a:r>
              <a:rPr lang="fr-FR" dirty="0">
                <a:hlinkClick r:id="rId6"/>
              </a:rPr>
              <a:t>https://babeljs.io/</a:t>
            </a:r>
            <a:endParaRPr lang="fr-FR" dirty="0"/>
          </a:p>
        </p:txBody>
      </p:sp>
      <p:sp>
        <p:nvSpPr>
          <p:cNvPr id="25" name="Rectangle 24">
            <a:extLst>
              <a:ext uri="{FF2B5EF4-FFF2-40B4-BE49-F238E27FC236}">
                <a16:creationId xmlns:a16="http://schemas.microsoft.com/office/drawing/2014/main" id="{6BFC4BCE-2BFD-4D3D-AA02-345C458A48C8}"/>
              </a:ext>
            </a:extLst>
          </p:cNvPr>
          <p:cNvSpPr/>
          <p:nvPr/>
        </p:nvSpPr>
        <p:spPr>
          <a:xfrm>
            <a:off x="6496325" y="3198688"/>
            <a:ext cx="3811306" cy="646331"/>
          </a:xfrm>
          <a:prstGeom prst="rect">
            <a:avLst/>
          </a:prstGeom>
        </p:spPr>
        <p:txBody>
          <a:bodyPr wrap="square">
            <a:spAutoFit/>
          </a:bodyPr>
          <a:lstStyle/>
          <a:p>
            <a:r>
              <a:rPr lang="fr-FR" b="1" dirty="0">
                <a:solidFill>
                  <a:schemeClr val="bg1"/>
                </a:solidFill>
                <a:latin typeface="Montserrat"/>
              </a:rPr>
              <a:t>Outil de conversion javascript ES6 vers des versions antérieurs :</a:t>
            </a:r>
            <a:endParaRPr lang="fr-FR" dirty="0">
              <a:solidFill>
                <a:schemeClr val="bg1"/>
              </a:solidFill>
              <a:latin typeface="Montserrat"/>
            </a:endParaRPr>
          </a:p>
        </p:txBody>
      </p:sp>
      <p:pic>
        <p:nvPicPr>
          <p:cNvPr id="1026" name="Picture 2" descr="RÃ©sultat de recherche d'images pour &quot;visual studio code&quot;">
            <a:extLst>
              <a:ext uri="{FF2B5EF4-FFF2-40B4-BE49-F238E27FC236}">
                <a16:creationId xmlns:a16="http://schemas.microsoft.com/office/drawing/2014/main" id="{53EA791F-829C-475C-9EF5-7AB2B5EC5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8059" y="3185520"/>
            <a:ext cx="648927" cy="64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B8C8558-68FD-4B42-BDD0-C34F3E1B2C5E}"/>
              </a:ext>
            </a:extLst>
          </p:cNvPr>
          <p:cNvSpPr/>
          <p:nvPr/>
        </p:nvSpPr>
        <p:spPr>
          <a:xfrm>
            <a:off x="7316304" y="2169915"/>
            <a:ext cx="2044149" cy="369332"/>
          </a:xfrm>
          <a:prstGeom prst="rect">
            <a:avLst/>
          </a:prstGeom>
        </p:spPr>
        <p:txBody>
          <a:bodyPr wrap="none">
            <a:spAutoFit/>
          </a:bodyPr>
          <a:lstStyle/>
          <a:p>
            <a:r>
              <a:rPr lang="fr-FR" dirty="0">
                <a:hlinkClick r:id="rId8"/>
              </a:rPr>
              <a:t>https://jsfiddle.net/</a:t>
            </a:r>
            <a:endParaRPr lang="fr-FR" dirty="0"/>
          </a:p>
        </p:txBody>
      </p:sp>
      <p:pic>
        <p:nvPicPr>
          <p:cNvPr id="7" name="Image 6">
            <a:extLst>
              <a:ext uri="{FF2B5EF4-FFF2-40B4-BE49-F238E27FC236}">
                <a16:creationId xmlns:a16="http://schemas.microsoft.com/office/drawing/2014/main" id="{F17E5E1E-519F-4D27-828E-E326896686C2}"/>
              </a:ext>
            </a:extLst>
          </p:cNvPr>
          <p:cNvPicPr>
            <a:picLocks noChangeAspect="1"/>
          </p:cNvPicPr>
          <p:nvPr/>
        </p:nvPicPr>
        <p:blipFill>
          <a:blip r:embed="rId9"/>
          <a:stretch>
            <a:fillRect/>
          </a:stretch>
        </p:blipFill>
        <p:spPr>
          <a:xfrm>
            <a:off x="6723955" y="2005145"/>
            <a:ext cx="600075" cy="495300"/>
          </a:xfrm>
          <a:prstGeom prst="rect">
            <a:avLst/>
          </a:prstGeom>
        </p:spPr>
      </p:pic>
      <p:sp>
        <p:nvSpPr>
          <p:cNvPr id="8" name="Rectangle 7">
            <a:extLst>
              <a:ext uri="{FF2B5EF4-FFF2-40B4-BE49-F238E27FC236}">
                <a16:creationId xmlns:a16="http://schemas.microsoft.com/office/drawing/2014/main" id="{FA992369-C73C-424B-9B0D-99C61A76E2B7}"/>
              </a:ext>
            </a:extLst>
          </p:cNvPr>
          <p:cNvSpPr/>
          <p:nvPr/>
        </p:nvSpPr>
        <p:spPr>
          <a:xfrm>
            <a:off x="6610091" y="1616257"/>
            <a:ext cx="3172728" cy="369332"/>
          </a:xfrm>
          <a:prstGeom prst="rect">
            <a:avLst/>
          </a:prstGeom>
        </p:spPr>
        <p:txBody>
          <a:bodyPr wrap="none">
            <a:spAutoFit/>
          </a:bodyPr>
          <a:lstStyle/>
          <a:p>
            <a:r>
              <a:rPr lang="fr-FR" dirty="0">
                <a:solidFill>
                  <a:schemeClr val="bg1"/>
                </a:solidFill>
                <a:latin typeface="Arial" panose="020B0604020202020204" pitchFamily="34" charset="0"/>
              </a:rPr>
              <a:t>Testeur de javascript en ligne</a:t>
            </a:r>
          </a:p>
        </p:txBody>
      </p:sp>
    </p:spTree>
    <p:extLst>
      <p:ext uri="{BB962C8B-B14F-4D97-AF65-F5344CB8AC3E}">
        <p14:creationId xmlns:p14="http://schemas.microsoft.com/office/powerpoint/2010/main" val="60212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pic>
        <p:nvPicPr>
          <p:cNvPr id="2" name="Image 1">
            <a:extLst>
              <a:ext uri="{FF2B5EF4-FFF2-40B4-BE49-F238E27FC236}">
                <a16:creationId xmlns:a16="http://schemas.microsoft.com/office/drawing/2014/main" id="{BD881879-B16A-4B73-A818-9072BC8A56A8}"/>
              </a:ext>
            </a:extLst>
          </p:cNvPr>
          <p:cNvPicPr>
            <a:picLocks noChangeAspect="1"/>
          </p:cNvPicPr>
          <p:nvPr/>
        </p:nvPicPr>
        <p:blipFill>
          <a:blip r:embed="rId3"/>
          <a:stretch>
            <a:fillRect/>
          </a:stretch>
        </p:blipFill>
        <p:spPr>
          <a:xfrm>
            <a:off x="1961687" y="5650696"/>
            <a:ext cx="1838325" cy="657225"/>
          </a:xfrm>
          <a:prstGeom prst="rect">
            <a:avLst/>
          </a:prstGeom>
        </p:spPr>
      </p:pic>
      <p:pic>
        <p:nvPicPr>
          <p:cNvPr id="3" name="Image 2">
            <a:extLst>
              <a:ext uri="{FF2B5EF4-FFF2-40B4-BE49-F238E27FC236}">
                <a16:creationId xmlns:a16="http://schemas.microsoft.com/office/drawing/2014/main" id="{A3509C32-3837-4393-9D7A-76C4C97EDDCB}"/>
              </a:ext>
            </a:extLst>
          </p:cNvPr>
          <p:cNvPicPr>
            <a:picLocks noChangeAspect="1"/>
          </p:cNvPicPr>
          <p:nvPr/>
        </p:nvPicPr>
        <p:blipFill>
          <a:blip r:embed="rId4"/>
          <a:stretch>
            <a:fillRect/>
          </a:stretch>
        </p:blipFill>
        <p:spPr>
          <a:xfrm>
            <a:off x="1985133" y="4257770"/>
            <a:ext cx="2819400" cy="476250"/>
          </a:xfrm>
          <a:prstGeom prst="rect">
            <a:avLst/>
          </a:prstGeom>
        </p:spPr>
      </p:pic>
      <p:pic>
        <p:nvPicPr>
          <p:cNvPr id="4" name="Image 3">
            <a:extLst>
              <a:ext uri="{FF2B5EF4-FFF2-40B4-BE49-F238E27FC236}">
                <a16:creationId xmlns:a16="http://schemas.microsoft.com/office/drawing/2014/main" id="{FD31E998-9080-47F2-AF91-34572C726A99}"/>
              </a:ext>
            </a:extLst>
          </p:cNvPr>
          <p:cNvPicPr>
            <a:picLocks noChangeAspect="1"/>
          </p:cNvPicPr>
          <p:nvPr/>
        </p:nvPicPr>
        <p:blipFill>
          <a:blip r:embed="rId5"/>
          <a:stretch>
            <a:fillRect/>
          </a:stretch>
        </p:blipFill>
        <p:spPr>
          <a:xfrm>
            <a:off x="387187" y="5517643"/>
            <a:ext cx="923330" cy="923330"/>
          </a:xfrm>
          <a:prstGeom prst="rect">
            <a:avLst/>
          </a:prstGeom>
        </p:spPr>
      </p:pic>
      <p:sp>
        <p:nvSpPr>
          <p:cNvPr id="5" name="Rectangle 4">
            <a:extLst>
              <a:ext uri="{FF2B5EF4-FFF2-40B4-BE49-F238E27FC236}">
                <a16:creationId xmlns:a16="http://schemas.microsoft.com/office/drawing/2014/main" id="{9C4F0BD6-2304-4537-A411-054771BA55C4}"/>
              </a:ext>
            </a:extLst>
          </p:cNvPr>
          <p:cNvSpPr/>
          <p:nvPr/>
        </p:nvSpPr>
        <p:spPr>
          <a:xfrm>
            <a:off x="3843247" y="5979308"/>
            <a:ext cx="4544834" cy="369332"/>
          </a:xfrm>
          <a:prstGeom prst="rect">
            <a:avLst/>
          </a:prstGeom>
        </p:spPr>
        <p:txBody>
          <a:bodyPr wrap="none">
            <a:spAutoFit/>
          </a:bodyPr>
          <a:lstStyle/>
          <a:p>
            <a:r>
              <a:rPr lang="fr-FR" dirty="0">
                <a:hlinkClick r:id="rId6"/>
              </a:rPr>
              <a:t>https://news.humancoders.com/t/javascript</a:t>
            </a:r>
            <a:endParaRPr lang="fr-FR" dirty="0"/>
          </a:p>
        </p:txBody>
      </p:sp>
      <p:sp>
        <p:nvSpPr>
          <p:cNvPr id="7" name="Rectangle 6">
            <a:extLst>
              <a:ext uri="{FF2B5EF4-FFF2-40B4-BE49-F238E27FC236}">
                <a16:creationId xmlns:a16="http://schemas.microsoft.com/office/drawing/2014/main" id="{D577AD27-0FC4-46DF-97BF-5D49CFF15CAA}"/>
              </a:ext>
            </a:extLst>
          </p:cNvPr>
          <p:cNvSpPr/>
          <p:nvPr/>
        </p:nvSpPr>
        <p:spPr>
          <a:xfrm>
            <a:off x="5074648" y="2078587"/>
            <a:ext cx="3172728" cy="369332"/>
          </a:xfrm>
          <a:prstGeom prst="rect">
            <a:avLst/>
          </a:prstGeom>
        </p:spPr>
        <p:txBody>
          <a:bodyPr wrap="none">
            <a:spAutoFit/>
          </a:bodyPr>
          <a:lstStyle/>
          <a:p>
            <a:r>
              <a:rPr lang="fr-FR">
                <a:hlinkClick r:id="rId7"/>
              </a:rPr>
              <a:t>https://www.developpez.com/</a:t>
            </a:r>
            <a:endParaRPr lang="fr-FR" dirty="0"/>
          </a:p>
        </p:txBody>
      </p:sp>
      <p:pic>
        <p:nvPicPr>
          <p:cNvPr id="1026" name="Picture 2" descr="RÃ©sultat de recherche d'images pour &quot;logo developpez&quot;">
            <a:extLst>
              <a:ext uri="{FF2B5EF4-FFF2-40B4-BE49-F238E27FC236}">
                <a16:creationId xmlns:a16="http://schemas.microsoft.com/office/drawing/2014/main" id="{1A7A88D6-715A-4F92-AA83-75FE4FD7CF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5133" y="1706070"/>
            <a:ext cx="1838325" cy="76788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6">
            <a:extLst>
              <a:ext uri="{FF2B5EF4-FFF2-40B4-BE49-F238E27FC236}">
                <a16:creationId xmlns:a16="http://schemas.microsoft.com/office/drawing/2014/main" id="{EB2C3D83-5F31-463F-BF2F-3057F73922AA}"/>
              </a:ext>
            </a:extLst>
          </p:cNvPr>
          <p:cNvSpPr txBox="1"/>
          <p:nvPr/>
        </p:nvSpPr>
        <p:spPr>
          <a:xfrm>
            <a:off x="313976" y="5011861"/>
            <a:ext cx="5927702" cy="400110"/>
          </a:xfrm>
          <a:prstGeom prst="rect">
            <a:avLst/>
          </a:prstGeom>
          <a:noFill/>
        </p:spPr>
        <p:txBody>
          <a:bodyPr wrap="square" rtlCol="0">
            <a:spAutoFit/>
          </a:bodyPr>
          <a:lstStyle/>
          <a:p>
            <a:r>
              <a:rPr lang="fr-FR" altLang="ko-KR" sz="2000" b="1" dirty="0">
                <a:solidFill>
                  <a:schemeClr val="bg1"/>
                </a:solidFill>
                <a:cs typeface="Arial" pitchFamily="34" charset="0"/>
              </a:rPr>
              <a:t>Veille technologique sur Javascript</a:t>
            </a:r>
            <a:endParaRPr lang="en-US" altLang="ko-KR" sz="2000" dirty="0">
              <a:solidFill>
                <a:schemeClr val="bg1"/>
              </a:solidFill>
              <a:cs typeface="Arial" pitchFamily="34" charset="0"/>
            </a:endParaRPr>
          </a:p>
        </p:txBody>
      </p:sp>
      <p:pic>
        <p:nvPicPr>
          <p:cNvPr id="8" name="Image 7">
            <a:extLst>
              <a:ext uri="{FF2B5EF4-FFF2-40B4-BE49-F238E27FC236}">
                <a16:creationId xmlns:a16="http://schemas.microsoft.com/office/drawing/2014/main" id="{C52273D3-0980-4692-81F1-709C9F3E88A1}"/>
              </a:ext>
            </a:extLst>
          </p:cNvPr>
          <p:cNvPicPr>
            <a:picLocks noChangeAspect="1"/>
          </p:cNvPicPr>
          <p:nvPr/>
        </p:nvPicPr>
        <p:blipFill>
          <a:blip r:embed="rId9"/>
          <a:stretch>
            <a:fillRect/>
          </a:stretch>
        </p:blipFill>
        <p:spPr>
          <a:xfrm>
            <a:off x="1985133" y="2631882"/>
            <a:ext cx="2171700" cy="561975"/>
          </a:xfrm>
          <a:prstGeom prst="rect">
            <a:avLst/>
          </a:prstGeom>
        </p:spPr>
      </p:pic>
      <p:sp>
        <p:nvSpPr>
          <p:cNvPr id="9" name="Rectangle 8">
            <a:extLst>
              <a:ext uri="{FF2B5EF4-FFF2-40B4-BE49-F238E27FC236}">
                <a16:creationId xmlns:a16="http://schemas.microsoft.com/office/drawing/2014/main" id="{7C336EAD-E44A-401E-A8EF-7F39D62E5931}"/>
              </a:ext>
            </a:extLst>
          </p:cNvPr>
          <p:cNvSpPr/>
          <p:nvPr/>
        </p:nvSpPr>
        <p:spPr>
          <a:xfrm>
            <a:off x="5074648" y="2848126"/>
            <a:ext cx="4348370" cy="369332"/>
          </a:xfrm>
          <a:prstGeom prst="rect">
            <a:avLst/>
          </a:prstGeom>
        </p:spPr>
        <p:txBody>
          <a:bodyPr wrap="none">
            <a:spAutoFit/>
          </a:bodyPr>
          <a:lstStyle/>
          <a:p>
            <a:r>
              <a:rPr lang="fr-FR" dirty="0">
                <a:hlinkClick r:id="rId10"/>
              </a:rPr>
              <a:t>https://developer.mozilla.org/fr/docs/Web</a:t>
            </a:r>
            <a:endParaRPr lang="fr-FR" dirty="0"/>
          </a:p>
        </p:txBody>
      </p:sp>
      <p:sp>
        <p:nvSpPr>
          <p:cNvPr id="40" name="TextBox 36">
            <a:extLst>
              <a:ext uri="{FF2B5EF4-FFF2-40B4-BE49-F238E27FC236}">
                <a16:creationId xmlns:a16="http://schemas.microsoft.com/office/drawing/2014/main" id="{38857DDE-0FEA-4D90-BB13-FFCB2B639D28}"/>
              </a:ext>
            </a:extLst>
          </p:cNvPr>
          <p:cNvSpPr txBox="1"/>
          <p:nvPr/>
        </p:nvSpPr>
        <p:spPr>
          <a:xfrm>
            <a:off x="387187" y="1258764"/>
            <a:ext cx="3235469" cy="400110"/>
          </a:xfrm>
          <a:prstGeom prst="rect">
            <a:avLst/>
          </a:prstGeom>
          <a:noFill/>
        </p:spPr>
        <p:txBody>
          <a:bodyPr wrap="square" rtlCol="0">
            <a:spAutoFit/>
          </a:bodyPr>
          <a:lstStyle/>
          <a:p>
            <a:r>
              <a:rPr lang="fr-FR" altLang="ko-KR" sz="2000" b="1" dirty="0">
                <a:solidFill>
                  <a:schemeClr val="bg1"/>
                </a:solidFill>
                <a:cs typeface="Arial" pitchFamily="34" charset="0"/>
              </a:rPr>
              <a:t>Sources d’informations</a:t>
            </a:r>
            <a:endParaRPr lang="en-US" altLang="ko-KR" sz="2000" dirty="0">
              <a:solidFill>
                <a:schemeClr val="bg1"/>
              </a:solidFill>
              <a:cs typeface="Arial" pitchFamily="34" charset="0"/>
            </a:endParaRPr>
          </a:p>
        </p:txBody>
      </p:sp>
      <p:sp>
        <p:nvSpPr>
          <p:cNvPr id="10" name="Rectangle 9">
            <a:extLst>
              <a:ext uri="{FF2B5EF4-FFF2-40B4-BE49-F238E27FC236}">
                <a16:creationId xmlns:a16="http://schemas.microsoft.com/office/drawing/2014/main" id="{7FE53117-A8D6-40AF-B154-CF2F10C134A7}"/>
              </a:ext>
            </a:extLst>
          </p:cNvPr>
          <p:cNvSpPr/>
          <p:nvPr/>
        </p:nvSpPr>
        <p:spPr>
          <a:xfrm>
            <a:off x="5074648" y="4364688"/>
            <a:ext cx="3006016" cy="369332"/>
          </a:xfrm>
          <a:prstGeom prst="rect">
            <a:avLst/>
          </a:prstGeom>
        </p:spPr>
        <p:txBody>
          <a:bodyPr wrap="none">
            <a:spAutoFit/>
          </a:bodyPr>
          <a:lstStyle/>
          <a:p>
            <a:r>
              <a:rPr lang="fr-FR" dirty="0">
                <a:hlinkClick r:id="rId11"/>
              </a:rPr>
              <a:t>https://www.w3schools.com</a:t>
            </a:r>
            <a:endParaRPr lang="fr-FR" dirty="0"/>
          </a:p>
        </p:txBody>
      </p:sp>
      <p:sp>
        <p:nvSpPr>
          <p:cNvPr id="12" name="Rectangle 11">
            <a:extLst>
              <a:ext uri="{FF2B5EF4-FFF2-40B4-BE49-F238E27FC236}">
                <a16:creationId xmlns:a16="http://schemas.microsoft.com/office/drawing/2014/main" id="{9048C318-5B67-4E6D-810B-147DA637F5E3}"/>
              </a:ext>
            </a:extLst>
          </p:cNvPr>
          <p:cNvSpPr/>
          <p:nvPr/>
        </p:nvSpPr>
        <p:spPr>
          <a:xfrm>
            <a:off x="5077758" y="3735677"/>
            <a:ext cx="4095993" cy="369332"/>
          </a:xfrm>
          <a:prstGeom prst="rect">
            <a:avLst/>
          </a:prstGeom>
        </p:spPr>
        <p:txBody>
          <a:bodyPr wrap="none">
            <a:spAutoFit/>
          </a:bodyPr>
          <a:lstStyle/>
          <a:p>
            <a:r>
              <a:rPr lang="fr-FR" dirty="0">
                <a:hlinkClick r:id="rId12"/>
              </a:rPr>
              <a:t>http://ccoenraets.github.io/es6-tutorial/</a:t>
            </a:r>
            <a:endParaRPr lang="fr-FR" dirty="0"/>
          </a:p>
        </p:txBody>
      </p:sp>
      <p:pic>
        <p:nvPicPr>
          <p:cNvPr id="13" name="Image 12">
            <a:extLst>
              <a:ext uri="{FF2B5EF4-FFF2-40B4-BE49-F238E27FC236}">
                <a16:creationId xmlns:a16="http://schemas.microsoft.com/office/drawing/2014/main" id="{B7D4FCB7-CDF1-4D42-87D4-7B3423C2CFEE}"/>
              </a:ext>
            </a:extLst>
          </p:cNvPr>
          <p:cNvPicPr>
            <a:picLocks noChangeAspect="1"/>
          </p:cNvPicPr>
          <p:nvPr/>
        </p:nvPicPr>
        <p:blipFill>
          <a:blip r:embed="rId13"/>
          <a:stretch>
            <a:fillRect/>
          </a:stretch>
        </p:blipFill>
        <p:spPr>
          <a:xfrm>
            <a:off x="1985132" y="3278805"/>
            <a:ext cx="2240987" cy="826204"/>
          </a:xfrm>
          <a:prstGeom prst="rect">
            <a:avLst/>
          </a:prstGeom>
        </p:spPr>
      </p:pic>
      <p:sp>
        <p:nvSpPr>
          <p:cNvPr id="14" name="Rectangle 13">
            <a:extLst>
              <a:ext uri="{FF2B5EF4-FFF2-40B4-BE49-F238E27FC236}">
                <a16:creationId xmlns:a16="http://schemas.microsoft.com/office/drawing/2014/main" id="{042D6BE9-FB89-43B6-8632-FFA06BD973A4}"/>
              </a:ext>
            </a:extLst>
          </p:cNvPr>
          <p:cNvSpPr/>
          <p:nvPr/>
        </p:nvSpPr>
        <p:spPr>
          <a:xfrm>
            <a:off x="5074648" y="3495299"/>
            <a:ext cx="4480714" cy="369332"/>
          </a:xfrm>
          <a:prstGeom prst="rect">
            <a:avLst/>
          </a:prstGeom>
        </p:spPr>
        <p:txBody>
          <a:bodyPr wrap="none">
            <a:spAutoFit/>
          </a:bodyPr>
          <a:lstStyle/>
          <a:p>
            <a:r>
              <a:rPr lang="fr-FR" dirty="0">
                <a:hlinkClick r:id="rId14"/>
              </a:rPr>
              <a:t>http://es6-features.org/#BaseClassAccess</a:t>
            </a:r>
            <a:endParaRPr lang="fr-FR" dirty="0"/>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4612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5" y="1161503"/>
            <a:ext cx="11293711" cy="5078313"/>
          </a:xfrm>
          <a:prstGeom prst="rect">
            <a:avLst/>
          </a:prstGeom>
        </p:spPr>
        <p:txBody>
          <a:bodyPr wrap="square">
            <a:spAutoFit/>
          </a:bodyPr>
          <a:lstStyle/>
          <a:p>
            <a:r>
              <a:rPr lang="fr-FR" b="1" u="sng" dirty="0">
                <a:solidFill>
                  <a:schemeClr val="bg1"/>
                </a:solidFill>
              </a:rPr>
              <a:t>En résumé :</a:t>
            </a:r>
          </a:p>
          <a:p>
            <a:endParaRPr lang="fr-FR" b="1" dirty="0">
              <a:solidFill>
                <a:schemeClr val="bg1"/>
              </a:solidFill>
            </a:endParaRPr>
          </a:p>
          <a:p>
            <a:r>
              <a:rPr lang="fr-FR" dirty="0">
                <a:solidFill>
                  <a:schemeClr val="bg1"/>
                </a:solidFill>
              </a:rPr>
              <a:t>Le JavaScript est un langage de programmation interprété, c'est-à-dire qu'il a besoin d'un interpréteur pour pouvoir être exécuté ( le plus souvent les explorateurs ).</a:t>
            </a:r>
          </a:p>
          <a:p>
            <a:endParaRPr lang="fr-FR" dirty="0">
              <a:solidFill>
                <a:schemeClr val="bg1"/>
              </a:solidFill>
            </a:endParaRPr>
          </a:p>
          <a:p>
            <a:r>
              <a:rPr lang="fr-FR" dirty="0">
                <a:solidFill>
                  <a:schemeClr val="bg1"/>
                </a:solidFill>
              </a:rPr>
              <a:t>Tout comme le HTML, le JavaScript est </a:t>
            </a:r>
            <a:r>
              <a:rPr lang="fr-FR" i="1" u="sng" dirty="0">
                <a:solidFill>
                  <a:schemeClr val="bg1"/>
                </a:solidFill>
              </a:rPr>
              <a:t>généralement</a:t>
            </a:r>
            <a:r>
              <a:rPr lang="fr-FR" dirty="0">
                <a:solidFill>
                  <a:schemeClr val="bg1"/>
                </a:solidFill>
              </a:rPr>
              <a:t> exécuté par le navigateur de l'internaute : on parle d'un comportement </a:t>
            </a:r>
            <a:r>
              <a:rPr lang="fr-FR" b="1" dirty="0">
                <a:solidFill>
                  <a:schemeClr val="bg1"/>
                </a:solidFill>
              </a:rPr>
              <a:t>client-</a:t>
            </a:r>
            <a:r>
              <a:rPr lang="fr-FR" b="1" dirty="0" err="1">
                <a:solidFill>
                  <a:schemeClr val="bg1"/>
                </a:solidFill>
              </a:rPr>
              <a:t>side</a:t>
            </a:r>
            <a:r>
              <a:rPr lang="fr-FR" dirty="0">
                <a:solidFill>
                  <a:schemeClr val="bg1"/>
                </a:solidFill>
              </a:rPr>
              <a:t>, par opposition au </a:t>
            </a:r>
            <a:r>
              <a:rPr lang="fr-FR" b="1" dirty="0">
                <a:solidFill>
                  <a:schemeClr val="bg1"/>
                </a:solidFill>
              </a:rPr>
              <a:t>server-</a:t>
            </a:r>
            <a:r>
              <a:rPr lang="fr-FR" b="1" dirty="0" err="1">
                <a:solidFill>
                  <a:schemeClr val="bg1"/>
                </a:solidFill>
              </a:rPr>
              <a:t>side</a:t>
            </a:r>
            <a:r>
              <a:rPr lang="fr-FR" b="1" dirty="0">
                <a:solidFill>
                  <a:schemeClr val="bg1"/>
                </a:solidFill>
              </a:rPr>
              <a:t> </a:t>
            </a:r>
            <a:r>
              <a:rPr lang="fr-FR" dirty="0">
                <a:solidFill>
                  <a:schemeClr val="bg1"/>
                </a:solidFill>
              </a:rPr>
              <a:t>lorsque le code est exécuté par le serveur.</a:t>
            </a:r>
          </a:p>
          <a:p>
            <a:r>
              <a:rPr lang="fr-FR" dirty="0">
                <a:solidFill>
                  <a:schemeClr val="bg1"/>
                </a:solidFill>
              </a:rPr>
              <a:t>(son utilisation en guise de serveur ou d'application se répand fortement ces dernières années).</a:t>
            </a:r>
          </a:p>
          <a:p>
            <a:endParaRPr lang="fr-FR" dirty="0">
              <a:solidFill>
                <a:schemeClr val="bg1"/>
              </a:solidFill>
            </a:endParaRPr>
          </a:p>
          <a:p>
            <a:r>
              <a:rPr lang="fr-FR" dirty="0">
                <a:solidFill>
                  <a:schemeClr val="bg1"/>
                </a:solidFill>
              </a:rPr>
              <a:t>Le JavaScript est standardisé par l'ECMA International sous le nom d'</a:t>
            </a:r>
            <a:r>
              <a:rPr lang="fr-FR" dirty="0" err="1">
                <a:solidFill>
                  <a:schemeClr val="bg1"/>
                </a:solidFill>
              </a:rPr>
              <a:t>ECMAScript</a:t>
            </a:r>
            <a:r>
              <a:rPr lang="fr-FR" dirty="0">
                <a:solidFill>
                  <a:schemeClr val="bg1"/>
                </a:solidFill>
              </a:rPr>
              <a:t> qui constitue la référence du langage. La dernière version standardisée du JavaScript est basée sur l'</a:t>
            </a:r>
            <a:r>
              <a:rPr lang="fr-FR" dirty="0" err="1">
                <a:solidFill>
                  <a:schemeClr val="bg1"/>
                </a:solidFill>
              </a:rPr>
              <a:t>ECMAScript</a:t>
            </a:r>
            <a:r>
              <a:rPr lang="fr-FR" dirty="0">
                <a:solidFill>
                  <a:schemeClr val="bg1"/>
                </a:solidFill>
              </a:rPr>
              <a:t> 6.</a:t>
            </a:r>
          </a:p>
          <a:p>
            <a:endParaRPr lang="fr-FR" dirty="0">
              <a:solidFill>
                <a:schemeClr val="bg1"/>
              </a:solidFill>
            </a:endParaRPr>
          </a:p>
          <a:p>
            <a:r>
              <a:rPr lang="fr-FR" dirty="0">
                <a:solidFill>
                  <a:schemeClr val="bg1"/>
                </a:solidFill>
              </a:rPr>
              <a:t>Le JavaScript est un langage dynamique, c’est-à-dire un langage qui va nous permettre de générer du contenu dynamique pour nos pages web.</a:t>
            </a:r>
          </a:p>
          <a:p>
            <a:endParaRPr lang="fr-FR" dirty="0">
              <a:solidFill>
                <a:schemeClr val="bg1"/>
              </a:solidFill>
            </a:endParaRPr>
          </a:p>
          <a:p>
            <a:r>
              <a:rPr lang="fr-FR" dirty="0">
                <a:solidFill>
                  <a:schemeClr val="bg1"/>
                </a:solidFill>
              </a:rPr>
              <a:t>Le JavaScript est un langage orienté objet.</a:t>
            </a:r>
          </a:p>
          <a:p>
            <a:endParaRPr lang="fr-FR" dirty="0">
              <a:solidFill>
                <a:schemeClr val="bg1"/>
              </a:solidFill>
            </a:endParaRPr>
          </a:p>
          <a:p>
            <a:endParaRPr lang="fr-FR" dirty="0">
              <a:solidFill>
                <a:schemeClr val="bg1"/>
              </a:solidFill>
              <a:latin typeface="Montserrat"/>
            </a:endParaRPr>
          </a:p>
        </p:txBody>
      </p:sp>
      <p:sp>
        <p:nvSpPr>
          <p:cNvPr id="5" name="TextBox 78">
            <a:extLst>
              <a:ext uri="{FF2B5EF4-FFF2-40B4-BE49-F238E27FC236}">
                <a16:creationId xmlns:a16="http://schemas.microsoft.com/office/drawing/2014/main" id="{5723D717-CFF4-4779-BE3F-29BC0687A777}"/>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03103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Les </a:t>
            </a:r>
            <a:r>
              <a:rPr lang="en-US" sz="5400" dirty="0" err="1">
                <a:solidFill>
                  <a:schemeClr val="bg1"/>
                </a:solidFill>
              </a:rPr>
              <a:t>fondamentaux</a:t>
            </a:r>
            <a:r>
              <a:rPr lang="en-US" sz="5400" dirty="0">
                <a:solidFill>
                  <a:schemeClr val="bg1"/>
                </a:solidFill>
              </a:rPr>
              <a:t> du </a:t>
            </a:r>
            <a:r>
              <a:rPr lang="en-US" sz="5400">
                <a:solidFill>
                  <a:schemeClr val="bg1"/>
                </a:solidFill>
              </a:rPr>
              <a:t>langage</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9385709D-B696-4EAD-81FF-830432474AED}"/>
              </a:ext>
            </a:extLst>
          </p:cNvPr>
          <p:cNvSpPr/>
          <p:nvPr/>
        </p:nvSpPr>
        <p:spPr>
          <a:xfrm>
            <a:off x="745574" y="1209056"/>
            <a:ext cx="2544286" cy="2862322"/>
          </a:xfrm>
          <a:prstGeom prst="rect">
            <a:avLst/>
          </a:prstGeom>
        </p:spPr>
        <p:txBody>
          <a:bodyPr wrap="none">
            <a:spAutoFit/>
          </a:bodyPr>
          <a:lstStyle/>
          <a:p>
            <a:endParaRPr lang="fr-FR" dirty="0">
              <a:solidFill>
                <a:schemeClr val="bg1"/>
              </a:solidFill>
            </a:endParaRPr>
          </a:p>
          <a:p>
            <a:r>
              <a:rPr lang="fr-FR" dirty="0">
                <a:solidFill>
                  <a:schemeClr val="bg1"/>
                </a:solidFill>
              </a:rPr>
              <a:t>Instruction</a:t>
            </a:r>
          </a:p>
          <a:p>
            <a:r>
              <a:rPr lang="fr-FR" dirty="0">
                <a:solidFill>
                  <a:schemeClr val="bg1"/>
                </a:solidFill>
              </a:rPr>
              <a:t>Commentaire</a:t>
            </a:r>
          </a:p>
          <a:p>
            <a:r>
              <a:rPr lang="fr-FR" dirty="0">
                <a:solidFill>
                  <a:schemeClr val="bg1"/>
                </a:solidFill>
              </a:rPr>
              <a:t>Variable</a:t>
            </a:r>
          </a:p>
          <a:p>
            <a:r>
              <a:rPr lang="fr-FR" dirty="0">
                <a:solidFill>
                  <a:schemeClr val="bg1"/>
                </a:solidFill>
              </a:rPr>
              <a:t>Fonction</a:t>
            </a:r>
          </a:p>
          <a:p>
            <a:r>
              <a:rPr lang="fr-FR" dirty="0">
                <a:solidFill>
                  <a:schemeClr val="bg1"/>
                </a:solidFill>
              </a:rPr>
              <a:t>Classes</a:t>
            </a:r>
          </a:p>
          <a:p>
            <a:r>
              <a:rPr lang="fr-FR" dirty="0">
                <a:solidFill>
                  <a:schemeClr val="bg1"/>
                </a:solidFill>
              </a:rPr>
              <a:t>Opérateurs</a:t>
            </a:r>
          </a:p>
          <a:p>
            <a:r>
              <a:rPr lang="fr-FR" dirty="0">
                <a:solidFill>
                  <a:schemeClr val="bg1"/>
                </a:solidFill>
              </a:rPr>
              <a:t>Instruction conditionnel</a:t>
            </a:r>
          </a:p>
          <a:p>
            <a:r>
              <a:rPr lang="fr-FR" dirty="0">
                <a:solidFill>
                  <a:schemeClr val="bg1"/>
                </a:solidFill>
              </a:rPr>
              <a:t>boucles</a:t>
            </a:r>
          </a:p>
          <a:p>
            <a:endParaRPr lang="fr-FR" dirty="0"/>
          </a:p>
        </p:txBody>
      </p:sp>
    </p:spTree>
    <p:extLst>
      <p:ext uri="{BB962C8B-B14F-4D97-AF65-F5344CB8AC3E}">
        <p14:creationId xmlns:p14="http://schemas.microsoft.com/office/powerpoint/2010/main" val="2149228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89959FBB-0DD1-4538-9D1E-E18F7B861F4F}"/>
              </a:ext>
            </a:extLst>
          </p:cNvPr>
          <p:cNvSpPr/>
          <p:nvPr/>
        </p:nvSpPr>
        <p:spPr>
          <a:xfrm>
            <a:off x="330706" y="1699177"/>
            <a:ext cx="4367784" cy="4524315"/>
          </a:xfrm>
          <a:prstGeom prst="rect">
            <a:avLst/>
          </a:prstGeom>
        </p:spPr>
        <p:txBody>
          <a:bodyPr wrap="square">
            <a:spAutoFit/>
          </a:bodyPr>
          <a:lstStyle/>
          <a:p>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DOCTYPE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html</a:t>
            </a:r>
            <a:r>
              <a:rPr lang="en-US" dirty="0">
                <a:solidFill>
                  <a:srgbClr val="D4D4D4"/>
                </a:solidFill>
                <a:latin typeface="Consolas" panose="020B0609020204030204" pitchFamily="49" charset="0"/>
              </a:rPr>
              <a:t>&gt;</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alert('Hello world!');</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59005FD6-484A-48E0-84BB-9101150B6E27}"/>
              </a:ext>
            </a:extLst>
          </p:cNvPr>
          <p:cNvSpPr>
            <a:spLocks noChangeArrowheads="1"/>
          </p:cNvSpPr>
          <p:nvPr/>
        </p:nvSpPr>
        <p:spPr bwMode="auto">
          <a:xfrm>
            <a:off x="193963" y="912444"/>
            <a:ext cx="4641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Voici un code HTML simple contenant une instruction JavaScript,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placé au sein d'un élément</a:t>
            </a:r>
            <a:r>
              <a:rPr kumimoji="0" lang="fr-FR" altLang="fr-FR" sz="1200" b="0" i="0" u="none" strike="noStrike" cap="none" normalizeH="0" baseline="0" dirty="0">
                <a:ln>
                  <a:noFill/>
                </a:ln>
                <a:solidFill>
                  <a:schemeClr val="bg1"/>
                </a:solidFill>
                <a:effectLst/>
                <a:latin typeface="+mj-lt"/>
                <a:cs typeface="Courier New" panose="02070309020205020404" pitchFamily="49" charset="0"/>
              </a:rPr>
              <a:t>&lt;script&gt; </a:t>
            </a:r>
            <a:r>
              <a:rPr kumimoji="0" lang="fr-FR" altLang="fr-FR" sz="1200" b="0" i="0" u="none" strike="noStrike" cap="none" normalizeH="0" baseline="0" dirty="0">
                <a:ln>
                  <a:noFill/>
                </a:ln>
                <a:solidFill>
                  <a:schemeClr val="bg1"/>
                </a:solidFill>
                <a:effectLst/>
                <a:latin typeface="+mj-lt"/>
              </a:rPr>
              <a:t>: </a:t>
            </a:r>
          </a:p>
        </p:txBody>
      </p:sp>
      <p:sp>
        <p:nvSpPr>
          <p:cNvPr id="9" name="Rectangle 3">
            <a:extLst>
              <a:ext uri="{FF2B5EF4-FFF2-40B4-BE49-F238E27FC236}">
                <a16:creationId xmlns:a16="http://schemas.microsoft.com/office/drawing/2014/main" id="{5BB4415B-6785-42BD-9F50-7719BF8AF581}"/>
              </a:ext>
            </a:extLst>
          </p:cNvPr>
          <p:cNvSpPr>
            <a:spLocks noChangeArrowheads="1"/>
          </p:cNvSpPr>
          <p:nvPr/>
        </p:nvSpPr>
        <p:spPr bwMode="auto">
          <a:xfrm>
            <a:off x="4865956" y="585510"/>
            <a:ext cx="7132081" cy="1868410"/>
          </a:xfrm>
          <a:prstGeom prst="rect">
            <a:avLst/>
          </a:prstGeom>
          <a:noFill/>
          <a:ln>
            <a:noFill/>
          </a:ln>
          <a:effectLst/>
        </p:spPr>
        <p:txBody>
          <a:bodyPr vert="horz" wrap="none" lIns="91440" tIns="15870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Tout d'abord, l’élément &lt;script&gt; présent ici contient le code javascript suivant: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err="1">
                <a:solidFill>
                  <a:srgbClr val="FF0000"/>
                </a:solidFill>
                <a:latin typeface="+mj-lt"/>
              </a:rPr>
              <a:t>alert</a:t>
            </a:r>
            <a:r>
              <a:rPr lang="fr-FR" altLang="fr-FR" sz="1200" dirty="0">
                <a:solidFill>
                  <a:srgbClr val="FF0000"/>
                </a:solidFill>
                <a:latin typeface="+mj-lt"/>
              </a:rPr>
              <a:t>('Hello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Il s'agit d'une instruction, c'est-à-dire une commande, un ordre, ou plutôt une action que l'ordinateur va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 devoir réaliser.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Les langages de programmation sont constitués d'une suite d'instructions qui, mises bout à</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bout, permettent d'obtenir un programme ou un script complet.</a:t>
            </a:r>
          </a:p>
        </p:txBody>
      </p:sp>
      <p:sp>
        <p:nvSpPr>
          <p:cNvPr id="11" name="Rectangle 10">
            <a:extLst>
              <a:ext uri="{FF2B5EF4-FFF2-40B4-BE49-F238E27FC236}">
                <a16:creationId xmlns:a16="http://schemas.microsoft.com/office/drawing/2014/main" id="{AE8AA80C-F57E-4F65-A8BE-0F30317147B6}"/>
              </a:ext>
            </a:extLst>
          </p:cNvPr>
          <p:cNvSpPr/>
          <p:nvPr/>
        </p:nvSpPr>
        <p:spPr>
          <a:xfrm>
            <a:off x="4946678" y="3201973"/>
            <a:ext cx="7245322" cy="3693319"/>
          </a:xfrm>
          <a:prstGeom prst="rect">
            <a:avLst/>
          </a:prstGeom>
        </p:spPr>
        <p:txBody>
          <a:bodyPr wrap="square">
            <a:spAutoFit/>
          </a:bodyPr>
          <a:lstStyle/>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a:t>
            </a:r>
          </a:p>
          <a:p>
            <a:r>
              <a:rPr lang="fr-FR" dirty="0">
                <a:solidFill>
                  <a:srgbClr val="D4D4D4"/>
                </a:solidFill>
                <a:latin typeface="Consolas" panose="020B0609020204030204" pitchFamily="49" charset="0"/>
              </a:rPr>
              <a:t>Instruction_2;		</a:t>
            </a:r>
            <a:r>
              <a:rPr lang="fr-FR" dirty="0">
                <a:solidFill>
                  <a:srgbClr val="92D050"/>
                </a:solidFill>
                <a:latin typeface="Consolas" panose="020B0609020204030204" pitchFamily="49" charset="0"/>
              </a:rPr>
              <a:t>interpréteur OK</a:t>
            </a:r>
          </a:p>
          <a:p>
            <a:r>
              <a:rPr lang="fr-FR" dirty="0">
                <a:solidFill>
                  <a:srgbClr val="D4D4D4"/>
                </a:solidFill>
                <a:latin typeface="Consolas" panose="020B0609020204030204" pitchFamily="49" charset="0"/>
              </a:rPr>
              <a:t>Instruction_3;</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Instruction_1;Instruction_2  </a:t>
            </a:r>
            <a:r>
              <a:rPr lang="fr-FR" dirty="0">
                <a:solidFill>
                  <a:srgbClr val="FF0000"/>
                </a:solidFill>
                <a:latin typeface="Consolas" panose="020B0609020204030204" pitchFamily="49" charset="0"/>
              </a:rPr>
              <a:t>interpréteur OK, mais ce </a:t>
            </a:r>
          </a:p>
          <a:p>
            <a:r>
              <a:rPr lang="fr-FR" dirty="0">
                <a:solidFill>
                  <a:srgbClr val="D4D4D4"/>
                </a:solidFill>
                <a:latin typeface="Consolas" panose="020B0609020204030204" pitchFamily="49" charset="0"/>
              </a:rPr>
              <a:t>Instruction_3			</a:t>
            </a:r>
            <a:r>
              <a:rPr lang="fr-FR" dirty="0">
                <a:solidFill>
                  <a:srgbClr val="FF0000"/>
                </a:solidFill>
                <a:latin typeface="Consolas" panose="020B0609020204030204" pitchFamily="49" charset="0"/>
              </a:rPr>
              <a:t>code ne respecte pas les 				bonne pratique de codage</a:t>
            </a:r>
            <a:r>
              <a:rPr lang="fr-FR" dirty="0">
                <a:solidFill>
                  <a:srgbClr val="808080"/>
                </a:solidFill>
                <a:latin typeface="Consolas" panose="020B0609020204030204" pitchFamily="49" charset="0"/>
              </a:rPr>
              <a:t> &lt;/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 </a:t>
            </a:r>
            <a:r>
              <a:rPr lang="fr-FR" dirty="0">
                <a:solidFill>
                  <a:srgbClr val="FF0000"/>
                </a:solidFill>
                <a:latin typeface="Consolas" panose="020B0609020204030204" pitchFamily="49" charset="0"/>
              </a:rPr>
              <a:t>			Et donc risque d’erreur 				accrues, moins maintenable 				etc...</a:t>
            </a:r>
            <a:br>
              <a:rPr lang="fr-FR" dirty="0">
                <a:solidFill>
                  <a:srgbClr val="D4D4D4"/>
                </a:solidFill>
                <a:latin typeface="Consolas" panose="020B0609020204030204" pitchFamily="49" charset="0"/>
              </a:rPr>
            </a:br>
            <a:endParaRPr lang="fr-FR" b="0" dirty="0">
              <a:solidFill>
                <a:srgbClr val="D4D4D4"/>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104A1DB6-420B-42E0-A882-46D66129812E}"/>
              </a:ext>
            </a:extLst>
          </p:cNvPr>
          <p:cNvSpPr/>
          <p:nvPr/>
        </p:nvSpPr>
        <p:spPr>
          <a:xfrm>
            <a:off x="4970889" y="2828923"/>
            <a:ext cx="4544834" cy="369332"/>
          </a:xfrm>
          <a:prstGeom prst="rect">
            <a:avLst/>
          </a:prstGeom>
        </p:spPr>
        <p:txBody>
          <a:bodyPr wrap="none">
            <a:spAutoFit/>
          </a:bodyPr>
          <a:lstStyle/>
          <a:p>
            <a:r>
              <a:rPr lang="fr-FR" altLang="fr-FR" dirty="0">
                <a:solidFill>
                  <a:schemeClr val="bg1"/>
                </a:solidFill>
              </a:rPr>
              <a:t>Les instructions se séparent par une « ; ». </a:t>
            </a:r>
            <a:endParaRPr lang="fr-FR" dirty="0"/>
          </a:p>
        </p:txBody>
      </p:sp>
    </p:spTree>
    <p:extLst>
      <p:ext uri="{BB962C8B-B14F-4D97-AF65-F5344CB8AC3E}">
        <p14:creationId xmlns:p14="http://schemas.microsoft.com/office/powerpoint/2010/main" val="53727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une page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E7F6209-EDD3-4C72-A274-C489663B9AD3}"/>
              </a:ext>
            </a:extLst>
          </p:cNvPr>
          <p:cNvSpPr/>
          <p:nvPr/>
        </p:nvSpPr>
        <p:spPr>
          <a:xfrm>
            <a:off x="422788" y="979468"/>
            <a:ext cx="11985522" cy="5878532"/>
          </a:xfrm>
          <a:prstGeom prst="rect">
            <a:avLst/>
          </a:prstGeom>
        </p:spPr>
        <p:txBody>
          <a:bodyPr wrap="square">
            <a:spAutoFit/>
          </a:bodyPr>
          <a:lstStyle/>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DOCTYPE</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Insertion d'un code Javascript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meta</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charset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"utf-8"</a:t>
            </a: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un fichier javascript--&gt;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2400" dirty="0">
                <a:solidFill>
                  <a:srgbClr val="808080"/>
                </a:solidFill>
                <a:latin typeface="Consolas" panose="020B0609020204030204" pitchFamily="49" charset="0"/>
              </a:rPr>
              <a:t>&lt;</a:t>
            </a:r>
            <a:r>
              <a:rPr lang="fr-FR" sz="2400" dirty="0">
                <a:solidFill>
                  <a:srgbClr val="569CD6"/>
                </a:solidFill>
                <a:latin typeface="Consolas" panose="020B0609020204030204" pitchFamily="49" charset="0"/>
              </a:rPr>
              <a:t>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type</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a:t>
            </a:r>
            <a:r>
              <a:rPr lang="fr-FR" sz="2400" dirty="0" err="1">
                <a:solidFill>
                  <a:srgbClr val="CE9178"/>
                </a:solidFill>
                <a:latin typeface="Consolas" panose="020B0609020204030204" pitchFamily="49" charset="0"/>
              </a:rPr>
              <a:t>text</a:t>
            </a:r>
            <a:r>
              <a:rPr lang="fr-FR" sz="2400" dirty="0">
                <a:solidFill>
                  <a:srgbClr val="CE9178"/>
                </a:solidFill>
                <a:latin typeface="Consolas" panose="020B0609020204030204" pitchFamily="49" charset="0"/>
              </a:rPr>
              <a:t>/javascript"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src</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"sampleJSScript.js"</a:t>
            </a:r>
            <a:r>
              <a:rPr lang="fr-FR" sz="2400" dirty="0">
                <a:solidFill>
                  <a:srgbClr val="808080"/>
                </a:solidFill>
                <a:latin typeface="Consolas" panose="020B0609020204030204" pitchFamily="49" charset="0"/>
              </a:rPr>
              <a:t>&gt;&lt;/</a:t>
            </a:r>
            <a:r>
              <a:rPr lang="fr-FR" sz="2400" dirty="0">
                <a:solidFill>
                  <a:srgbClr val="569CD6"/>
                </a:solidFill>
                <a:latin typeface="Consolas" panose="020B0609020204030204" pitchFamily="49" charset="0"/>
              </a:rPr>
              <a:t>script</a:t>
            </a:r>
            <a:r>
              <a:rPr lang="fr-FR" sz="2400" dirty="0">
                <a:solidFill>
                  <a:srgbClr val="808080"/>
                </a:solidFill>
                <a:latin typeface="Consolas" panose="020B0609020204030204" pitchFamily="49" charset="0"/>
              </a:rPr>
              <a:t>&gt;</a:t>
            </a:r>
            <a:endParaRPr lang="fr-FR" sz="24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les balises </a:t>
            </a:r>
            <a:r>
              <a:rPr lang="fr-FR" sz="1600" dirty="0" err="1">
                <a:solidFill>
                  <a:srgbClr val="6A9955"/>
                </a:solidFill>
                <a:latin typeface="Consolas" panose="020B0609020204030204" pitchFamily="49" charset="0"/>
              </a:rPr>
              <a:t>head</a:t>
            </a:r>
            <a:r>
              <a:rPr lang="fr-FR" sz="1600" dirty="0">
                <a:solidFill>
                  <a:srgbClr val="6A9955"/>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4EC9B0"/>
                </a:solidFill>
                <a:latin typeface="Consolas" panose="020B0609020204030204" pitchFamily="49" charset="0"/>
              </a:rPr>
              <a:t>alert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Head'</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 body --&gt;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Body'</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endParaRPr lang="fr-FR" sz="1600"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F501F84-0D00-4D0D-99D2-44886CBE6522}"/>
              </a:ext>
            </a:extLst>
          </p:cNvPr>
          <p:cNvSpPr/>
          <p:nvPr/>
        </p:nvSpPr>
        <p:spPr>
          <a:xfrm>
            <a:off x="7039896" y="66058"/>
            <a:ext cx="4480714" cy="1200329"/>
          </a:xfrm>
          <a:prstGeom prst="rect">
            <a:avLst/>
          </a:prstGeom>
        </p:spPr>
        <p:txBody>
          <a:bodyPr wrap="none">
            <a:spAutoFit/>
          </a:bodyPr>
          <a:lstStyle/>
          <a:p>
            <a:r>
              <a:rPr lang="fr-FR" dirty="0">
                <a:solidFill>
                  <a:schemeClr val="bg1"/>
                </a:solidFill>
              </a:rPr>
              <a:t>Les trois manières d’inclure du javascript :</a:t>
            </a:r>
          </a:p>
          <a:p>
            <a:pPr marL="285750" indent="-285750">
              <a:buFontTx/>
              <a:buChar char="-"/>
            </a:pPr>
            <a:r>
              <a:rPr lang="fr-FR" dirty="0">
                <a:solidFill>
                  <a:schemeClr val="bg1"/>
                </a:solidFill>
              </a:rPr>
              <a:t>Depuis la balise « </a:t>
            </a:r>
            <a:r>
              <a:rPr lang="fr-FR" dirty="0" err="1">
                <a:solidFill>
                  <a:schemeClr val="bg1"/>
                </a:solidFill>
              </a:rPr>
              <a:t>head</a:t>
            </a:r>
            <a:r>
              <a:rPr lang="fr-FR" dirty="0">
                <a:solidFill>
                  <a:schemeClr val="bg1"/>
                </a:solidFill>
              </a:rPr>
              <a:t> »</a:t>
            </a:r>
          </a:p>
          <a:p>
            <a:pPr marL="285750" indent="-285750">
              <a:buFontTx/>
              <a:buChar char="-"/>
            </a:pPr>
            <a:r>
              <a:rPr lang="fr-FR" dirty="0">
                <a:solidFill>
                  <a:schemeClr val="bg1"/>
                </a:solidFill>
              </a:rPr>
              <a:t>Depuis la balise « body »</a:t>
            </a:r>
          </a:p>
          <a:p>
            <a:pPr marL="285750" indent="-285750">
              <a:buFontTx/>
              <a:buChar char="-"/>
            </a:pPr>
            <a:r>
              <a:rPr lang="fr-FR" dirty="0">
                <a:solidFill>
                  <a:schemeClr val="bg1"/>
                </a:solidFill>
              </a:rPr>
              <a:t>Depuis l’insertion d’un fichier javascript</a:t>
            </a:r>
          </a:p>
        </p:txBody>
      </p:sp>
    </p:spTree>
    <p:extLst>
      <p:ext uri="{BB962C8B-B14F-4D97-AF65-F5344CB8AC3E}">
        <p14:creationId xmlns:p14="http://schemas.microsoft.com/office/powerpoint/2010/main" val="271453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 name="Image 9">
            <a:extLst>
              <a:ext uri="{FF2B5EF4-FFF2-40B4-BE49-F238E27FC236}">
                <a16:creationId xmlns:a16="http://schemas.microsoft.com/office/drawing/2014/main" id="{28755BED-460D-447B-B7D5-9C439E4F0BA1}"/>
              </a:ext>
            </a:extLst>
          </p:cNvPr>
          <p:cNvPicPr>
            <a:picLocks noChangeAspect="1"/>
          </p:cNvPicPr>
          <p:nvPr/>
        </p:nvPicPr>
        <p:blipFill>
          <a:blip r:embed="rId3"/>
          <a:stretch>
            <a:fillRect/>
          </a:stretch>
        </p:blipFill>
        <p:spPr>
          <a:xfrm>
            <a:off x="193963" y="2030251"/>
            <a:ext cx="11241824" cy="4782816"/>
          </a:xfrm>
          <a:prstGeom prst="rect">
            <a:avLst/>
          </a:prstGeom>
        </p:spPr>
      </p:pic>
      <p:pic>
        <p:nvPicPr>
          <p:cNvPr id="13" name="Image 12">
            <a:extLst>
              <a:ext uri="{FF2B5EF4-FFF2-40B4-BE49-F238E27FC236}">
                <a16:creationId xmlns:a16="http://schemas.microsoft.com/office/drawing/2014/main" id="{6884429A-82B7-4032-BAF5-043E2BE5A05A}"/>
              </a:ext>
            </a:extLst>
          </p:cNvPr>
          <p:cNvPicPr>
            <a:picLocks noChangeAspect="1"/>
          </p:cNvPicPr>
          <p:nvPr/>
        </p:nvPicPr>
        <p:blipFill>
          <a:blip r:embed="rId4"/>
          <a:stretch>
            <a:fillRect/>
          </a:stretch>
        </p:blipFill>
        <p:spPr>
          <a:xfrm>
            <a:off x="193963" y="943679"/>
            <a:ext cx="6562725" cy="1000323"/>
          </a:xfrm>
          <a:prstGeom prst="rect">
            <a:avLst/>
          </a:prstGeom>
        </p:spPr>
      </p:pic>
      <p:sp>
        <p:nvSpPr>
          <p:cNvPr id="3" name="Rectangle 2">
            <a:extLst>
              <a:ext uri="{FF2B5EF4-FFF2-40B4-BE49-F238E27FC236}">
                <a16:creationId xmlns:a16="http://schemas.microsoft.com/office/drawing/2014/main" id="{3DF00046-7C47-4223-B686-B441A851ADE9}"/>
              </a:ext>
            </a:extLst>
          </p:cNvPr>
          <p:cNvSpPr/>
          <p:nvPr/>
        </p:nvSpPr>
        <p:spPr>
          <a:xfrm>
            <a:off x="7334466" y="759013"/>
            <a:ext cx="4544834" cy="369332"/>
          </a:xfrm>
          <a:prstGeom prst="rect">
            <a:avLst/>
          </a:prstGeom>
        </p:spPr>
        <p:txBody>
          <a:bodyPr wrap="none">
            <a:spAutoFit/>
          </a:bodyPr>
          <a:lstStyle/>
          <a:p>
            <a:r>
              <a:rPr lang="fr-FR" dirty="0">
                <a:solidFill>
                  <a:schemeClr val="bg1"/>
                </a:solidFill>
              </a:rPr>
              <a:t>Débuguer avec F12 depuis un navigateur !</a:t>
            </a:r>
            <a:endParaRPr lang="fr-FR" dirty="0"/>
          </a:p>
        </p:txBody>
      </p:sp>
    </p:spTree>
    <p:extLst>
      <p:ext uri="{BB962C8B-B14F-4D97-AF65-F5344CB8AC3E}">
        <p14:creationId xmlns:p14="http://schemas.microsoft.com/office/powerpoint/2010/main" val="4185423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64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26" name="Picture 2">
            <a:extLst>
              <a:ext uri="{FF2B5EF4-FFF2-40B4-BE49-F238E27FC236}">
                <a16:creationId xmlns:a16="http://schemas.microsoft.com/office/drawing/2014/main" id="{1A283151-F1B2-4CE5-8441-21887F1DE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387" y="1628507"/>
            <a:ext cx="5200650" cy="2914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1F7CF42-5F1E-4392-9430-4BBE92E4C579}"/>
              </a:ext>
            </a:extLst>
          </p:cNvPr>
          <p:cNvSpPr/>
          <p:nvPr/>
        </p:nvSpPr>
        <p:spPr>
          <a:xfrm>
            <a:off x="193963" y="2057847"/>
            <a:ext cx="6264710" cy="646331"/>
          </a:xfrm>
          <a:prstGeom prst="rect">
            <a:avLst/>
          </a:prstGeom>
        </p:spPr>
        <p:txBody>
          <a:bodyPr wrap="square">
            <a:spAutoFit/>
          </a:bodyPr>
          <a:lstStyle/>
          <a:p>
            <a:pPr algn="just"/>
            <a:r>
              <a:rPr lang="fr-FR" dirty="0">
                <a:solidFill>
                  <a:schemeClr val="bg1"/>
                </a:solidFill>
              </a:rPr>
              <a:t>Une variable est un conteneur servant à stocker des informations de manière temporaire en mémoire.</a:t>
            </a:r>
          </a:p>
        </p:txBody>
      </p:sp>
      <p:sp>
        <p:nvSpPr>
          <p:cNvPr id="6" name="Rectangle 5">
            <a:extLst>
              <a:ext uri="{FF2B5EF4-FFF2-40B4-BE49-F238E27FC236}">
                <a16:creationId xmlns:a16="http://schemas.microsoft.com/office/drawing/2014/main" id="{0EF93EB1-A547-48C6-B897-FA0D99236087}"/>
              </a:ext>
            </a:extLst>
          </p:cNvPr>
          <p:cNvSpPr/>
          <p:nvPr/>
        </p:nvSpPr>
        <p:spPr>
          <a:xfrm>
            <a:off x="275303" y="1463843"/>
            <a:ext cx="6096000" cy="923330"/>
          </a:xfrm>
          <a:prstGeom prst="rect">
            <a:avLst/>
          </a:prstGeom>
        </p:spPr>
        <p:txBody>
          <a:bodyPr>
            <a:spAutoFit/>
          </a:bodyPr>
          <a:lstStyle/>
          <a:p>
            <a:pPr algn="just"/>
            <a:r>
              <a:rPr lang="fr-FR" u="sng" dirty="0">
                <a:solidFill>
                  <a:schemeClr val="bg1"/>
                </a:solidFill>
              </a:rPr>
              <a:t>Qu’est-ce qu’une variable ?</a:t>
            </a:r>
          </a:p>
          <a:p>
            <a:br>
              <a:rPr lang="fr-FR" dirty="0">
                <a:solidFill>
                  <a:schemeClr val="bg1"/>
                </a:solidFill>
              </a:rPr>
            </a:br>
            <a:endParaRPr lang="fr-FR" dirty="0">
              <a:solidFill>
                <a:schemeClr val="bg1"/>
              </a:solidFill>
            </a:endParaRPr>
          </a:p>
        </p:txBody>
      </p:sp>
      <p:sp>
        <p:nvSpPr>
          <p:cNvPr id="7" name="Rectangle 6">
            <a:extLst>
              <a:ext uri="{FF2B5EF4-FFF2-40B4-BE49-F238E27FC236}">
                <a16:creationId xmlns:a16="http://schemas.microsoft.com/office/drawing/2014/main" id="{C8A79AA9-BD54-4D16-9344-80B026AA9F1B}"/>
              </a:ext>
            </a:extLst>
          </p:cNvPr>
          <p:cNvSpPr/>
          <p:nvPr/>
        </p:nvSpPr>
        <p:spPr>
          <a:xfrm>
            <a:off x="193963" y="3360855"/>
            <a:ext cx="6096000" cy="646331"/>
          </a:xfrm>
          <a:prstGeom prst="rect">
            <a:avLst/>
          </a:prstGeom>
        </p:spPr>
        <p:txBody>
          <a:bodyPr>
            <a:spAutoFit/>
          </a:bodyPr>
          <a:lstStyle/>
          <a:p>
            <a:r>
              <a:rPr lang="fr-FR" dirty="0">
                <a:solidFill>
                  <a:schemeClr val="bg1"/>
                </a:solidFill>
              </a:rPr>
              <a:t>Lorsqu’on souhaite stocker une donnée, on </a:t>
            </a:r>
            <a:r>
              <a:rPr lang="fr-FR" u="sng" dirty="0">
                <a:solidFill>
                  <a:schemeClr val="bg1"/>
                </a:solidFill>
              </a:rPr>
              <a:t>déclare</a:t>
            </a:r>
            <a:r>
              <a:rPr lang="fr-FR" dirty="0">
                <a:solidFill>
                  <a:schemeClr val="bg1"/>
                </a:solidFill>
              </a:rPr>
              <a:t> une variable et on y </a:t>
            </a:r>
            <a:r>
              <a:rPr lang="fr-FR" u="sng" dirty="0">
                <a:solidFill>
                  <a:schemeClr val="bg1"/>
                </a:solidFill>
              </a:rPr>
              <a:t>assigne</a:t>
            </a:r>
            <a:r>
              <a:rPr lang="fr-FR" dirty="0">
                <a:solidFill>
                  <a:schemeClr val="bg1"/>
                </a:solidFill>
              </a:rPr>
              <a:t> une valeur. </a:t>
            </a:r>
          </a:p>
        </p:txBody>
      </p:sp>
      <p:sp>
        <p:nvSpPr>
          <p:cNvPr id="9" name="Rectangle 8">
            <a:extLst>
              <a:ext uri="{FF2B5EF4-FFF2-40B4-BE49-F238E27FC236}">
                <a16:creationId xmlns:a16="http://schemas.microsoft.com/office/drawing/2014/main" id="{7210A73F-B8A4-44D7-9B96-38798CF088EC}"/>
              </a:ext>
            </a:extLst>
          </p:cNvPr>
          <p:cNvSpPr/>
          <p:nvPr/>
        </p:nvSpPr>
        <p:spPr>
          <a:xfrm>
            <a:off x="186247" y="2874148"/>
            <a:ext cx="6678786" cy="369332"/>
          </a:xfrm>
          <a:prstGeom prst="rect">
            <a:avLst/>
          </a:prstGeom>
        </p:spPr>
        <p:txBody>
          <a:bodyPr wrap="square">
            <a:spAutoFit/>
          </a:bodyPr>
          <a:lstStyle/>
          <a:p>
            <a:r>
              <a:rPr lang="fr-FR" dirty="0">
                <a:solidFill>
                  <a:schemeClr val="bg1"/>
                </a:solidFill>
              </a:rPr>
              <a:t>Les noms des variables sont libre mais sensible à la casse !  </a:t>
            </a:r>
          </a:p>
        </p:txBody>
      </p:sp>
      <p:sp>
        <p:nvSpPr>
          <p:cNvPr id="12" name="Rectangle 11">
            <a:extLst>
              <a:ext uri="{FF2B5EF4-FFF2-40B4-BE49-F238E27FC236}">
                <a16:creationId xmlns:a16="http://schemas.microsoft.com/office/drawing/2014/main" id="{75F87A6C-6DCC-49BF-AE79-EC1D9507EFCC}"/>
              </a:ext>
            </a:extLst>
          </p:cNvPr>
          <p:cNvSpPr/>
          <p:nvPr/>
        </p:nvSpPr>
        <p:spPr>
          <a:xfrm>
            <a:off x="193963" y="4246237"/>
            <a:ext cx="11918038" cy="1477328"/>
          </a:xfrm>
          <a:prstGeom prst="rect">
            <a:avLst/>
          </a:prstGeom>
        </p:spPr>
        <p:txBody>
          <a:bodyPr wrap="square">
            <a:spAutoFit/>
          </a:bodyPr>
          <a:lstStyle/>
          <a:p>
            <a:r>
              <a:rPr lang="fr-FR" dirty="0">
                <a:solidFill>
                  <a:schemeClr val="bg1"/>
                </a:solidFill>
              </a:rPr>
              <a:t>La première fois que l’on assigne une valeur dans une variable, </a:t>
            </a:r>
          </a:p>
          <a:p>
            <a:r>
              <a:rPr lang="fr-FR" dirty="0">
                <a:solidFill>
                  <a:schemeClr val="bg1"/>
                </a:solidFill>
              </a:rPr>
              <a:t>celle-ci s’initialise automatiquement. Le langage Javascript fonctionne par </a:t>
            </a:r>
            <a:r>
              <a:rPr lang="fr-FR" u="sng" dirty="0">
                <a:solidFill>
                  <a:schemeClr val="bg1"/>
                </a:solidFill>
              </a:rPr>
              <a:t>typage dynamique</a:t>
            </a:r>
            <a:r>
              <a:rPr lang="fr-FR" dirty="0">
                <a:solidFill>
                  <a:schemeClr val="bg1"/>
                </a:solidFill>
              </a:rPr>
              <a:t>. ( Pas besoin de qualifier la donnée avec des types comme </a:t>
            </a:r>
            <a:r>
              <a:rPr lang="fr-FR" dirty="0" err="1">
                <a:solidFill>
                  <a:schemeClr val="bg1"/>
                </a:solidFill>
              </a:rPr>
              <a:t>int</a:t>
            </a:r>
            <a:r>
              <a:rPr lang="fr-FR" dirty="0">
                <a:solidFill>
                  <a:schemeClr val="bg1"/>
                </a:solidFill>
              </a:rPr>
              <a:t>, </a:t>
            </a:r>
            <a:r>
              <a:rPr lang="fr-FR" dirty="0" err="1">
                <a:solidFill>
                  <a:schemeClr val="bg1"/>
                </a:solidFill>
              </a:rPr>
              <a:t>float</a:t>
            </a:r>
            <a:r>
              <a:rPr lang="fr-FR" dirty="0">
                <a:solidFill>
                  <a:schemeClr val="bg1"/>
                </a:solidFill>
              </a:rPr>
              <a:t>, string, </a:t>
            </a:r>
            <a:r>
              <a:rPr lang="fr-FR" dirty="0" err="1">
                <a:solidFill>
                  <a:schemeClr val="bg1"/>
                </a:solidFill>
              </a:rPr>
              <a:t>bool</a:t>
            </a:r>
            <a:r>
              <a:rPr lang="fr-FR" dirty="0">
                <a:solidFill>
                  <a:schemeClr val="bg1"/>
                </a:solidFill>
              </a:rPr>
              <a:t> … ).    </a:t>
            </a:r>
          </a:p>
          <a:p>
            <a:endParaRPr lang="fr-FR" dirty="0">
              <a:solidFill>
                <a:schemeClr val="bg1"/>
              </a:solidFill>
            </a:endParaRPr>
          </a:p>
          <a:p>
            <a:r>
              <a:rPr lang="fr-FR" dirty="0">
                <a:solidFill>
                  <a:schemeClr val="bg1"/>
                </a:solidFill>
              </a:rPr>
              <a:t>Une déclaration de variable ce précède des mots clés </a:t>
            </a:r>
            <a:r>
              <a:rPr lang="fr-FR" u="sng" dirty="0">
                <a:solidFill>
                  <a:schemeClr val="bg1"/>
                </a:solidFill>
              </a:rPr>
              <a:t>var</a:t>
            </a:r>
            <a:r>
              <a:rPr lang="fr-FR" dirty="0">
                <a:solidFill>
                  <a:schemeClr val="bg1"/>
                </a:solidFill>
              </a:rPr>
              <a:t> ou </a:t>
            </a:r>
            <a:r>
              <a:rPr lang="fr-FR" u="sng" dirty="0">
                <a:solidFill>
                  <a:schemeClr val="bg1"/>
                </a:solidFill>
              </a:rPr>
              <a:t>let</a:t>
            </a:r>
            <a:r>
              <a:rPr lang="fr-FR" dirty="0">
                <a:solidFill>
                  <a:schemeClr val="bg1"/>
                </a:solidFill>
              </a:rPr>
              <a:t>.</a:t>
            </a:r>
          </a:p>
        </p:txBody>
      </p:sp>
      <p:sp>
        <p:nvSpPr>
          <p:cNvPr id="10" name="Rectangle 9">
            <a:extLst>
              <a:ext uri="{FF2B5EF4-FFF2-40B4-BE49-F238E27FC236}">
                <a16:creationId xmlns:a16="http://schemas.microsoft.com/office/drawing/2014/main" id="{9A493C96-2196-44E7-9F9A-72924DD818C6}"/>
              </a:ext>
            </a:extLst>
          </p:cNvPr>
          <p:cNvSpPr/>
          <p:nvPr/>
        </p:nvSpPr>
        <p:spPr>
          <a:xfrm>
            <a:off x="-1327356" y="5866250"/>
            <a:ext cx="10136075" cy="646331"/>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monKiosque</a:t>
            </a:r>
            <a:r>
              <a:rPr lang="fr-FR" dirty="0">
                <a:solidFill>
                  <a:srgbClr val="D4D4D4"/>
                </a:solidFill>
                <a:latin typeface="Consolas" panose="020B0609020204030204" pitchFamily="49" charset="0"/>
              </a:rPr>
              <a:t> = </a:t>
            </a:r>
            <a:r>
              <a:rPr lang="fr-FR" dirty="0">
                <a:solidFill>
                  <a:srgbClr val="CE9178"/>
                </a:solidFill>
                <a:latin typeface="Consolas" panose="020B0609020204030204" pitchFamily="49" charset="0"/>
              </a:rPr>
              <a:t>'Mon petit journal quotidien'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nombreArticle</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789</a:t>
            </a:r>
            <a:r>
              <a:rPr lang="fr-FR" dirty="0">
                <a:solidFill>
                  <a:srgbClr val="D4D4D4"/>
                </a:solidFill>
                <a:latin typeface="Consolas" panose="020B0609020204030204" pitchFamily="49" charset="0"/>
              </a:rPr>
              <a: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8537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types de données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77792" y="898092"/>
            <a:ext cx="11100122" cy="443198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Un typage dynamique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JavaScript est un langage dont le typage est faible et dynamique. Cela signifie qu'il n'est pas nécessaire de déclarer le type d'une variable avant de l'utiliser. Le type de la variable sera automatiquement déterminé lorsque le programme sera exécuté. Cela signifie également que la même variable pourra avoir différents types au cours de son existence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var toto = 42;  	// toto est un nombre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"machin"; 	// toto est une chaîne de caractères désormais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a:t>
            </a:r>
            <a:r>
              <a:rPr lang="fr-FR" altLang="fr-FR" dirty="0" err="1">
                <a:solidFill>
                  <a:schemeClr val="bg1"/>
                </a:solidFill>
                <a:latin typeface="+mn-lt"/>
              </a:rPr>
              <a:t>true</a:t>
            </a:r>
            <a:r>
              <a:rPr lang="fr-FR" altLang="fr-FR" dirty="0">
                <a:solidFill>
                  <a:schemeClr val="bg1"/>
                </a:solidFill>
                <a:latin typeface="+mn-lt"/>
              </a:rPr>
              <a:t>; 	// et maintenant, toto est un booléen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Ceci n’est qu’une illustration présentant les différents types et la permissivité du javascript avec « var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Cependant, ceci n’est en aucun cas une bonne pratique.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Avec L’ ECAM 6 il y a 8 types de données différents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Tree>
    <p:extLst>
      <p:ext uri="{BB962C8B-B14F-4D97-AF65-F5344CB8AC3E}">
        <p14:creationId xmlns:p14="http://schemas.microsoft.com/office/powerpoint/2010/main" val="1456532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204442" y="192466"/>
            <a:ext cx="8611256" cy="4893647"/>
          </a:xfrm>
          <a:prstGeom prst="rect">
            <a:avLst/>
          </a:prstGeom>
          <a:noFill/>
        </p:spPr>
        <p:txBody>
          <a:bodyPr wrap="square" rtlCol="0">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Déterminer la date </a:t>
            </a:r>
            <a:endParaRPr lang="fr-FR" sz="1200" dirty="0">
              <a:solidFill>
                <a:schemeClr val="bg1"/>
              </a:solidFill>
            </a:endParaRPr>
          </a:p>
          <a:p>
            <a:r>
              <a:rPr lang="fr-FR" dirty="0">
                <a:solidFill>
                  <a:schemeClr val="bg1"/>
                </a:solidFill>
              </a:rPr>
              <a:t>	• Opérations sur les dates </a:t>
            </a:r>
            <a:endParaRPr lang="fr-FR" sz="1200" dirty="0">
              <a:solidFill>
                <a:schemeClr val="bg1"/>
              </a:solidFill>
            </a:endParaRPr>
          </a:p>
          <a:p>
            <a:r>
              <a:rPr lang="fr-FR" dirty="0">
                <a:solidFill>
                  <a:schemeClr val="bg1"/>
                </a:solidFill>
              </a:rPr>
              <a:t>	• Récupérer les valeurs d'un objet Date </a:t>
            </a:r>
          </a:p>
          <a:p>
            <a:r>
              <a:rPr lang="fr-FR" b="1" dirty="0">
                <a:solidFill>
                  <a:schemeClr val="bg1"/>
                </a:solidFill>
              </a:rPr>
              <a:t>6 Le DHTML </a:t>
            </a:r>
            <a:endParaRPr lang="fr-FR" sz="1200" b="1" dirty="0">
              <a:solidFill>
                <a:schemeClr val="bg1"/>
              </a:solidFill>
            </a:endParaRPr>
          </a:p>
          <a:p>
            <a:pPr lvl="1"/>
            <a:r>
              <a:rPr lang="fr-FR" dirty="0">
                <a:solidFill>
                  <a:schemeClr val="bg1"/>
                </a:solidFill>
              </a:rPr>
              <a:t>Définition </a:t>
            </a:r>
            <a:endParaRPr lang="fr-FR" sz="1200" dirty="0">
              <a:solidFill>
                <a:schemeClr val="bg1"/>
              </a:solidFill>
            </a:endParaRPr>
          </a:p>
          <a:p>
            <a:pPr lvl="1"/>
            <a:r>
              <a:rPr lang="fr-FR" dirty="0">
                <a:solidFill>
                  <a:schemeClr val="bg1"/>
                </a:solidFill>
              </a:rPr>
              <a:t>• Le DOM </a:t>
            </a:r>
            <a:endParaRPr lang="fr-FR" sz="1200" dirty="0">
              <a:solidFill>
                <a:schemeClr val="bg1"/>
              </a:solidFill>
            </a:endParaRPr>
          </a:p>
          <a:p>
            <a:pPr lvl="1"/>
            <a:r>
              <a:rPr lang="fr-FR" dirty="0">
                <a:solidFill>
                  <a:schemeClr val="bg1"/>
                </a:solidFill>
              </a:rPr>
              <a:t>• Les Objets du Nav</a:t>
            </a:r>
            <a:r>
              <a:rPr lang="fr-FR" u="sng" dirty="0">
                <a:solidFill>
                  <a:schemeClr val="bg1"/>
                </a:solidFill>
              </a:rPr>
              <a:t>i</a:t>
            </a:r>
            <a:r>
              <a:rPr lang="fr-FR" dirty="0">
                <a:solidFill>
                  <a:schemeClr val="bg1"/>
                </a:solidFill>
              </a:rPr>
              <a:t>gateur </a:t>
            </a:r>
            <a:endParaRPr lang="fr-FR" sz="1200" dirty="0">
              <a:solidFill>
                <a:schemeClr val="bg1"/>
              </a:solidFill>
            </a:endParaRPr>
          </a:p>
          <a:p>
            <a:pPr lvl="1"/>
            <a:r>
              <a:rPr lang="fr-FR" dirty="0">
                <a:solidFill>
                  <a:schemeClr val="bg1"/>
                </a:solidFill>
              </a:rPr>
              <a:t>• Les Collections d'objets </a:t>
            </a:r>
            <a:endParaRPr lang="fr-FR" sz="1200" dirty="0">
              <a:solidFill>
                <a:schemeClr val="bg1"/>
              </a:solidFill>
            </a:endParaRPr>
          </a:p>
          <a:p>
            <a:pPr lvl="1"/>
            <a:r>
              <a:rPr lang="fr-FR" dirty="0">
                <a:solidFill>
                  <a:schemeClr val="bg1"/>
                </a:solidFill>
              </a:rPr>
              <a:t>• Les gestionnaires d'Evénements </a:t>
            </a:r>
            <a:endParaRPr lang="fr-FR" sz="1200" dirty="0">
              <a:solidFill>
                <a:schemeClr val="bg1"/>
              </a:solidFill>
            </a:endParaRPr>
          </a:p>
          <a:p>
            <a:endParaRPr lang="fr-FR" sz="1200" dirty="0">
              <a:solidFill>
                <a:schemeClr val="bg1"/>
              </a:solidFill>
            </a:endParaRPr>
          </a:p>
          <a:p>
            <a:r>
              <a:rPr lang="fr-FR" b="1" dirty="0">
                <a:solidFill>
                  <a:schemeClr val="bg1"/>
                </a:solidFill>
              </a:rPr>
              <a:t>7 Les Formulaires </a:t>
            </a:r>
            <a:endParaRPr lang="fr-FR" sz="1200" dirty="0">
              <a:solidFill>
                <a:schemeClr val="bg1"/>
              </a:solidFill>
            </a:endParaRPr>
          </a:p>
          <a:p>
            <a:r>
              <a:rPr lang="fr-FR" dirty="0">
                <a:solidFill>
                  <a:schemeClr val="bg1"/>
                </a:solidFill>
              </a:rPr>
              <a:t>	• Rappels sur les Formulaires HTML </a:t>
            </a:r>
            <a:endParaRPr lang="fr-FR" sz="1200" dirty="0">
              <a:solidFill>
                <a:schemeClr val="bg1"/>
              </a:solidFill>
            </a:endParaRPr>
          </a:p>
          <a:p>
            <a:r>
              <a:rPr lang="fr-FR" dirty="0">
                <a:solidFill>
                  <a:schemeClr val="bg1"/>
                </a:solidFill>
              </a:rPr>
              <a:t>	• Les Evénements associés </a:t>
            </a:r>
            <a:endParaRPr lang="fr-FR" sz="1200" dirty="0">
              <a:solidFill>
                <a:schemeClr val="bg1"/>
              </a:solidFill>
            </a:endParaRPr>
          </a:p>
          <a:p>
            <a:r>
              <a:rPr lang="fr-FR" dirty="0">
                <a:solidFill>
                  <a:schemeClr val="bg1"/>
                </a:solidFill>
              </a:rPr>
              <a:t>	• La Collection des objets d'un formulaire </a:t>
            </a:r>
            <a:endParaRPr lang="fr-FR" sz="1200" dirty="0">
              <a:solidFill>
                <a:schemeClr val="bg1"/>
              </a:solidFill>
            </a:endParaRPr>
          </a:p>
          <a:p>
            <a:r>
              <a:rPr lang="fr-FR" dirty="0">
                <a:solidFill>
                  <a:schemeClr val="bg1"/>
                </a:solidFill>
              </a:rPr>
              <a:t>	• Vérifier un Champ de saisie </a:t>
            </a:r>
            <a:endParaRPr lang="fr-FR" sz="1200" dirty="0">
              <a:solidFill>
                <a:schemeClr val="bg1"/>
              </a:solidFill>
            </a:endParaRPr>
          </a:p>
          <a:p>
            <a:r>
              <a:rPr lang="fr-FR" dirty="0">
                <a:solidFill>
                  <a:schemeClr val="bg1"/>
                </a:solidFill>
              </a:rPr>
              <a:t>	• Vérification globale d'un Formulaire </a:t>
            </a:r>
            <a:endParaRPr lang="fr-FR" sz="1200" dirty="0">
              <a:solidFill>
                <a:schemeClr val="bg1"/>
              </a:solidFill>
            </a:endParaRPr>
          </a:p>
          <a:p>
            <a:endParaRPr lang="en-US" altLang="ko-KR" sz="1200" dirty="0">
              <a:solidFill>
                <a:schemeClr val="bg1"/>
              </a:solidFill>
              <a:cs typeface="Arial" pitchFamily="34" charset="0"/>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8DFB5625-724B-4EE7-98FD-5DA54999B850}"/>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514748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5" name="Image 4">
            <a:extLst>
              <a:ext uri="{FF2B5EF4-FFF2-40B4-BE49-F238E27FC236}">
                <a16:creationId xmlns:a16="http://schemas.microsoft.com/office/drawing/2014/main" id="{FF40A5AD-8462-411F-84BD-B4F9619261B2}"/>
              </a:ext>
            </a:extLst>
          </p:cNvPr>
          <p:cNvPicPr>
            <a:picLocks noChangeAspect="1"/>
          </p:cNvPicPr>
          <p:nvPr/>
        </p:nvPicPr>
        <p:blipFill>
          <a:blip r:embed="rId3"/>
          <a:stretch>
            <a:fillRect/>
          </a:stretch>
        </p:blipFill>
        <p:spPr>
          <a:xfrm>
            <a:off x="0" y="1628507"/>
            <a:ext cx="12192000" cy="3408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1195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FCB29E07-9537-42D2-B044-2D26394889E9}"/>
              </a:ext>
            </a:extLst>
          </p:cNvPr>
          <p:cNvSpPr/>
          <p:nvPr/>
        </p:nvSpPr>
        <p:spPr>
          <a:xfrm>
            <a:off x="489045" y="1083963"/>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
        <p:nvSpPr>
          <p:cNvPr id="11" name="Rectangle 10">
            <a:extLst>
              <a:ext uri="{FF2B5EF4-FFF2-40B4-BE49-F238E27FC236}">
                <a16:creationId xmlns:a16="http://schemas.microsoft.com/office/drawing/2014/main" id="{312B86D5-A4DE-416B-A619-F18E9D7557CD}"/>
              </a:ext>
            </a:extLst>
          </p:cNvPr>
          <p:cNvSpPr/>
          <p:nvPr/>
        </p:nvSpPr>
        <p:spPr>
          <a:xfrm>
            <a:off x="89287" y="1669162"/>
            <a:ext cx="4724370" cy="369332"/>
          </a:xfrm>
          <a:prstGeom prst="rect">
            <a:avLst/>
          </a:prstGeom>
        </p:spPr>
        <p:txBody>
          <a:bodyPr wrap="none">
            <a:spAutoFit/>
          </a:bodyPr>
          <a:lstStyle/>
          <a:p>
            <a:pPr algn="just"/>
            <a:r>
              <a:rPr lang="fr-FR" dirty="0">
                <a:solidFill>
                  <a:schemeClr val="bg1"/>
                </a:solidFill>
              </a:rPr>
              <a:t>1. La remontée ou « </a:t>
            </a:r>
            <a:r>
              <a:rPr lang="fr-FR" dirty="0" err="1">
                <a:solidFill>
                  <a:schemeClr val="bg1"/>
                </a:solidFill>
              </a:rPr>
              <a:t>hoisting</a:t>
            </a:r>
            <a:r>
              <a:rPr lang="fr-FR" dirty="0">
                <a:solidFill>
                  <a:schemeClr val="bg1"/>
                </a:solidFill>
              </a:rPr>
              <a:t> » des variables</a:t>
            </a:r>
          </a:p>
        </p:txBody>
      </p:sp>
      <p:pic>
        <p:nvPicPr>
          <p:cNvPr id="6146" name="Picture 2" descr="Illustration des différences en terme de hoisting entre les syntaxes let et var pour déclarer des variables JavaScript">
            <a:extLst>
              <a:ext uri="{FF2B5EF4-FFF2-40B4-BE49-F238E27FC236}">
                <a16:creationId xmlns:a16="http://schemas.microsoft.com/office/drawing/2014/main" id="{AC0AEDDB-2A59-4053-A4E8-630EC24A4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3" y="2054424"/>
            <a:ext cx="666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AF5AE79-E18B-4C99-94BF-E447FF7CB334}"/>
              </a:ext>
            </a:extLst>
          </p:cNvPr>
          <p:cNvSpPr/>
          <p:nvPr/>
        </p:nvSpPr>
        <p:spPr>
          <a:xfrm>
            <a:off x="193963" y="3689587"/>
            <a:ext cx="3403496" cy="369332"/>
          </a:xfrm>
          <a:prstGeom prst="rect">
            <a:avLst/>
          </a:prstGeom>
        </p:spPr>
        <p:txBody>
          <a:bodyPr wrap="none">
            <a:spAutoFit/>
          </a:bodyPr>
          <a:lstStyle/>
          <a:p>
            <a:pPr algn="just"/>
            <a:r>
              <a:rPr lang="fr-FR" dirty="0">
                <a:solidFill>
                  <a:schemeClr val="bg1"/>
                </a:solidFill>
              </a:rPr>
              <a:t>2. La </a:t>
            </a:r>
            <a:r>
              <a:rPr lang="fr-FR" dirty="0" err="1">
                <a:solidFill>
                  <a:schemeClr val="bg1"/>
                </a:solidFill>
              </a:rPr>
              <a:t>redéclaration</a:t>
            </a:r>
            <a:r>
              <a:rPr lang="fr-FR" dirty="0">
                <a:solidFill>
                  <a:schemeClr val="bg1"/>
                </a:solidFill>
              </a:rPr>
              <a:t> de variables</a:t>
            </a:r>
          </a:p>
        </p:txBody>
      </p:sp>
      <p:pic>
        <p:nvPicPr>
          <p:cNvPr id="6148" name="Picture 4" descr="Illustration des différences en terme de redéclaration entre les syntaxes let et var pour déclarer des variables JavaScript">
            <a:extLst>
              <a:ext uri="{FF2B5EF4-FFF2-40B4-BE49-F238E27FC236}">
                <a16:creationId xmlns:a16="http://schemas.microsoft.com/office/drawing/2014/main" id="{040C37D2-297A-4856-8BBF-9EAE58A42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63" y="4123200"/>
            <a:ext cx="666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05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Bachelor Chef de Projet Marketing Web -  Module </a:t>
            </a:r>
            <a:r>
              <a:rPr lang="en-US">
                <a:solidFill>
                  <a:schemeClr val="bg1"/>
                </a:solidFill>
              </a:rPr>
              <a:t>Javascript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a:solidFill>
                  <a:schemeClr val="bg1"/>
                </a:solidFill>
              </a:rPr>
              <a:t>1 Présentation du Javascript </a:t>
            </a:r>
            <a:endParaRPr lang="fr-FR" sz="1200">
              <a:solidFill>
                <a:schemeClr val="bg1"/>
              </a:solidFill>
            </a:endParaRPr>
          </a:p>
          <a:p>
            <a:pPr lvl="1"/>
            <a:r>
              <a:rPr lang="fr-FR">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193DF382-F523-4AC6-B6AD-47CFC8B82C54}"/>
              </a:ext>
            </a:extLst>
          </p:cNvPr>
          <p:cNvPicPr>
            <a:picLocks noChangeAspect="1"/>
          </p:cNvPicPr>
          <p:nvPr/>
        </p:nvPicPr>
        <p:blipFill>
          <a:blip r:embed="rId3"/>
          <a:stretch>
            <a:fillRect/>
          </a:stretch>
        </p:blipFill>
        <p:spPr>
          <a:xfrm>
            <a:off x="0" y="3096376"/>
            <a:ext cx="12192000" cy="4442161"/>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541AB400-DBC4-47A7-947D-464366ECE451}"/>
              </a:ext>
            </a:extLst>
          </p:cNvPr>
          <p:cNvSpPr/>
          <p:nvPr/>
        </p:nvSpPr>
        <p:spPr>
          <a:xfrm>
            <a:off x="193963" y="1544609"/>
            <a:ext cx="11832134" cy="2031325"/>
          </a:xfrm>
          <a:prstGeom prst="rect">
            <a:avLst/>
          </a:prstGeom>
        </p:spPr>
        <p:txBody>
          <a:bodyPr wrap="square">
            <a:spAutoFit/>
          </a:bodyPr>
          <a:lstStyle/>
          <a:p>
            <a:pPr lvl="1" algn="just"/>
            <a:r>
              <a:rPr lang="fr-FR" dirty="0">
                <a:solidFill>
                  <a:schemeClr val="bg1"/>
                </a:solidFill>
              </a:rPr>
              <a:t>3. La portée des variables</a:t>
            </a:r>
          </a:p>
          <a:p>
            <a:pPr lvl="1" algn="just"/>
            <a:r>
              <a:rPr lang="fr-FR" dirty="0">
                <a:solidFill>
                  <a:schemeClr val="bg1"/>
                </a:solidFill>
              </a:rPr>
              <a:t>La « portée » d’une variable désigne l’espace du script dans laquelle elle va être accessible.</a:t>
            </a:r>
          </a:p>
          <a:p>
            <a:pPr lvl="1" algn="just"/>
            <a:r>
              <a:rPr lang="fr-FR" u="sng" dirty="0">
                <a:solidFill>
                  <a:schemeClr val="bg1"/>
                </a:solidFill>
              </a:rPr>
              <a:t>Initialisation avec let :  </a:t>
            </a:r>
            <a:r>
              <a:rPr lang="fr-FR" dirty="0">
                <a:solidFill>
                  <a:schemeClr val="bg1"/>
                </a:solidFill>
              </a:rPr>
              <a:t>une variable sera accessible dans le bloc dans lequel elle a été définie et dans les blocs que le bloc contient.</a:t>
            </a:r>
          </a:p>
          <a:p>
            <a:pPr lvl="1" algn="just"/>
            <a:r>
              <a:rPr lang="fr-FR" u="sng" dirty="0">
                <a:solidFill>
                  <a:schemeClr val="bg1"/>
                </a:solidFill>
              </a:rPr>
              <a:t>Initialisation avec var </a:t>
            </a:r>
            <a:r>
              <a:rPr lang="fr-FR" dirty="0">
                <a:solidFill>
                  <a:schemeClr val="bg1"/>
                </a:solidFill>
              </a:rPr>
              <a:t>: une variable sera accessible dans l’ensemble des blocs existant dans l’environnement.</a:t>
            </a:r>
          </a:p>
          <a:p>
            <a:pPr lvl="1" algn="just"/>
            <a:br>
              <a:rPr lang="fr-FR" dirty="0">
                <a:solidFill>
                  <a:schemeClr val="bg1"/>
                </a:solidFill>
              </a:rPr>
            </a:br>
            <a:endParaRPr lang="fr-FR" dirty="0">
              <a:solidFill>
                <a:schemeClr val="bg1"/>
              </a:solidFill>
            </a:endParaRPr>
          </a:p>
        </p:txBody>
      </p:sp>
      <p:sp>
        <p:nvSpPr>
          <p:cNvPr id="8" name="Rectangle 7">
            <a:extLst>
              <a:ext uri="{FF2B5EF4-FFF2-40B4-BE49-F238E27FC236}">
                <a16:creationId xmlns:a16="http://schemas.microsoft.com/office/drawing/2014/main" id="{04F994AB-24E3-4918-B604-21134593B588}"/>
              </a:ext>
            </a:extLst>
          </p:cNvPr>
          <p:cNvSpPr/>
          <p:nvPr/>
        </p:nvSpPr>
        <p:spPr>
          <a:xfrm>
            <a:off x="621695" y="1084352"/>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Tree>
    <p:extLst>
      <p:ext uri="{BB962C8B-B14F-4D97-AF65-F5344CB8AC3E}">
        <p14:creationId xmlns:p14="http://schemas.microsoft.com/office/powerpoint/2010/main" val="2861903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0" y="2805230"/>
            <a:ext cx="6096000" cy="2585323"/>
          </a:xfrm>
          <a:prstGeom prst="rect">
            <a:avLst/>
          </a:prstGeom>
        </p:spPr>
        <p:txBody>
          <a:bodyPr>
            <a:spAutoFit/>
          </a:bodyPr>
          <a:lstStyle/>
          <a:p>
            <a:r>
              <a:rPr lang="fr-FR" dirty="0">
                <a:solidFill>
                  <a:srgbClr val="D4D4D4"/>
                </a:solidFill>
                <a:latin typeface="Consolas" panose="020B0609020204030204" pitchFamily="49" charset="0"/>
              </a:rPr>
              <a:t>Exemple : </a:t>
            </a: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1">
            <a:extLst>
              <a:ext uri="{FF2B5EF4-FFF2-40B4-BE49-F238E27FC236}">
                <a16:creationId xmlns:a16="http://schemas.microsoft.com/office/drawing/2014/main" id="{209B91CD-D51B-49E2-AFDE-FBD6664D14DB}"/>
              </a:ext>
            </a:extLst>
          </p:cNvPr>
          <p:cNvSpPr>
            <a:spLocks noChangeArrowheads="1"/>
          </p:cNvSpPr>
          <p:nvPr/>
        </p:nvSpPr>
        <p:spPr bwMode="auto">
          <a:xfrm>
            <a:off x="0" y="178243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7D2F840-EDE5-4D2F-84E9-6F8D4DE01359}"/>
              </a:ext>
            </a:extLst>
          </p:cNvPr>
          <p:cNvSpPr/>
          <p:nvPr/>
        </p:nvSpPr>
        <p:spPr>
          <a:xfrm>
            <a:off x="193963" y="1764914"/>
            <a:ext cx="6096000" cy="923330"/>
          </a:xfrm>
          <a:prstGeom prst="rect">
            <a:avLst/>
          </a:prstGeom>
        </p:spPr>
        <p:txBody>
          <a:bodyPr>
            <a:spAutoFit/>
          </a:bodyPr>
          <a:lstStyle/>
          <a:p>
            <a:r>
              <a:rPr lang="fr-FR" b="1" u="sng" dirty="0">
                <a:solidFill>
                  <a:schemeClr val="bg1"/>
                </a:solidFill>
              </a:rPr>
              <a:t>Créer un tableau</a:t>
            </a:r>
          </a:p>
          <a:p>
            <a:r>
              <a:rPr lang="fr-FR" dirty="0">
                <a:solidFill>
                  <a:schemeClr val="bg1"/>
                </a:solidFill>
              </a:rPr>
              <a:t>var fruits = ['Apple', 'Banana’];</a:t>
            </a:r>
          </a:p>
          <a:p>
            <a:endParaRPr lang="fr-FR" dirty="0">
              <a:solidFill>
                <a:schemeClr val="bg1"/>
              </a:solidFill>
            </a:endParaRPr>
          </a:p>
        </p:txBody>
      </p:sp>
      <p:sp>
        <p:nvSpPr>
          <p:cNvPr id="8" name="Rectangle 7">
            <a:extLst>
              <a:ext uri="{FF2B5EF4-FFF2-40B4-BE49-F238E27FC236}">
                <a16:creationId xmlns:a16="http://schemas.microsoft.com/office/drawing/2014/main" id="{C417A2FC-916B-4D04-A810-CABF26E977D6}"/>
              </a:ext>
            </a:extLst>
          </p:cNvPr>
          <p:cNvSpPr/>
          <p:nvPr/>
        </p:nvSpPr>
        <p:spPr>
          <a:xfrm>
            <a:off x="5938684" y="904927"/>
            <a:ext cx="6096000" cy="923330"/>
          </a:xfrm>
          <a:prstGeom prst="rect">
            <a:avLst/>
          </a:prstGeom>
        </p:spPr>
        <p:txBody>
          <a:bodyPr>
            <a:spAutoFit/>
          </a:bodyPr>
          <a:lstStyle/>
          <a:p>
            <a:r>
              <a:rPr lang="fr-FR" b="1" u="sng" dirty="0">
                <a:solidFill>
                  <a:schemeClr val="bg1"/>
                </a:solidFill>
              </a:rPr>
              <a:t>Accéder (via son index) à un élément du tableau</a:t>
            </a:r>
            <a:endParaRPr lang="fr-FR" b="1" dirty="0">
              <a:solidFill>
                <a:schemeClr val="bg1"/>
              </a:solidFill>
            </a:endParaRPr>
          </a:p>
          <a:p>
            <a:r>
              <a:rPr lang="fr-FR" dirty="0">
                <a:solidFill>
                  <a:schemeClr val="bg1"/>
                </a:solidFill>
              </a:rPr>
              <a:t>var first = fruits[0]; var </a:t>
            </a:r>
            <a:r>
              <a:rPr lang="fr-FR" dirty="0" err="1">
                <a:solidFill>
                  <a:schemeClr val="bg1"/>
                </a:solidFill>
              </a:rPr>
              <a:t>unFruit</a:t>
            </a:r>
            <a:r>
              <a:rPr lang="fr-FR" dirty="0">
                <a:solidFill>
                  <a:schemeClr val="bg1"/>
                </a:solidFill>
              </a:rPr>
              <a:t> = fruits[1]; </a:t>
            </a:r>
          </a:p>
          <a:p>
            <a:r>
              <a:rPr lang="fr-FR" dirty="0">
                <a:solidFill>
                  <a:schemeClr val="bg1"/>
                </a:solidFill>
              </a:rPr>
              <a:t>// Apple  // Banana</a:t>
            </a:r>
          </a:p>
        </p:txBody>
      </p:sp>
      <p:sp>
        <p:nvSpPr>
          <p:cNvPr id="9" name="Rectangle 8">
            <a:extLst>
              <a:ext uri="{FF2B5EF4-FFF2-40B4-BE49-F238E27FC236}">
                <a16:creationId xmlns:a16="http://schemas.microsoft.com/office/drawing/2014/main" id="{BF525236-774B-4686-B331-F66FA7B53902}"/>
              </a:ext>
            </a:extLst>
          </p:cNvPr>
          <p:cNvSpPr/>
          <p:nvPr/>
        </p:nvSpPr>
        <p:spPr>
          <a:xfrm>
            <a:off x="5938684" y="1874514"/>
            <a:ext cx="6096000" cy="923330"/>
          </a:xfrm>
          <a:prstGeom prst="rect">
            <a:avLst/>
          </a:prstGeom>
        </p:spPr>
        <p:txBody>
          <a:bodyPr>
            <a:spAutoFit/>
          </a:bodyPr>
          <a:lstStyle/>
          <a:p>
            <a:r>
              <a:rPr lang="fr-FR" b="1" u="sng" dirty="0">
                <a:solidFill>
                  <a:schemeClr val="bg1"/>
                </a:solidFill>
              </a:rPr>
              <a:t>Ajouter à la fin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fruits.push</a:t>
            </a:r>
            <a:r>
              <a:rPr lang="fr-FR" dirty="0">
                <a:solidFill>
                  <a:schemeClr val="bg1"/>
                </a:solidFill>
              </a:rPr>
              <a:t>('Orange');</a:t>
            </a:r>
          </a:p>
          <a:p>
            <a:r>
              <a:rPr lang="fr-FR" dirty="0">
                <a:solidFill>
                  <a:schemeClr val="bg1"/>
                </a:solidFill>
              </a:rPr>
              <a:t>// ["Apple", "Banana", "Orange"]</a:t>
            </a:r>
          </a:p>
        </p:txBody>
      </p:sp>
      <p:sp>
        <p:nvSpPr>
          <p:cNvPr id="10" name="Rectangle 9">
            <a:extLst>
              <a:ext uri="{FF2B5EF4-FFF2-40B4-BE49-F238E27FC236}">
                <a16:creationId xmlns:a16="http://schemas.microsoft.com/office/drawing/2014/main" id="{1589B5EE-7530-4AE1-BBA3-2699B335B102}"/>
              </a:ext>
            </a:extLst>
          </p:cNvPr>
          <p:cNvSpPr/>
          <p:nvPr/>
        </p:nvSpPr>
        <p:spPr>
          <a:xfrm>
            <a:off x="5938684" y="3017158"/>
            <a:ext cx="6096000" cy="1200329"/>
          </a:xfrm>
          <a:prstGeom prst="rect">
            <a:avLst/>
          </a:prstGeom>
        </p:spPr>
        <p:txBody>
          <a:bodyPr>
            <a:spAutoFit/>
          </a:bodyPr>
          <a:lstStyle/>
          <a:p>
            <a:r>
              <a:rPr lang="fr-FR" b="1" u="sng" dirty="0">
                <a:solidFill>
                  <a:schemeClr val="bg1"/>
                </a:solidFill>
              </a:rPr>
              <a:t>Ajouter au début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fruits.unshift</a:t>
            </a:r>
            <a:r>
              <a:rPr lang="fr-FR" dirty="0">
                <a:solidFill>
                  <a:schemeClr val="bg1"/>
                </a:solidFill>
              </a:rPr>
              <a:t>('</a:t>
            </a:r>
            <a:r>
              <a:rPr lang="fr-FR" dirty="0" err="1">
                <a:solidFill>
                  <a:schemeClr val="bg1"/>
                </a:solidFill>
              </a:rPr>
              <a:t>Strawberry</a:t>
            </a:r>
            <a:r>
              <a:rPr lang="fr-FR" dirty="0">
                <a:solidFill>
                  <a:schemeClr val="bg1"/>
                </a:solidFill>
              </a:rPr>
              <a:t>') // ajoute au début</a:t>
            </a:r>
          </a:p>
          <a:p>
            <a:r>
              <a:rPr lang="fr-FR" dirty="0">
                <a:solidFill>
                  <a:schemeClr val="bg1"/>
                </a:solidFill>
              </a:rPr>
              <a:t>// ["</a:t>
            </a:r>
            <a:r>
              <a:rPr lang="fr-FR" dirty="0" err="1">
                <a:solidFill>
                  <a:schemeClr val="bg1"/>
                </a:solidFill>
              </a:rPr>
              <a:t>Strawberry</a:t>
            </a:r>
            <a:r>
              <a:rPr lang="fr-FR" dirty="0">
                <a:solidFill>
                  <a:schemeClr val="bg1"/>
                </a:solidFill>
              </a:rPr>
              <a:t>", "Banana"];</a:t>
            </a:r>
          </a:p>
        </p:txBody>
      </p:sp>
      <p:sp>
        <p:nvSpPr>
          <p:cNvPr id="12" name="Rectangle 11">
            <a:extLst>
              <a:ext uri="{FF2B5EF4-FFF2-40B4-BE49-F238E27FC236}">
                <a16:creationId xmlns:a16="http://schemas.microsoft.com/office/drawing/2014/main" id="{8177250D-DE2E-4727-A0D5-C3184D85D46C}"/>
              </a:ext>
            </a:extLst>
          </p:cNvPr>
          <p:cNvSpPr/>
          <p:nvPr/>
        </p:nvSpPr>
        <p:spPr>
          <a:xfrm>
            <a:off x="5938684" y="4403790"/>
            <a:ext cx="6096000" cy="923330"/>
          </a:xfrm>
          <a:prstGeom prst="rect">
            <a:avLst/>
          </a:prstGeom>
        </p:spPr>
        <p:txBody>
          <a:bodyPr>
            <a:spAutoFit/>
          </a:bodyPr>
          <a:lstStyle/>
          <a:p>
            <a:r>
              <a:rPr lang="fr-FR" b="1" u="sng" dirty="0">
                <a:solidFill>
                  <a:schemeClr val="bg1"/>
                </a:solidFill>
              </a:rPr>
              <a:t>Chercher un élément dans un tableau</a:t>
            </a:r>
          </a:p>
          <a:p>
            <a:r>
              <a:rPr lang="fr-FR" dirty="0">
                <a:solidFill>
                  <a:schemeClr val="bg1"/>
                </a:solidFill>
              </a:rPr>
              <a:t>var pos = </a:t>
            </a:r>
            <a:r>
              <a:rPr lang="fr-FR" dirty="0" err="1">
                <a:solidFill>
                  <a:schemeClr val="bg1"/>
                </a:solidFill>
              </a:rPr>
              <a:t>fruits.indexOf</a:t>
            </a:r>
            <a:r>
              <a:rPr lang="fr-FR" dirty="0">
                <a:solidFill>
                  <a:schemeClr val="bg1"/>
                </a:solidFill>
              </a:rPr>
              <a:t>('Banana');</a:t>
            </a:r>
          </a:p>
          <a:p>
            <a:r>
              <a:rPr lang="fr-FR" dirty="0">
                <a:solidFill>
                  <a:schemeClr val="bg1"/>
                </a:solidFill>
              </a:rPr>
              <a:t>// 1</a:t>
            </a:r>
          </a:p>
        </p:txBody>
      </p:sp>
      <p:sp>
        <p:nvSpPr>
          <p:cNvPr id="6" name="Rectangle 5">
            <a:extLst>
              <a:ext uri="{FF2B5EF4-FFF2-40B4-BE49-F238E27FC236}">
                <a16:creationId xmlns:a16="http://schemas.microsoft.com/office/drawing/2014/main" id="{F7F8FA0D-0BF2-4907-AA09-9E2B5887925D}"/>
              </a:ext>
            </a:extLst>
          </p:cNvPr>
          <p:cNvSpPr/>
          <p:nvPr/>
        </p:nvSpPr>
        <p:spPr>
          <a:xfrm>
            <a:off x="5938684" y="5446229"/>
            <a:ext cx="6096000" cy="923330"/>
          </a:xfrm>
          <a:prstGeom prst="rect">
            <a:avLst/>
          </a:prstGeom>
        </p:spPr>
        <p:txBody>
          <a:bodyPr>
            <a:spAutoFit/>
          </a:bodyPr>
          <a:lstStyle/>
          <a:p>
            <a:r>
              <a:rPr lang="fr-FR" b="1" u="sng" dirty="0">
                <a:solidFill>
                  <a:schemeClr val="bg1"/>
                </a:solidFill>
              </a:rPr>
              <a:t>Taille d’un tableau</a:t>
            </a:r>
          </a:p>
          <a:p>
            <a:r>
              <a:rPr lang="fr-FR" dirty="0">
                <a:solidFill>
                  <a:schemeClr val="bg1"/>
                </a:solidFill>
              </a:rPr>
              <a:t>console.log(</a:t>
            </a:r>
            <a:r>
              <a:rPr lang="fr-FR" dirty="0" err="1">
                <a:solidFill>
                  <a:schemeClr val="bg1"/>
                </a:solidFill>
              </a:rPr>
              <a:t>fruits.length</a:t>
            </a:r>
            <a:r>
              <a:rPr lang="fr-FR" dirty="0">
                <a:solidFill>
                  <a:schemeClr val="bg1"/>
                </a:solidFill>
              </a:rPr>
              <a:t>);</a:t>
            </a:r>
          </a:p>
          <a:p>
            <a:r>
              <a:rPr lang="fr-FR" dirty="0">
                <a:solidFill>
                  <a:schemeClr val="bg1"/>
                </a:solidFill>
              </a:rPr>
              <a:t>// 2</a:t>
            </a:r>
          </a:p>
        </p:txBody>
      </p:sp>
    </p:spTree>
    <p:extLst>
      <p:ext uri="{BB962C8B-B14F-4D97-AF65-F5344CB8AC3E}">
        <p14:creationId xmlns:p14="http://schemas.microsoft.com/office/powerpoint/2010/main" val="1747570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12" name="Rectangle 11">
            <a:extLst>
              <a:ext uri="{FF2B5EF4-FFF2-40B4-BE49-F238E27FC236}">
                <a16:creationId xmlns:a16="http://schemas.microsoft.com/office/drawing/2014/main" id="{2ACCAD18-6F6F-42BE-A8E6-28A5863283F1}"/>
              </a:ext>
            </a:extLst>
          </p:cNvPr>
          <p:cNvSpPr/>
          <p:nvPr/>
        </p:nvSpPr>
        <p:spPr>
          <a:xfrm>
            <a:off x="193963" y="1926057"/>
            <a:ext cx="6096000" cy="923330"/>
          </a:xfrm>
          <a:prstGeom prst="rect">
            <a:avLst/>
          </a:prstGeom>
        </p:spPr>
        <p:txBody>
          <a:bodyPr>
            <a:spAutoFit/>
          </a:bodyPr>
          <a:lstStyle/>
          <a:p>
            <a:r>
              <a:rPr lang="fr-FR" b="1" u="sng" dirty="0">
                <a:solidFill>
                  <a:schemeClr val="bg1"/>
                </a:solidFill>
              </a:rPr>
              <a:t>Supprimer le dernier élément du tableau</a:t>
            </a:r>
          </a:p>
          <a:p>
            <a:r>
              <a:rPr lang="fr-FR" dirty="0">
                <a:solidFill>
                  <a:schemeClr val="bg1"/>
                </a:solidFill>
              </a:rPr>
              <a:t>var last = </a:t>
            </a:r>
            <a:r>
              <a:rPr lang="fr-FR" dirty="0" err="1">
                <a:solidFill>
                  <a:schemeClr val="bg1"/>
                </a:solidFill>
              </a:rPr>
              <a:t>fruits.pop</a:t>
            </a:r>
            <a:r>
              <a:rPr lang="fr-FR" dirty="0">
                <a:solidFill>
                  <a:schemeClr val="bg1"/>
                </a:solidFill>
              </a:rPr>
              <a:t>(); // supprime Orange (à la fin)</a:t>
            </a:r>
          </a:p>
          <a:p>
            <a:r>
              <a:rPr lang="fr-FR" dirty="0">
                <a:solidFill>
                  <a:schemeClr val="bg1"/>
                </a:solidFill>
              </a:rPr>
              <a:t>// ["Apple", "Banana"];</a:t>
            </a:r>
          </a:p>
        </p:txBody>
      </p:sp>
      <p:sp>
        <p:nvSpPr>
          <p:cNvPr id="11" name="Rectangle 10">
            <a:extLst>
              <a:ext uri="{FF2B5EF4-FFF2-40B4-BE49-F238E27FC236}">
                <a16:creationId xmlns:a16="http://schemas.microsoft.com/office/drawing/2014/main" id="{C37FAE68-F9E5-4F69-AD2D-77BF476AD316}"/>
              </a:ext>
            </a:extLst>
          </p:cNvPr>
          <p:cNvSpPr/>
          <p:nvPr/>
        </p:nvSpPr>
        <p:spPr>
          <a:xfrm>
            <a:off x="5744024" y="1666242"/>
            <a:ext cx="6096000" cy="1200329"/>
          </a:xfrm>
          <a:prstGeom prst="rect">
            <a:avLst/>
          </a:prstGeom>
        </p:spPr>
        <p:txBody>
          <a:bodyPr>
            <a:spAutoFit/>
          </a:bodyPr>
          <a:lstStyle/>
          <a:p>
            <a:endParaRPr lang="fr-FR" dirty="0">
              <a:solidFill>
                <a:schemeClr val="bg1"/>
              </a:solidFill>
            </a:endParaRPr>
          </a:p>
          <a:p>
            <a:r>
              <a:rPr lang="fr-FR" b="1" u="sng" dirty="0">
                <a:solidFill>
                  <a:schemeClr val="bg1"/>
                </a:solidFill>
              </a:rPr>
              <a:t>Supprimer le premier élément du tableau</a:t>
            </a:r>
            <a:endParaRPr lang="fr-FR" dirty="0">
              <a:solidFill>
                <a:schemeClr val="bg1"/>
              </a:solidFill>
            </a:endParaRPr>
          </a:p>
          <a:p>
            <a:r>
              <a:rPr lang="fr-FR" dirty="0">
                <a:solidFill>
                  <a:schemeClr val="bg1"/>
                </a:solidFill>
              </a:rPr>
              <a:t>var first = </a:t>
            </a:r>
            <a:r>
              <a:rPr lang="fr-FR" dirty="0" err="1">
                <a:solidFill>
                  <a:schemeClr val="bg1"/>
                </a:solidFill>
              </a:rPr>
              <a:t>fruits.shift</a:t>
            </a:r>
            <a:r>
              <a:rPr lang="fr-FR" dirty="0">
                <a:solidFill>
                  <a:schemeClr val="bg1"/>
                </a:solidFill>
              </a:rPr>
              <a:t>(); // supprime Apple (au début)</a:t>
            </a:r>
          </a:p>
          <a:p>
            <a:r>
              <a:rPr lang="fr-FR" dirty="0">
                <a:solidFill>
                  <a:schemeClr val="bg1"/>
                </a:solidFill>
              </a:rPr>
              <a:t>// ["Banana"];</a:t>
            </a:r>
          </a:p>
        </p:txBody>
      </p:sp>
      <p:sp>
        <p:nvSpPr>
          <p:cNvPr id="13" name="Rectangle 12">
            <a:extLst>
              <a:ext uri="{FF2B5EF4-FFF2-40B4-BE49-F238E27FC236}">
                <a16:creationId xmlns:a16="http://schemas.microsoft.com/office/drawing/2014/main" id="{FCF8D0E2-044A-4B0C-83AF-73ED9DD5ADCC}"/>
              </a:ext>
            </a:extLst>
          </p:cNvPr>
          <p:cNvSpPr/>
          <p:nvPr/>
        </p:nvSpPr>
        <p:spPr>
          <a:xfrm>
            <a:off x="193963" y="3754289"/>
            <a:ext cx="6096000" cy="923330"/>
          </a:xfrm>
          <a:prstGeom prst="rect">
            <a:avLst/>
          </a:prstGeom>
        </p:spPr>
        <p:txBody>
          <a:bodyPr>
            <a:spAutoFit/>
          </a:bodyPr>
          <a:lstStyle/>
          <a:p>
            <a:r>
              <a:rPr lang="fr-FR" b="1" u="sng" dirty="0">
                <a:solidFill>
                  <a:schemeClr val="bg1"/>
                </a:solidFill>
              </a:rPr>
              <a:t>Supprimer un élément par son index</a:t>
            </a:r>
          </a:p>
          <a:p>
            <a:r>
              <a:rPr lang="fr-FR" dirty="0">
                <a:solidFill>
                  <a:schemeClr val="bg1"/>
                </a:solidFill>
              </a:rPr>
              <a:t>var </a:t>
            </a:r>
            <a:r>
              <a:rPr lang="fr-FR" dirty="0" err="1">
                <a:solidFill>
                  <a:schemeClr val="bg1"/>
                </a:solidFill>
              </a:rPr>
              <a:t>removedItem</a:t>
            </a:r>
            <a:r>
              <a:rPr lang="fr-FR" dirty="0">
                <a:solidFill>
                  <a:schemeClr val="bg1"/>
                </a:solidFill>
              </a:rPr>
              <a:t> = </a:t>
            </a:r>
            <a:r>
              <a:rPr lang="fr-FR" dirty="0" err="1">
                <a:solidFill>
                  <a:schemeClr val="bg1"/>
                </a:solidFill>
              </a:rPr>
              <a:t>fruits.splice</a:t>
            </a:r>
            <a:r>
              <a:rPr lang="fr-FR" dirty="0">
                <a:solidFill>
                  <a:schemeClr val="bg1"/>
                </a:solidFill>
              </a:rPr>
              <a:t>(pos, nb); // supprime nb élément à la position pos</a:t>
            </a:r>
          </a:p>
        </p:txBody>
      </p:sp>
    </p:spTree>
    <p:extLst>
      <p:ext uri="{BB962C8B-B14F-4D97-AF65-F5344CB8AC3E}">
        <p14:creationId xmlns:p14="http://schemas.microsoft.com/office/powerpoint/2010/main" val="865376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4">
            <a:extLst>
              <a:ext uri="{FF2B5EF4-FFF2-40B4-BE49-F238E27FC236}">
                <a16:creationId xmlns:a16="http://schemas.microsoft.com/office/drawing/2014/main" id="{C00BBB49-D7CE-48E2-ACC9-E1ACE9C330F6}"/>
              </a:ext>
            </a:extLst>
          </p:cNvPr>
          <p:cNvSpPr/>
          <p:nvPr/>
        </p:nvSpPr>
        <p:spPr>
          <a:xfrm>
            <a:off x="113071" y="1712004"/>
            <a:ext cx="11336594" cy="2031325"/>
          </a:xfrm>
          <a:prstGeom prst="rect">
            <a:avLst/>
          </a:prstGeom>
        </p:spPr>
        <p:txBody>
          <a:bodyPr wrap="square">
            <a:spAutoFit/>
          </a:bodyPr>
          <a:lstStyle/>
          <a:p>
            <a:r>
              <a:rPr lang="fr-FR" dirty="0">
                <a:solidFill>
                  <a:schemeClr val="bg1"/>
                </a:solidFill>
              </a:rPr>
              <a:t>À l'instar de nombreux autres langages de programmation, on peut comparer les objets JavaScript aux objets du monde réel.</a:t>
            </a:r>
          </a:p>
          <a:p>
            <a:endParaRPr lang="fr-FR" dirty="0">
              <a:solidFill>
                <a:schemeClr val="bg1"/>
              </a:solidFill>
            </a:endParaRPr>
          </a:p>
          <a:p>
            <a:r>
              <a:rPr lang="fr-FR" dirty="0">
                <a:solidFill>
                  <a:schemeClr val="bg1"/>
                </a:solidFill>
              </a:rPr>
              <a:t>En JavaScript, un objet est une entité à part entière qui possède des propriétés. Si on effectue cette comparaison avec une tasse par exemple, on pourra dire qu'une tasse est un objet avec des propriétés. Ces propriétés pourront être la couleur, la forme, le poids, le matériau qui la constitue, etc. De la même façon, un objet JavaScript possède des propriétés, chacune définissant une caractéristique.</a:t>
            </a: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2A2D305-39C8-4065-8FF4-F1934D0BB777}"/>
              </a:ext>
            </a:extLst>
          </p:cNvPr>
          <p:cNvSpPr/>
          <p:nvPr/>
        </p:nvSpPr>
        <p:spPr>
          <a:xfrm>
            <a:off x="231306"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1 :</a:t>
            </a:r>
          </a:p>
          <a:p>
            <a:r>
              <a:rPr lang="fr-FR" dirty="0">
                <a:solidFill>
                  <a:schemeClr val="bg1"/>
                </a:solidFill>
              </a:rPr>
              <a:t>let </a:t>
            </a:r>
            <a:r>
              <a:rPr lang="fr-FR" b="1" dirty="0" err="1">
                <a:solidFill>
                  <a:schemeClr val="bg1"/>
                </a:solidFill>
              </a:rPr>
              <a:t>maVoiture</a:t>
            </a:r>
            <a:r>
              <a:rPr lang="fr-FR" dirty="0">
                <a:solidFill>
                  <a:schemeClr val="bg1"/>
                </a:solidFill>
              </a:rPr>
              <a:t> = new Object(); </a:t>
            </a:r>
          </a:p>
          <a:p>
            <a:r>
              <a:rPr lang="fr-FR" b="1" dirty="0" err="1">
                <a:solidFill>
                  <a:schemeClr val="bg1"/>
                </a:solidFill>
              </a:rPr>
              <a:t>maVoiture</a:t>
            </a:r>
            <a:r>
              <a:rPr lang="fr-FR" dirty="0" err="1">
                <a:solidFill>
                  <a:schemeClr val="bg1"/>
                </a:solidFill>
              </a:rPr>
              <a:t>.fabricant</a:t>
            </a:r>
            <a:r>
              <a:rPr lang="fr-FR" dirty="0">
                <a:solidFill>
                  <a:schemeClr val="bg1"/>
                </a:solidFill>
              </a:rPr>
              <a:t> = "Ford"; </a:t>
            </a:r>
          </a:p>
          <a:p>
            <a:r>
              <a:rPr lang="fr-FR" b="1" dirty="0" err="1">
                <a:solidFill>
                  <a:schemeClr val="bg1"/>
                </a:solidFill>
              </a:rPr>
              <a:t>maVoiture</a:t>
            </a:r>
            <a:r>
              <a:rPr lang="fr-FR" dirty="0" err="1">
                <a:solidFill>
                  <a:schemeClr val="bg1"/>
                </a:solidFill>
              </a:rPr>
              <a:t>.modèle</a:t>
            </a:r>
            <a:r>
              <a:rPr lang="fr-FR" dirty="0">
                <a:solidFill>
                  <a:schemeClr val="bg1"/>
                </a:solidFill>
              </a:rPr>
              <a:t> = "Mustang"; </a:t>
            </a:r>
          </a:p>
          <a:p>
            <a:r>
              <a:rPr lang="fr-FR" b="1" dirty="0" err="1">
                <a:solidFill>
                  <a:schemeClr val="bg1"/>
                </a:solidFill>
              </a:rPr>
              <a:t>maVoiture</a:t>
            </a:r>
            <a:r>
              <a:rPr lang="fr-FR" dirty="0" err="1">
                <a:solidFill>
                  <a:schemeClr val="bg1"/>
                </a:solidFill>
              </a:rPr>
              <a:t>.année</a:t>
            </a:r>
            <a:r>
              <a:rPr lang="fr-FR" dirty="0">
                <a:solidFill>
                  <a:schemeClr val="bg1"/>
                </a:solidFill>
              </a:rPr>
              <a:t> = 1969; </a:t>
            </a:r>
          </a:p>
        </p:txBody>
      </p:sp>
      <p:sp>
        <p:nvSpPr>
          <p:cNvPr id="9" name="Rectangle 8">
            <a:extLst>
              <a:ext uri="{FF2B5EF4-FFF2-40B4-BE49-F238E27FC236}">
                <a16:creationId xmlns:a16="http://schemas.microsoft.com/office/drawing/2014/main" id="{AA1B28CF-81DA-47F1-B9AA-D9419F4B4DDD}"/>
              </a:ext>
            </a:extLst>
          </p:cNvPr>
          <p:cNvSpPr/>
          <p:nvPr/>
        </p:nvSpPr>
        <p:spPr>
          <a:xfrm>
            <a:off x="4992425"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2 :</a:t>
            </a:r>
          </a:p>
          <a:p>
            <a:r>
              <a:rPr lang="fr-FR" dirty="0">
                <a:solidFill>
                  <a:schemeClr val="bg1"/>
                </a:solidFill>
              </a:rPr>
              <a:t>let </a:t>
            </a:r>
            <a:r>
              <a:rPr lang="fr-FR" b="1" dirty="0" err="1">
                <a:solidFill>
                  <a:schemeClr val="bg1"/>
                </a:solidFill>
              </a:rPr>
              <a:t>maVoiture</a:t>
            </a:r>
            <a:r>
              <a:rPr lang="fr-FR" dirty="0">
                <a:solidFill>
                  <a:schemeClr val="bg1"/>
                </a:solidFill>
              </a:rPr>
              <a:t> = new Object(); </a:t>
            </a:r>
            <a:endParaRPr lang="fr-FR" b="1" dirty="0">
              <a:solidFill>
                <a:schemeClr val="bg1"/>
              </a:solidFill>
            </a:endParaRPr>
          </a:p>
          <a:p>
            <a:r>
              <a:rPr lang="fr-FR" b="1" dirty="0" err="1">
                <a:solidFill>
                  <a:schemeClr val="bg1"/>
                </a:solidFill>
              </a:rPr>
              <a:t>maVoiture</a:t>
            </a:r>
            <a:r>
              <a:rPr lang="fr-FR" dirty="0">
                <a:solidFill>
                  <a:schemeClr val="bg1"/>
                </a:solidFill>
              </a:rPr>
              <a:t>["fabricant"] = "Ford";</a:t>
            </a:r>
          </a:p>
          <a:p>
            <a:r>
              <a:rPr lang="fr-FR" b="1" dirty="0" err="1">
                <a:solidFill>
                  <a:schemeClr val="bg1"/>
                </a:solidFill>
              </a:rPr>
              <a:t>maVoiture</a:t>
            </a:r>
            <a:r>
              <a:rPr lang="fr-FR" dirty="0">
                <a:solidFill>
                  <a:schemeClr val="bg1"/>
                </a:solidFill>
              </a:rPr>
              <a:t>["modèle"] = "Mustang";</a:t>
            </a:r>
          </a:p>
          <a:p>
            <a:r>
              <a:rPr lang="fr-FR" b="1" dirty="0" err="1">
                <a:solidFill>
                  <a:schemeClr val="bg1"/>
                </a:solidFill>
              </a:rPr>
              <a:t>maVoiture</a:t>
            </a:r>
            <a:r>
              <a:rPr lang="fr-FR" dirty="0">
                <a:solidFill>
                  <a:schemeClr val="bg1"/>
                </a:solidFill>
              </a:rPr>
              <a:t>["année"] = 1969;</a:t>
            </a:r>
          </a:p>
        </p:txBody>
      </p:sp>
      <p:sp>
        <p:nvSpPr>
          <p:cNvPr id="10" name="Rectangle 9">
            <a:extLst>
              <a:ext uri="{FF2B5EF4-FFF2-40B4-BE49-F238E27FC236}">
                <a16:creationId xmlns:a16="http://schemas.microsoft.com/office/drawing/2014/main" id="{82B80A8D-B3A2-4CD9-AEA6-6CECFAFABA4E}"/>
              </a:ext>
            </a:extLst>
          </p:cNvPr>
          <p:cNvSpPr/>
          <p:nvPr/>
        </p:nvSpPr>
        <p:spPr>
          <a:xfrm>
            <a:off x="231306" y="5575980"/>
            <a:ext cx="9074739" cy="646331"/>
          </a:xfrm>
          <a:prstGeom prst="rect">
            <a:avLst/>
          </a:prstGeom>
        </p:spPr>
        <p:txBody>
          <a:bodyPr wrap="square">
            <a:spAutoFit/>
          </a:bodyPr>
          <a:lstStyle/>
          <a:p>
            <a:r>
              <a:rPr lang="fr-FR" dirty="0" err="1">
                <a:solidFill>
                  <a:schemeClr val="bg1"/>
                </a:solidFill>
              </a:rPr>
              <a:t>Methode</a:t>
            </a:r>
            <a:r>
              <a:rPr lang="fr-FR" dirty="0">
                <a:solidFill>
                  <a:schemeClr val="bg1"/>
                </a:solidFill>
              </a:rPr>
              <a:t> 3 :</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let </a:t>
            </a:r>
            <a:r>
              <a:rPr lang="fr-FR" b="1" dirty="0">
                <a:solidFill>
                  <a:schemeClr val="bg1"/>
                </a:solidFill>
              </a:rPr>
              <a:t> </a:t>
            </a:r>
            <a:r>
              <a:rPr lang="fr-FR" b="1" dirty="0" err="1">
                <a:solidFill>
                  <a:schemeClr val="bg1"/>
                </a:solidFill>
              </a:rPr>
              <a:t>maVoiture</a:t>
            </a:r>
            <a:r>
              <a:rPr lang="fr-FR" b="1" dirty="0">
                <a:solidFill>
                  <a:schemeClr val="bg1"/>
                </a:solidFill>
              </a:rPr>
              <a:t> </a:t>
            </a:r>
            <a:r>
              <a:rPr lang="en-US" dirty="0">
                <a:solidFill>
                  <a:schemeClr val="bg1"/>
                </a:solidFill>
                <a:latin typeface="Consolas" panose="020B0609020204030204" pitchFamily="49" charset="0"/>
              </a:rPr>
              <a:t> = </a:t>
            </a:r>
            <a:r>
              <a:rPr lang="en-US" dirty="0">
                <a:solidFill>
                  <a:schemeClr val="bg1"/>
                </a:solidFill>
              </a:rPr>
              <a:t> </a:t>
            </a:r>
            <a:r>
              <a:rPr lang="en-US" dirty="0">
                <a:solidFill>
                  <a:schemeClr val="bg1"/>
                </a:solidFill>
                <a:latin typeface="Consolas" panose="020B0609020204030204" pitchFamily="49" charset="0"/>
              </a:rPr>
              <a:t>{ type: 'Fiat', model: '500', color: 'white' };</a:t>
            </a:r>
          </a:p>
        </p:txBody>
      </p:sp>
    </p:spTree>
    <p:extLst>
      <p:ext uri="{BB962C8B-B14F-4D97-AF65-F5344CB8AC3E}">
        <p14:creationId xmlns:p14="http://schemas.microsoft.com/office/powerpoint/2010/main" val="2957875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F33EA840-155C-4693-9C8E-7240D1DB5072}"/>
              </a:ext>
            </a:extLst>
          </p:cNvPr>
          <p:cNvSpPr/>
          <p:nvPr/>
        </p:nvSpPr>
        <p:spPr>
          <a:xfrm>
            <a:off x="193963" y="1712004"/>
            <a:ext cx="6096000" cy="3139321"/>
          </a:xfrm>
          <a:prstGeom prst="rect">
            <a:avLst/>
          </a:prstGeom>
        </p:spPr>
        <p:txBody>
          <a:bodyPr>
            <a:spAutoFit/>
          </a:bodyPr>
          <a:lstStyle/>
          <a:p>
            <a:r>
              <a:rPr lang="fr-FR" dirty="0">
                <a:solidFill>
                  <a:schemeClr val="bg1"/>
                </a:solidFill>
              </a:rPr>
              <a:t>var origine1 = new Object();</a:t>
            </a:r>
          </a:p>
          <a:p>
            <a:r>
              <a:rPr lang="fr-FR" dirty="0">
                <a:solidFill>
                  <a:schemeClr val="bg1"/>
                </a:solidFill>
              </a:rPr>
              <a:t>origine1.ref= 486486;</a:t>
            </a:r>
          </a:p>
          <a:p>
            <a:r>
              <a:rPr lang="fr-FR" dirty="0">
                <a:solidFill>
                  <a:schemeClr val="bg1"/>
                </a:solidFill>
              </a:rPr>
              <a:t>origine1.paysOrigine = "France "  ;</a:t>
            </a:r>
          </a:p>
          <a:p>
            <a:endParaRPr lang="fr-FR" dirty="0">
              <a:solidFill>
                <a:schemeClr val="bg1"/>
              </a:solidFill>
            </a:endParaRPr>
          </a:p>
          <a:p>
            <a:r>
              <a:rPr lang="fr-FR" dirty="0">
                <a:solidFill>
                  <a:schemeClr val="bg1"/>
                </a:solidFill>
              </a:rPr>
              <a:t>var </a:t>
            </a:r>
            <a:r>
              <a:rPr lang="fr-FR" dirty="0" err="1">
                <a:solidFill>
                  <a:schemeClr val="bg1"/>
                </a:solidFill>
              </a:rPr>
              <a:t>monObjFruit</a:t>
            </a:r>
            <a:r>
              <a:rPr lang="fr-FR" dirty="0">
                <a:solidFill>
                  <a:schemeClr val="bg1"/>
                </a:solidFill>
              </a:rPr>
              <a:t> = new Object();</a:t>
            </a:r>
          </a:p>
          <a:p>
            <a:r>
              <a:rPr lang="fr-FR" dirty="0">
                <a:solidFill>
                  <a:schemeClr val="bg1"/>
                </a:solidFill>
              </a:rPr>
              <a:t> </a:t>
            </a:r>
            <a:r>
              <a:rPr lang="fr-FR" dirty="0" err="1">
                <a:solidFill>
                  <a:schemeClr val="bg1"/>
                </a:solidFill>
              </a:rPr>
              <a:t>monObjFruit.str</a:t>
            </a:r>
            <a:r>
              <a:rPr lang="fr-FR" dirty="0">
                <a:solidFill>
                  <a:schemeClr val="bg1"/>
                </a:solidFill>
              </a:rPr>
              <a:t> = "</a:t>
            </a:r>
            <a:r>
              <a:rPr lang="fr-FR" dirty="0" err="1">
                <a:solidFill>
                  <a:schemeClr val="bg1"/>
                </a:solidFill>
              </a:rPr>
              <a:t>myFruit</a:t>
            </a:r>
            <a:r>
              <a:rPr lang="fr-FR" dirty="0">
                <a:solidFill>
                  <a:schemeClr val="bg1"/>
                </a:solidFill>
              </a:rPr>
              <a:t>" ;</a:t>
            </a:r>
          </a:p>
          <a:p>
            <a:r>
              <a:rPr lang="fr-FR" dirty="0">
                <a:solidFill>
                  <a:schemeClr val="bg1"/>
                </a:solidFill>
              </a:rPr>
              <a:t> </a:t>
            </a:r>
            <a:r>
              <a:rPr lang="fr-FR" dirty="0" err="1">
                <a:solidFill>
                  <a:schemeClr val="bg1"/>
                </a:solidFill>
              </a:rPr>
              <a:t>monObjFruit.size</a:t>
            </a:r>
            <a:r>
              <a:rPr lang="fr-FR" dirty="0">
                <a:solidFill>
                  <a:schemeClr val="bg1"/>
                </a:solidFill>
              </a:rPr>
              <a:t> = </a:t>
            </a:r>
            <a:r>
              <a:rPr lang="fr-FR" dirty="0" err="1">
                <a:solidFill>
                  <a:schemeClr val="bg1"/>
                </a:solidFill>
              </a:rPr>
              <a:t>Math.random</a:t>
            </a:r>
            <a:r>
              <a:rPr lang="fr-FR" dirty="0">
                <a:solidFill>
                  <a:schemeClr val="bg1"/>
                </a:solidFill>
              </a:rPr>
              <a:t>();</a:t>
            </a:r>
          </a:p>
          <a:p>
            <a:r>
              <a:rPr lang="fr-FR" dirty="0">
                <a:solidFill>
                  <a:schemeClr val="bg1"/>
                </a:solidFill>
              </a:rPr>
              <a:t> </a:t>
            </a:r>
            <a:r>
              <a:rPr lang="fr-FR" dirty="0" err="1">
                <a:solidFill>
                  <a:schemeClr val="bg1"/>
                </a:solidFill>
              </a:rPr>
              <a:t>monObjFruit.color</a:t>
            </a:r>
            <a:r>
              <a:rPr lang="fr-FR" dirty="0">
                <a:solidFill>
                  <a:schemeClr val="bg1"/>
                </a:solidFill>
              </a:rPr>
              <a:t> =  "</a:t>
            </a:r>
            <a:r>
              <a:rPr lang="fr-FR" dirty="0" err="1">
                <a:solidFill>
                  <a:schemeClr val="bg1"/>
                </a:solidFill>
              </a:rPr>
              <a:t>color</a:t>
            </a:r>
            <a:r>
              <a:rPr lang="fr-FR" dirty="0">
                <a:solidFill>
                  <a:schemeClr val="bg1"/>
                </a:solidFill>
              </a:rPr>
              <a:t> "  ;</a:t>
            </a:r>
          </a:p>
          <a:p>
            <a:r>
              <a:rPr lang="fr-FR" dirty="0" err="1">
                <a:solidFill>
                  <a:schemeClr val="bg1"/>
                </a:solidFill>
              </a:rPr>
              <a:t>monObjFruit.tracabilite</a:t>
            </a:r>
            <a:r>
              <a:rPr lang="fr-FR" dirty="0">
                <a:solidFill>
                  <a:schemeClr val="bg1"/>
                </a:solidFill>
              </a:rPr>
              <a:t> = new Object();</a:t>
            </a:r>
          </a:p>
          <a:p>
            <a:r>
              <a:rPr lang="fr-FR" dirty="0" err="1">
                <a:solidFill>
                  <a:schemeClr val="bg1"/>
                </a:solidFill>
              </a:rPr>
              <a:t>monObjFruit.tracabilite</a:t>
            </a:r>
            <a:r>
              <a:rPr lang="fr-FR" dirty="0">
                <a:solidFill>
                  <a:schemeClr val="bg1"/>
                </a:solidFill>
              </a:rPr>
              <a:t>= origine1 ;</a:t>
            </a:r>
          </a:p>
          <a:p>
            <a:endParaRPr lang="fr-FR" dirty="0">
              <a:solidFill>
                <a:schemeClr val="bg1"/>
              </a:solidFill>
            </a:endParaRPr>
          </a:p>
        </p:txBody>
      </p:sp>
    </p:spTree>
    <p:extLst>
      <p:ext uri="{BB962C8B-B14F-4D97-AF65-F5344CB8AC3E}">
        <p14:creationId xmlns:p14="http://schemas.microsoft.com/office/powerpoint/2010/main" val="3337831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5" name="Tableau 4">
            <a:extLst>
              <a:ext uri="{FF2B5EF4-FFF2-40B4-BE49-F238E27FC236}">
                <a16:creationId xmlns:a16="http://schemas.microsoft.com/office/drawing/2014/main" id="{E017CE06-B9E0-4BDC-B00C-88A630774127}"/>
              </a:ext>
            </a:extLst>
          </p:cNvPr>
          <p:cNvGraphicFramePr>
            <a:graphicFrameLocks noGrp="1"/>
          </p:cNvGraphicFramePr>
          <p:nvPr>
            <p:extLst>
              <p:ext uri="{D42A27DB-BD31-4B8C-83A1-F6EECF244321}">
                <p14:modId xmlns:p14="http://schemas.microsoft.com/office/powerpoint/2010/main" val="994799476"/>
              </p:ext>
            </p:extLst>
          </p:nvPr>
        </p:nvGraphicFramePr>
        <p:xfrm>
          <a:off x="768096" y="1647247"/>
          <a:ext cx="5327904" cy="387096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2078857735"/>
                    </a:ext>
                  </a:extLst>
                </a:gridCol>
                <a:gridCol w="2663952">
                  <a:extLst>
                    <a:ext uri="{9D8B030D-6E8A-4147-A177-3AD203B41FA5}">
                      <a16:colId xmlns:a16="http://schemas.microsoft.com/office/drawing/2014/main" val="2751380403"/>
                    </a:ext>
                  </a:extLst>
                </a:gridCol>
              </a:tblGrid>
              <a:tr h="0">
                <a:tc>
                  <a:txBody>
                    <a:bodyPr/>
                    <a:lstStyle/>
                    <a:p>
                      <a:pPr algn="l"/>
                      <a:r>
                        <a:rPr lang="fr-FR" dirty="0">
                          <a:effectLst/>
                        </a:rPr>
                        <a:t>Opérateur</a:t>
                      </a:r>
                      <a:endParaRPr lang="fr-FR" b="1" dirty="0">
                        <a:solidFill>
                          <a:schemeClr val="bg1"/>
                        </a:solidFill>
                        <a:effectLst/>
                      </a:endParaRPr>
                    </a:p>
                  </a:txBody>
                  <a:tcPr marL="60960" marR="60960" marT="60960" marB="60960" anchor="ctr"/>
                </a:tc>
                <a:tc>
                  <a:txBody>
                    <a:bodyPr/>
                    <a:lstStyle/>
                    <a:p>
                      <a:pPr algn="l"/>
                      <a:r>
                        <a:rPr lang="fr-FR" dirty="0">
                          <a:effectLst/>
                        </a:rPr>
                        <a:t>Nom de l’opération associée</a:t>
                      </a:r>
                      <a:endParaRPr lang="fr-FR" b="1" dirty="0">
                        <a:solidFill>
                          <a:schemeClr val="bg1"/>
                        </a:solidFill>
                        <a:effectLst/>
                      </a:endParaRPr>
                    </a:p>
                  </a:txBody>
                  <a:tcPr marL="60960" marR="60960" marT="60960" marB="60960" anchor="ctr"/>
                </a:tc>
                <a:extLst>
                  <a:ext uri="{0D108BD9-81ED-4DB2-BD59-A6C34878D82A}">
                    <a16:rowId xmlns:a16="http://schemas.microsoft.com/office/drawing/2014/main" val="219227112"/>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1525976"/>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Soustraction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3549735300"/>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Multiplication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2728196844"/>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a:effectLst/>
                        </a:rPr>
                        <a:t>Division</a:t>
                      </a:r>
                      <a:endParaRPr lang="fr-FR" b="0">
                        <a:solidFill>
                          <a:schemeClr val="bg1"/>
                        </a:solidFill>
                        <a:effectLst/>
                      </a:endParaRPr>
                    </a:p>
                  </a:txBody>
                  <a:tcPr marL="60960" marR="60960" marT="60960" marB="60960" anchor="ctr"/>
                </a:tc>
                <a:extLst>
                  <a:ext uri="{0D108BD9-81ED-4DB2-BD59-A6C34878D82A}">
                    <a16:rowId xmlns:a16="http://schemas.microsoft.com/office/drawing/2014/main" val="110664599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Modulo (reste d’une division euclidienne)</a:t>
                      </a:r>
                      <a:endParaRPr lang="fr-FR" b="0">
                        <a:solidFill>
                          <a:schemeClr val="bg1"/>
                        </a:solidFill>
                        <a:effectLst/>
                      </a:endParaRPr>
                    </a:p>
                  </a:txBody>
                  <a:tcPr marL="60960" marR="60960" marT="60960" marB="60960" anchor="ctr"/>
                </a:tc>
                <a:extLst>
                  <a:ext uri="{0D108BD9-81ED-4DB2-BD59-A6C34878D82A}">
                    <a16:rowId xmlns:a16="http://schemas.microsoft.com/office/drawing/2014/main" val="125587537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Exponentielle (élévation à la puissance d’un nombre par un autre)</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692667023"/>
                  </a:ext>
                </a:extLst>
              </a:tr>
            </a:tbl>
          </a:graphicData>
        </a:graphic>
      </p:graphicFrame>
      <p:sp>
        <p:nvSpPr>
          <p:cNvPr id="8" name="Rectangle 7">
            <a:extLst>
              <a:ext uri="{FF2B5EF4-FFF2-40B4-BE49-F238E27FC236}">
                <a16:creationId xmlns:a16="http://schemas.microsoft.com/office/drawing/2014/main" id="{8B37A3B5-E84C-4840-98AE-48CB7071DC43}"/>
              </a:ext>
            </a:extLst>
          </p:cNvPr>
          <p:cNvSpPr/>
          <p:nvPr/>
        </p:nvSpPr>
        <p:spPr>
          <a:xfrm>
            <a:off x="678448" y="1176212"/>
            <a:ext cx="3172663" cy="369332"/>
          </a:xfrm>
          <a:prstGeom prst="rect">
            <a:avLst/>
          </a:prstGeom>
        </p:spPr>
        <p:txBody>
          <a:bodyPr wrap="none">
            <a:spAutoFit/>
          </a:bodyPr>
          <a:lstStyle/>
          <a:p>
            <a:pPr algn="just"/>
            <a:r>
              <a:rPr lang="fr-FR" u="sng" dirty="0">
                <a:solidFill>
                  <a:schemeClr val="bg1"/>
                </a:solidFill>
              </a:rPr>
              <a:t>Les opérateurs arithmétiques</a:t>
            </a:r>
          </a:p>
        </p:txBody>
      </p:sp>
      <p:sp>
        <p:nvSpPr>
          <p:cNvPr id="10" name="Rectangle 9">
            <a:extLst>
              <a:ext uri="{FF2B5EF4-FFF2-40B4-BE49-F238E27FC236}">
                <a16:creationId xmlns:a16="http://schemas.microsoft.com/office/drawing/2014/main" id="{F0B10488-07EB-4CC7-A234-8A4EB03C58F3}"/>
              </a:ext>
            </a:extLst>
          </p:cNvPr>
          <p:cNvSpPr/>
          <p:nvPr/>
        </p:nvSpPr>
        <p:spPr>
          <a:xfrm>
            <a:off x="768096" y="5662281"/>
            <a:ext cx="5686172" cy="369332"/>
          </a:xfrm>
          <a:prstGeom prst="rect">
            <a:avLst/>
          </a:prstGeom>
        </p:spPr>
        <p:txBody>
          <a:bodyPr wrap="none">
            <a:spAutoFit/>
          </a:bodyPr>
          <a:lstStyle/>
          <a:p>
            <a:pPr algn="just"/>
            <a:r>
              <a:rPr lang="fr-FR" dirty="0">
                <a:solidFill>
                  <a:schemeClr val="bg1"/>
                </a:solidFill>
              </a:rPr>
              <a:t>( Comme en mathématique, priorité aux parenthèses)</a:t>
            </a:r>
          </a:p>
        </p:txBody>
      </p:sp>
    </p:spTree>
    <p:extLst>
      <p:ext uri="{BB962C8B-B14F-4D97-AF65-F5344CB8AC3E}">
        <p14:creationId xmlns:p14="http://schemas.microsoft.com/office/powerpoint/2010/main" val="2957290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1BD7CE9-3BB2-4694-B438-FE9B2967CFFC}"/>
              </a:ext>
            </a:extLst>
          </p:cNvPr>
          <p:cNvSpPr/>
          <p:nvPr/>
        </p:nvSpPr>
        <p:spPr>
          <a:xfrm>
            <a:off x="693192" y="1443841"/>
            <a:ext cx="3027432" cy="369332"/>
          </a:xfrm>
          <a:prstGeom prst="rect">
            <a:avLst/>
          </a:prstGeom>
        </p:spPr>
        <p:txBody>
          <a:bodyPr wrap="none">
            <a:spAutoFit/>
          </a:bodyPr>
          <a:lstStyle/>
          <a:p>
            <a:pPr algn="just"/>
            <a:r>
              <a:rPr lang="fr-FR" u="sng" dirty="0">
                <a:solidFill>
                  <a:schemeClr val="bg1"/>
                </a:solidFill>
              </a:rPr>
              <a:t>Les opérateurs d’affectation</a:t>
            </a:r>
          </a:p>
        </p:txBody>
      </p:sp>
      <p:graphicFrame>
        <p:nvGraphicFramePr>
          <p:cNvPr id="5" name="Tableau 4">
            <a:extLst>
              <a:ext uri="{FF2B5EF4-FFF2-40B4-BE49-F238E27FC236}">
                <a16:creationId xmlns:a16="http://schemas.microsoft.com/office/drawing/2014/main" id="{AB428E63-3668-428A-9FE9-50FD45C0231C}"/>
              </a:ext>
            </a:extLst>
          </p:cNvPr>
          <p:cNvGraphicFramePr>
            <a:graphicFrameLocks noGrp="1"/>
          </p:cNvGraphicFramePr>
          <p:nvPr>
            <p:extLst>
              <p:ext uri="{D42A27DB-BD31-4B8C-83A1-F6EECF244321}">
                <p14:modId xmlns:p14="http://schemas.microsoft.com/office/powerpoint/2010/main" val="2880846476"/>
              </p:ext>
            </p:extLst>
          </p:nvPr>
        </p:nvGraphicFramePr>
        <p:xfrm>
          <a:off x="693192" y="2092051"/>
          <a:ext cx="5327904" cy="374904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1319585398"/>
                    </a:ext>
                  </a:extLst>
                </a:gridCol>
                <a:gridCol w="2663952">
                  <a:extLst>
                    <a:ext uri="{9D8B030D-6E8A-4147-A177-3AD203B41FA5}">
                      <a16:colId xmlns:a16="http://schemas.microsoft.com/office/drawing/2014/main" val="954604811"/>
                    </a:ext>
                  </a:extLst>
                </a:gridCol>
              </a:tblGrid>
              <a:tr h="0">
                <a:tc>
                  <a:txBody>
                    <a:bodyPr/>
                    <a:lstStyle/>
                    <a:p>
                      <a:pPr algn="l"/>
                      <a:r>
                        <a:rPr lang="fr-FR">
                          <a:effectLst/>
                        </a:rPr>
                        <a:t>Opérateur</a:t>
                      </a:r>
                      <a:endParaRPr lang="fr-FR" b="1">
                        <a:solidFill>
                          <a:schemeClr val="bg1"/>
                        </a:solidFill>
                        <a:effectLst/>
                      </a:endParaRPr>
                    </a:p>
                  </a:txBody>
                  <a:tcPr marL="60960" marR="60960" marT="60960" marB="60960" anchor="ctr"/>
                </a:tc>
                <a:tc>
                  <a:txBody>
                    <a:bodyPr/>
                    <a:lstStyle/>
                    <a:p>
                      <a:pPr algn="l"/>
                      <a:r>
                        <a:rPr lang="fr-FR">
                          <a:effectLst/>
                        </a:rPr>
                        <a:t>Définition</a:t>
                      </a:r>
                      <a:endParaRPr lang="fr-FR" b="1">
                        <a:solidFill>
                          <a:schemeClr val="bg1"/>
                        </a:solidFill>
                        <a:effectLst/>
                      </a:endParaRPr>
                    </a:p>
                  </a:txBody>
                  <a:tcPr marL="60960" marR="60960" marT="60960" marB="60960" anchor="ctr"/>
                </a:tc>
                <a:extLst>
                  <a:ext uri="{0D108BD9-81ED-4DB2-BD59-A6C34878D82A}">
                    <a16:rowId xmlns:a16="http://schemas.microsoft.com/office/drawing/2014/main" val="155498388"/>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Additionne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082108703"/>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Soustrait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6542517"/>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Multiplie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188491154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Divise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313164706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Calcule le modulo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188486206"/>
                  </a:ext>
                </a:extLst>
              </a:tr>
            </a:tbl>
          </a:graphicData>
        </a:graphic>
      </p:graphicFrame>
    </p:spTree>
    <p:extLst>
      <p:ext uri="{BB962C8B-B14F-4D97-AF65-F5344CB8AC3E}">
        <p14:creationId xmlns:p14="http://schemas.microsoft.com/office/powerpoint/2010/main" val="297984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CFFFC6C1-9A79-4C72-B637-C7AC94E46153}"/>
              </a:ext>
            </a:extLst>
          </p:cNvPr>
          <p:cNvGraphicFramePr>
            <a:graphicFrameLocks noGrp="1"/>
          </p:cNvGraphicFramePr>
          <p:nvPr>
            <p:extLst>
              <p:ext uri="{D42A27DB-BD31-4B8C-83A1-F6EECF244321}">
                <p14:modId xmlns:p14="http://schemas.microsoft.com/office/powerpoint/2010/main" val="2767415929"/>
              </p:ext>
            </p:extLst>
          </p:nvPr>
        </p:nvGraphicFramePr>
        <p:xfrm>
          <a:off x="652343" y="1443841"/>
          <a:ext cx="10258050" cy="5321748"/>
        </p:xfrm>
        <a:graphic>
          <a:graphicData uri="http://schemas.openxmlformats.org/drawingml/2006/table">
            <a:tbl>
              <a:tblPr>
                <a:tableStyleId>{08FB837D-C827-4EFA-A057-4D05807E0F7C}</a:tableStyleId>
              </a:tblPr>
              <a:tblGrid>
                <a:gridCol w="5129025">
                  <a:extLst>
                    <a:ext uri="{9D8B030D-6E8A-4147-A177-3AD203B41FA5}">
                      <a16:colId xmlns:a16="http://schemas.microsoft.com/office/drawing/2014/main" val="416053603"/>
                    </a:ext>
                  </a:extLst>
                </a:gridCol>
                <a:gridCol w="5129025">
                  <a:extLst>
                    <a:ext uri="{9D8B030D-6E8A-4147-A177-3AD203B41FA5}">
                      <a16:colId xmlns:a16="http://schemas.microsoft.com/office/drawing/2014/main" val="3233902270"/>
                    </a:ext>
                  </a:extLst>
                </a:gridCol>
              </a:tblGrid>
              <a:tr h="206450">
                <a:tc>
                  <a:txBody>
                    <a:bodyPr/>
                    <a:lstStyle/>
                    <a:p>
                      <a:pPr algn="l"/>
                      <a:r>
                        <a:rPr lang="fr-FR" sz="1800">
                          <a:effectLst/>
                        </a:rPr>
                        <a:t>Opérateur</a:t>
                      </a:r>
                      <a:endParaRPr lang="fr-FR" sz="1800" b="1">
                        <a:effectLst/>
                      </a:endParaRPr>
                    </a:p>
                  </a:txBody>
                  <a:tcPr marL="31762" marR="31762" marT="31762" marB="31762" anchor="ctr"/>
                </a:tc>
                <a:tc>
                  <a:txBody>
                    <a:bodyPr/>
                    <a:lstStyle/>
                    <a:p>
                      <a:pPr algn="l"/>
                      <a:r>
                        <a:rPr lang="fr-FR" sz="1800">
                          <a:effectLst/>
                        </a:rPr>
                        <a:t>Définition</a:t>
                      </a:r>
                      <a:endParaRPr lang="fr-FR" sz="1800" b="1">
                        <a:effectLst/>
                      </a:endParaRPr>
                    </a:p>
                  </a:txBody>
                  <a:tcPr marL="31762" marR="31762" marT="31762" marB="31762" anchor="ctr"/>
                </a:tc>
                <a:extLst>
                  <a:ext uri="{0D108BD9-81ED-4DB2-BD59-A6C34878D82A}">
                    <a16:rowId xmlns:a16="http://schemas.microsoft.com/office/drawing/2014/main" val="4006307283"/>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l’égalité sur les valeurs</a:t>
                      </a:r>
                      <a:endParaRPr lang="fr-FR" sz="1800" b="0" dirty="0">
                        <a:effectLst/>
                      </a:endParaRPr>
                    </a:p>
                  </a:txBody>
                  <a:tcPr marL="31762" marR="31762" marT="31762" marB="31762" anchor="ctr"/>
                </a:tc>
                <a:extLst>
                  <a:ext uri="{0D108BD9-81ED-4DB2-BD59-A6C34878D82A}">
                    <a16:rowId xmlns:a16="http://schemas.microsoft.com/office/drawing/2014/main" val="3338244730"/>
                  </a:ext>
                </a:extLst>
              </a:tr>
              <a:tr h="492305">
                <a:tc>
                  <a:txBody>
                    <a:bodyPr/>
                    <a:lstStyle/>
                    <a:p>
                      <a:pPr algn="l"/>
                      <a:r>
                        <a:rPr lang="fr-FR" sz="1800" dirty="0">
                          <a:effectLst/>
                        </a:rPr>
                        <a:t>===</a:t>
                      </a:r>
                      <a:endParaRPr lang="fr-FR" sz="1800" b="0" dirty="0">
                        <a:effectLst/>
                      </a:endParaRPr>
                    </a:p>
                  </a:txBody>
                  <a:tcPr marL="31762" marR="31762" marT="31762" marB="31762" anchor="ctr"/>
                </a:tc>
                <a:tc>
                  <a:txBody>
                    <a:bodyPr/>
                    <a:lstStyle/>
                    <a:p>
                      <a:pPr algn="l"/>
                      <a:r>
                        <a:rPr lang="fr-FR" sz="1800">
                          <a:effectLst/>
                        </a:rPr>
                        <a:t>Permet de tester l’égalité en termes de valeurs et de types</a:t>
                      </a:r>
                      <a:endParaRPr lang="fr-FR" sz="1800" b="0">
                        <a:effectLst/>
                      </a:endParaRPr>
                    </a:p>
                  </a:txBody>
                  <a:tcPr marL="31762" marR="31762" marT="31762" marB="31762" anchor="ctr"/>
                </a:tc>
                <a:extLst>
                  <a:ext uri="{0D108BD9-81ED-4DB2-BD59-A6C34878D82A}">
                    <a16:rowId xmlns:a16="http://schemas.microsoft.com/office/drawing/2014/main" val="3177601567"/>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a:effectLst/>
                        </a:rPr>
                        <a:t>Permet de tester la différence en valeurs</a:t>
                      </a:r>
                      <a:endParaRPr lang="fr-FR" sz="1800" b="0">
                        <a:effectLst/>
                      </a:endParaRPr>
                    </a:p>
                  </a:txBody>
                  <a:tcPr marL="31762" marR="31762" marT="31762" marB="31762" anchor="ctr"/>
                </a:tc>
                <a:extLst>
                  <a:ext uri="{0D108BD9-81ED-4DB2-BD59-A6C34878D82A}">
                    <a16:rowId xmlns:a16="http://schemas.microsoft.com/office/drawing/2014/main" val="3552292902"/>
                  </a:ext>
                </a:extLst>
              </a:tr>
              <a:tr h="492305">
                <a:tc>
                  <a:txBody>
                    <a:bodyPr/>
                    <a:lstStyle/>
                    <a:p>
                      <a:pPr algn="l"/>
                      <a:r>
                        <a:rPr lang="fr-FR" sz="1800">
                          <a:effectLst/>
                        </a:rPr>
                        <a:t>&lt;&gt;</a:t>
                      </a:r>
                      <a:endParaRPr lang="fr-FR" sz="1800" b="0">
                        <a:effectLst/>
                      </a:endParaRPr>
                    </a:p>
                  </a:txBody>
                  <a:tcPr marL="31762" marR="31762" marT="31762" marB="31762" anchor="ctr"/>
                </a:tc>
                <a:tc>
                  <a:txBody>
                    <a:bodyPr/>
                    <a:lstStyle/>
                    <a:p>
                      <a:pPr algn="l"/>
                      <a:r>
                        <a:rPr lang="fr-FR" sz="1800" dirty="0">
                          <a:effectLst/>
                        </a:rPr>
                        <a:t>Permet également de tester la différence en valeurs</a:t>
                      </a:r>
                      <a:endParaRPr lang="fr-FR" sz="1800" b="0" dirty="0">
                        <a:effectLst/>
                      </a:endParaRPr>
                    </a:p>
                  </a:txBody>
                  <a:tcPr marL="31762" marR="31762" marT="31762" marB="31762" anchor="ctr"/>
                </a:tc>
                <a:extLst>
                  <a:ext uri="{0D108BD9-81ED-4DB2-BD59-A6C34878D82A}">
                    <a16:rowId xmlns:a16="http://schemas.microsoft.com/office/drawing/2014/main" val="2843923135"/>
                  </a:ext>
                </a:extLst>
              </a:tr>
              <a:tr h="492305">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la différence en valeurs ou en types</a:t>
                      </a:r>
                      <a:endParaRPr lang="fr-FR" sz="1800" b="0" dirty="0">
                        <a:effectLst/>
                      </a:endParaRPr>
                    </a:p>
                  </a:txBody>
                  <a:tcPr marL="31762" marR="31762" marT="31762" marB="31762" anchor="ctr"/>
                </a:tc>
                <a:extLst>
                  <a:ext uri="{0D108BD9-81ED-4DB2-BD59-A6C34878D82A}">
                    <a16:rowId xmlns:a16="http://schemas.microsoft.com/office/drawing/2014/main" val="3910786128"/>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strictement inférieure à une autre</a:t>
                      </a:r>
                      <a:endParaRPr lang="fr-FR" sz="1800" b="0">
                        <a:effectLst/>
                      </a:endParaRPr>
                    </a:p>
                  </a:txBody>
                  <a:tcPr marL="31762" marR="31762" marT="31762" marB="31762" anchor="ctr"/>
                </a:tc>
                <a:extLst>
                  <a:ext uri="{0D108BD9-81ED-4DB2-BD59-A6C34878D82A}">
                    <a16:rowId xmlns:a16="http://schemas.microsoft.com/office/drawing/2014/main" val="1311285074"/>
                  </a:ext>
                </a:extLst>
              </a:tr>
              <a:tr h="492305">
                <a:tc>
                  <a:txBody>
                    <a:bodyPr/>
                    <a:lstStyle/>
                    <a:p>
                      <a:pPr algn="l"/>
                      <a:r>
                        <a:rPr lang="fr-FR" sz="1800">
                          <a:effectLst/>
                        </a:rPr>
                        <a:t>&gt;</a:t>
                      </a:r>
                      <a:endParaRPr lang="fr-FR" sz="1800" b="0">
                        <a:effectLst/>
                      </a:endParaRPr>
                    </a:p>
                  </a:txBody>
                  <a:tcPr marL="31762" marR="31762" marT="31762" marB="31762" anchor="ctr"/>
                </a:tc>
                <a:tc>
                  <a:txBody>
                    <a:bodyPr/>
                    <a:lstStyle/>
                    <a:p>
                      <a:pPr algn="l"/>
                      <a:r>
                        <a:rPr lang="fr-FR" sz="1800">
                          <a:effectLst/>
                        </a:rPr>
                        <a:t>Permet de tester si une valeur est strictement supérieure à une autre</a:t>
                      </a:r>
                      <a:endParaRPr lang="fr-FR" sz="1800" b="0">
                        <a:effectLst/>
                      </a:endParaRPr>
                    </a:p>
                  </a:txBody>
                  <a:tcPr marL="31762" marR="31762" marT="31762" marB="31762" anchor="ctr"/>
                </a:tc>
                <a:extLst>
                  <a:ext uri="{0D108BD9-81ED-4DB2-BD59-A6C34878D82A}">
                    <a16:rowId xmlns:a16="http://schemas.microsoft.com/office/drawing/2014/main" val="2015845316"/>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inférieure ou égale à une autre</a:t>
                      </a:r>
                      <a:endParaRPr lang="fr-FR" sz="1800" b="0">
                        <a:effectLst/>
                      </a:endParaRPr>
                    </a:p>
                  </a:txBody>
                  <a:tcPr marL="31762" marR="31762" marT="31762" marB="31762" anchor="ctr"/>
                </a:tc>
                <a:extLst>
                  <a:ext uri="{0D108BD9-81ED-4DB2-BD59-A6C34878D82A}">
                    <a16:rowId xmlns:a16="http://schemas.microsoft.com/office/drawing/2014/main" val="241688966"/>
                  </a:ext>
                </a:extLst>
              </a:tr>
              <a:tr h="492305">
                <a:tc>
                  <a:txBody>
                    <a:bodyPr/>
                    <a:lstStyle/>
                    <a:p>
                      <a:pPr algn="l"/>
                      <a:r>
                        <a:rPr lang="fr-FR" sz="1800" dirty="0">
                          <a:effectLst/>
                        </a:rPr>
                        <a:t>&gt;=</a:t>
                      </a:r>
                      <a:endParaRPr lang="fr-FR" sz="1800" b="0" dirty="0">
                        <a:effectLst/>
                      </a:endParaRPr>
                    </a:p>
                  </a:txBody>
                  <a:tcPr marL="31762" marR="31762" marT="31762" marB="31762" anchor="ctr"/>
                </a:tc>
                <a:tc>
                  <a:txBody>
                    <a:bodyPr/>
                    <a:lstStyle/>
                    <a:p>
                      <a:pPr algn="l"/>
                      <a:r>
                        <a:rPr lang="fr-FR" sz="1800" dirty="0">
                          <a:effectLst/>
                        </a:rPr>
                        <a:t>Permet de tester si une valeur est supérieure ou égale à une autre</a:t>
                      </a:r>
                      <a:endParaRPr lang="fr-FR" sz="1800" b="0" dirty="0">
                        <a:effectLst/>
                      </a:endParaRPr>
                    </a:p>
                  </a:txBody>
                  <a:tcPr marL="31762" marR="31762" marT="31762" marB="31762" anchor="ctr"/>
                </a:tc>
                <a:extLst>
                  <a:ext uri="{0D108BD9-81ED-4DB2-BD59-A6C34878D82A}">
                    <a16:rowId xmlns:a16="http://schemas.microsoft.com/office/drawing/2014/main" val="2647007439"/>
                  </a:ext>
                </a:extLst>
              </a:tr>
            </a:tbl>
          </a:graphicData>
        </a:graphic>
      </p:graphicFrame>
      <p:sp>
        <p:nvSpPr>
          <p:cNvPr id="6" name="Rectangle 5">
            <a:extLst>
              <a:ext uri="{FF2B5EF4-FFF2-40B4-BE49-F238E27FC236}">
                <a16:creationId xmlns:a16="http://schemas.microsoft.com/office/drawing/2014/main" id="{B90EF4DB-9DD5-4C19-9B8E-EBB9947CD1FD}"/>
              </a:ext>
            </a:extLst>
          </p:cNvPr>
          <p:cNvSpPr/>
          <p:nvPr/>
        </p:nvSpPr>
        <p:spPr>
          <a:xfrm>
            <a:off x="575854" y="1074509"/>
            <a:ext cx="3429144" cy="369332"/>
          </a:xfrm>
          <a:prstGeom prst="rect">
            <a:avLst/>
          </a:prstGeom>
        </p:spPr>
        <p:txBody>
          <a:bodyPr wrap="none">
            <a:spAutoFit/>
          </a:bodyPr>
          <a:lstStyle/>
          <a:p>
            <a:pPr algn="just"/>
            <a:r>
              <a:rPr lang="fr-FR" u="sng" dirty="0">
                <a:solidFill>
                  <a:schemeClr val="bg1"/>
                </a:solidFill>
              </a:rPr>
              <a:t>Les opérateurs de comparaison</a:t>
            </a:r>
          </a:p>
        </p:txBody>
      </p:sp>
    </p:spTree>
    <p:extLst>
      <p:ext uri="{BB962C8B-B14F-4D97-AF65-F5344CB8AC3E}">
        <p14:creationId xmlns:p14="http://schemas.microsoft.com/office/powerpoint/2010/main" val="31629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204442" y="192466"/>
            <a:ext cx="8611256" cy="6463308"/>
          </a:xfrm>
          <a:prstGeom prst="rect">
            <a:avLst/>
          </a:prstGeom>
          <a:noFill/>
        </p:spPr>
        <p:txBody>
          <a:bodyPr wrap="square" rtlCol="0">
            <a:spAutoFit/>
          </a:bodyPr>
          <a:lstStyle/>
          <a:p>
            <a:r>
              <a:rPr lang="fr-FR" b="1" dirty="0">
                <a:solidFill>
                  <a:schemeClr val="bg1"/>
                </a:solidFill>
              </a:rPr>
              <a:t>8 Jouer avec les images </a:t>
            </a:r>
            <a:endParaRPr lang="fr-FR" sz="1200" dirty="0">
              <a:solidFill>
                <a:schemeClr val="bg1"/>
              </a:solidFill>
            </a:endParaRPr>
          </a:p>
          <a:p>
            <a:r>
              <a:rPr lang="fr-FR" dirty="0">
                <a:solidFill>
                  <a:schemeClr val="bg1"/>
                </a:solidFill>
              </a:rPr>
              <a:t>	• Les propriétés de l'objet image </a:t>
            </a:r>
            <a:endParaRPr lang="fr-FR" sz="1200" dirty="0">
              <a:solidFill>
                <a:schemeClr val="bg1"/>
              </a:solidFill>
            </a:endParaRPr>
          </a:p>
          <a:p>
            <a:r>
              <a:rPr lang="fr-FR" dirty="0">
                <a:solidFill>
                  <a:schemeClr val="bg1"/>
                </a:solidFill>
              </a:rPr>
              <a:t>	• La collection des objets images </a:t>
            </a:r>
            <a:endParaRPr lang="fr-FR" sz="1200" dirty="0">
              <a:solidFill>
                <a:schemeClr val="bg1"/>
              </a:solidFill>
            </a:endParaRPr>
          </a:p>
          <a:p>
            <a:r>
              <a:rPr lang="fr-FR" dirty="0">
                <a:solidFill>
                  <a:schemeClr val="bg1"/>
                </a:solidFill>
              </a:rPr>
              <a:t>	• Précharger les images </a:t>
            </a:r>
            <a:endParaRPr lang="fr-FR" sz="1200" dirty="0">
              <a:solidFill>
                <a:schemeClr val="bg1"/>
              </a:solidFill>
            </a:endParaRPr>
          </a:p>
          <a:p>
            <a:r>
              <a:rPr lang="fr-FR" dirty="0">
                <a:solidFill>
                  <a:schemeClr val="bg1"/>
                </a:solidFill>
              </a:rPr>
              <a:t>	• Réaliser un </a:t>
            </a:r>
            <a:r>
              <a:rPr lang="fr-FR" dirty="0" err="1">
                <a:solidFill>
                  <a:schemeClr val="bg1"/>
                </a:solidFill>
              </a:rPr>
              <a:t>Rollover</a:t>
            </a:r>
            <a:r>
              <a:rPr lang="fr-FR" dirty="0">
                <a:solidFill>
                  <a:schemeClr val="bg1"/>
                </a:solidFill>
              </a:rPr>
              <a:t> </a:t>
            </a:r>
            <a:endParaRPr lang="fr-FR" sz="1200" dirty="0">
              <a:solidFill>
                <a:schemeClr val="bg1"/>
              </a:solidFill>
            </a:endParaRPr>
          </a:p>
          <a:p>
            <a:r>
              <a:rPr lang="fr-FR" dirty="0">
                <a:solidFill>
                  <a:schemeClr val="bg1"/>
                </a:solidFill>
              </a:rPr>
              <a:t>	• Création d'un Diaporama </a:t>
            </a:r>
            <a:endParaRPr lang="fr-FR" sz="1200" dirty="0">
              <a:solidFill>
                <a:schemeClr val="bg1"/>
              </a:solidFill>
            </a:endParaRPr>
          </a:p>
          <a:p>
            <a:r>
              <a:rPr lang="fr-FR" dirty="0">
                <a:solidFill>
                  <a:schemeClr val="bg1"/>
                </a:solidFill>
              </a:rPr>
              <a:t>9 Tirer par</a:t>
            </a:r>
            <a:r>
              <a:rPr lang="fr-FR" b="1" dirty="0">
                <a:solidFill>
                  <a:schemeClr val="bg1"/>
                </a:solidFill>
              </a:rPr>
              <a:t>ti des calques </a:t>
            </a:r>
            <a:endParaRPr lang="fr-FR" sz="1200" dirty="0">
              <a:solidFill>
                <a:schemeClr val="bg1"/>
              </a:solidFill>
            </a:endParaRPr>
          </a:p>
          <a:p>
            <a:r>
              <a:rPr lang="fr-FR" dirty="0">
                <a:solidFill>
                  <a:schemeClr val="bg1"/>
                </a:solidFill>
              </a:rPr>
              <a:t>	• Créer un calque par JavaScript Animer un calque </a:t>
            </a:r>
            <a:endParaRPr lang="fr-FR" sz="1200" dirty="0">
              <a:solidFill>
                <a:schemeClr val="bg1"/>
              </a:solidFill>
            </a:endParaRPr>
          </a:p>
          <a:p>
            <a:r>
              <a:rPr lang="fr-FR" dirty="0">
                <a:solidFill>
                  <a:schemeClr val="bg1"/>
                </a:solidFill>
              </a:rPr>
              <a:t>	• Faire suivre le Pointeur par une image </a:t>
            </a:r>
            <a:endParaRPr lang="fr-FR" sz="1200" dirty="0">
              <a:solidFill>
                <a:schemeClr val="bg1"/>
              </a:solidFill>
            </a:endParaRPr>
          </a:p>
          <a:p>
            <a:r>
              <a:rPr lang="fr-FR" dirty="0">
                <a:solidFill>
                  <a:schemeClr val="bg1"/>
                </a:solidFill>
              </a:rPr>
              <a:t>	• Un Menu déroulant . Un texte Défilant à l'horizontal </a:t>
            </a:r>
            <a:endParaRPr lang="fr-FR" sz="1200" dirty="0">
              <a:solidFill>
                <a:schemeClr val="bg1"/>
              </a:solidFill>
            </a:endParaRPr>
          </a:p>
          <a:p>
            <a:r>
              <a:rPr lang="fr-FR" b="1" dirty="0">
                <a:solidFill>
                  <a:schemeClr val="bg1"/>
                </a:solidFill>
              </a:rPr>
              <a:t>10 Les fenêtres </a:t>
            </a:r>
            <a:endParaRPr lang="fr-FR" sz="1200" dirty="0">
              <a:solidFill>
                <a:schemeClr val="bg1"/>
              </a:solidFill>
            </a:endParaRPr>
          </a:p>
          <a:p>
            <a:r>
              <a:rPr lang="fr-FR" dirty="0">
                <a:solidFill>
                  <a:schemeClr val="bg1"/>
                </a:solidFill>
              </a:rPr>
              <a:t>	• Contrôler la Navigation </a:t>
            </a:r>
            <a:endParaRPr lang="fr-FR" sz="1200" dirty="0">
              <a:solidFill>
                <a:schemeClr val="bg1"/>
              </a:solidFill>
            </a:endParaRPr>
          </a:p>
          <a:p>
            <a:r>
              <a:rPr lang="fr-FR" dirty="0">
                <a:solidFill>
                  <a:schemeClr val="bg1"/>
                </a:solidFill>
              </a:rPr>
              <a:t>	• Une fenêtre toujours Visible </a:t>
            </a:r>
            <a:endParaRPr lang="fr-FR" sz="1200" dirty="0">
              <a:solidFill>
                <a:schemeClr val="bg1"/>
              </a:solidFill>
            </a:endParaRPr>
          </a:p>
          <a:p>
            <a:r>
              <a:rPr lang="fr-FR" dirty="0">
                <a:solidFill>
                  <a:schemeClr val="bg1"/>
                </a:solidFill>
              </a:rPr>
              <a:t>	• Une fenêtre Popup </a:t>
            </a:r>
            <a:endParaRPr lang="fr-FR" sz="1200" dirty="0">
              <a:solidFill>
                <a:schemeClr val="bg1"/>
              </a:solidFill>
            </a:endParaRPr>
          </a:p>
          <a:p>
            <a:r>
              <a:rPr lang="fr-FR" dirty="0">
                <a:solidFill>
                  <a:schemeClr val="bg1"/>
                </a:solidFill>
              </a:rPr>
              <a:t>	• Animer une fenêtre </a:t>
            </a:r>
            <a:endParaRPr lang="fr-FR" sz="1200" dirty="0">
              <a:solidFill>
                <a:schemeClr val="bg1"/>
              </a:solidFill>
            </a:endParaRPr>
          </a:p>
          <a:p>
            <a:r>
              <a:rPr lang="fr-FR" dirty="0">
                <a:solidFill>
                  <a:schemeClr val="bg1"/>
                </a:solidFill>
              </a:rPr>
              <a:t>	• Redimensionner une fenêtre </a:t>
            </a:r>
            <a:endParaRPr lang="fr-FR" sz="1200" dirty="0">
              <a:solidFill>
                <a:schemeClr val="bg1"/>
              </a:solidFill>
            </a:endParaRPr>
          </a:p>
          <a:p>
            <a:r>
              <a:rPr lang="fr-FR" b="1" dirty="0">
                <a:solidFill>
                  <a:schemeClr val="bg1"/>
                </a:solidFill>
              </a:rPr>
              <a:t>11 Les Cadres </a:t>
            </a:r>
            <a:endParaRPr lang="fr-FR" sz="1200" dirty="0">
              <a:solidFill>
                <a:schemeClr val="bg1"/>
              </a:solidFill>
            </a:endParaRPr>
          </a:p>
          <a:p>
            <a:r>
              <a:rPr lang="fr-FR" dirty="0">
                <a:solidFill>
                  <a:schemeClr val="bg1"/>
                </a:solidFill>
              </a:rPr>
              <a:t>	• Rappels sur les Cadres Html </a:t>
            </a:r>
            <a:endParaRPr lang="fr-FR" sz="1200" dirty="0">
              <a:solidFill>
                <a:schemeClr val="bg1"/>
              </a:solidFill>
            </a:endParaRPr>
          </a:p>
          <a:p>
            <a:r>
              <a:rPr lang="fr-FR" dirty="0">
                <a:solidFill>
                  <a:schemeClr val="bg1"/>
                </a:solidFill>
              </a:rPr>
              <a:t>	• Les cadres et JavaScript</a:t>
            </a:r>
          </a:p>
          <a:p>
            <a:r>
              <a:rPr lang="fr-FR" dirty="0">
                <a:solidFill>
                  <a:schemeClr val="bg1"/>
                </a:solidFill>
              </a:rPr>
              <a:t>	• Créer un Menu de nav</a:t>
            </a:r>
            <a:r>
              <a:rPr lang="fr-FR" u="sng" dirty="0">
                <a:solidFill>
                  <a:schemeClr val="bg1"/>
                </a:solidFill>
              </a:rPr>
              <a:t>i</a:t>
            </a:r>
            <a:r>
              <a:rPr lang="fr-FR" dirty="0">
                <a:solidFill>
                  <a:schemeClr val="bg1"/>
                </a:solidFill>
              </a:rPr>
              <a:t>gation </a:t>
            </a:r>
          </a:p>
          <a:p>
            <a:r>
              <a:rPr lang="fr-FR" b="1" dirty="0">
                <a:solidFill>
                  <a:schemeClr val="bg1"/>
                </a:solidFill>
              </a:rPr>
              <a:t>12 Les Cookies </a:t>
            </a:r>
            <a:endParaRPr lang="fr-FR" sz="1200" dirty="0">
              <a:solidFill>
                <a:schemeClr val="bg1"/>
              </a:solidFill>
            </a:endParaRPr>
          </a:p>
          <a:p>
            <a:r>
              <a:rPr lang="fr-FR" dirty="0">
                <a:solidFill>
                  <a:schemeClr val="bg1"/>
                </a:solidFill>
              </a:rPr>
              <a:t>	• Ecrire un cookie </a:t>
            </a:r>
            <a:endParaRPr lang="fr-FR" sz="1200" dirty="0">
              <a:solidFill>
                <a:schemeClr val="bg1"/>
              </a:solidFill>
            </a:endParaRPr>
          </a:p>
          <a:p>
            <a:r>
              <a:rPr lang="fr-FR" dirty="0">
                <a:solidFill>
                  <a:schemeClr val="bg1"/>
                </a:solidFill>
              </a:rPr>
              <a:t>	• Lire un cookie</a:t>
            </a:r>
            <a:endParaRPr lang="fr-FR" sz="1200" dirty="0">
              <a:solidFill>
                <a:schemeClr val="bg1"/>
              </a:solidFill>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EE4F4E9B-31C5-4939-9D80-80CE2E03F891}"/>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4405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063C1D68-7E4A-43B4-8C61-4B735BE24AFC}"/>
              </a:ext>
            </a:extLst>
          </p:cNvPr>
          <p:cNvGraphicFramePr>
            <a:graphicFrameLocks noGrp="1"/>
          </p:cNvGraphicFramePr>
          <p:nvPr>
            <p:extLst>
              <p:ext uri="{D42A27DB-BD31-4B8C-83A1-F6EECF244321}">
                <p14:modId xmlns:p14="http://schemas.microsoft.com/office/powerpoint/2010/main" val="1919918460"/>
              </p:ext>
            </p:extLst>
          </p:nvPr>
        </p:nvGraphicFramePr>
        <p:xfrm>
          <a:off x="836707" y="1474512"/>
          <a:ext cx="11154666" cy="4360154"/>
        </p:xfrm>
        <a:graphic>
          <a:graphicData uri="http://schemas.openxmlformats.org/drawingml/2006/table">
            <a:tbl>
              <a:tblPr>
                <a:tableStyleId>{08FB837D-C827-4EFA-A057-4D05807E0F7C}</a:tableStyleId>
              </a:tblPr>
              <a:tblGrid>
                <a:gridCol w="2541837">
                  <a:extLst>
                    <a:ext uri="{9D8B030D-6E8A-4147-A177-3AD203B41FA5}">
                      <a16:colId xmlns:a16="http://schemas.microsoft.com/office/drawing/2014/main" val="1399003716"/>
                    </a:ext>
                  </a:extLst>
                </a:gridCol>
                <a:gridCol w="2536119">
                  <a:extLst>
                    <a:ext uri="{9D8B030D-6E8A-4147-A177-3AD203B41FA5}">
                      <a16:colId xmlns:a16="http://schemas.microsoft.com/office/drawing/2014/main" val="1036638815"/>
                    </a:ext>
                  </a:extLst>
                </a:gridCol>
                <a:gridCol w="6076710">
                  <a:extLst>
                    <a:ext uri="{9D8B030D-6E8A-4147-A177-3AD203B41FA5}">
                      <a16:colId xmlns:a16="http://schemas.microsoft.com/office/drawing/2014/main" val="1869725528"/>
                    </a:ext>
                  </a:extLst>
                </a:gridCol>
              </a:tblGrid>
              <a:tr h="324507">
                <a:tc>
                  <a:txBody>
                    <a:bodyPr/>
                    <a:lstStyle/>
                    <a:p>
                      <a:pPr algn="l"/>
                      <a:r>
                        <a:rPr lang="fr-FR" sz="1800">
                          <a:effectLst/>
                        </a:rPr>
                        <a:t>Opérateur (nom)</a:t>
                      </a:r>
                      <a:endParaRPr lang="fr-FR" sz="1800" b="1">
                        <a:effectLst/>
                      </a:endParaRPr>
                    </a:p>
                  </a:txBody>
                  <a:tcPr marL="29501" marR="29501" marT="29501" marB="29501" anchor="ctr"/>
                </a:tc>
                <a:tc>
                  <a:txBody>
                    <a:bodyPr/>
                    <a:lstStyle/>
                    <a:p>
                      <a:pPr algn="l"/>
                      <a:r>
                        <a:rPr lang="fr-FR" sz="1800">
                          <a:effectLst/>
                        </a:rPr>
                        <a:t>Opérateur (symbole)</a:t>
                      </a:r>
                      <a:endParaRPr lang="fr-FR" sz="1800" b="1">
                        <a:effectLst/>
                      </a:endParaRPr>
                    </a:p>
                  </a:txBody>
                  <a:tcPr marL="29501" marR="29501" marT="29501" marB="29501" anchor="ctr"/>
                </a:tc>
                <a:tc>
                  <a:txBody>
                    <a:bodyPr/>
                    <a:lstStyle/>
                    <a:p>
                      <a:pPr algn="l"/>
                      <a:r>
                        <a:rPr lang="fr-FR" sz="1800">
                          <a:effectLst/>
                        </a:rPr>
                        <a:t>Description</a:t>
                      </a:r>
                      <a:endParaRPr lang="fr-FR" sz="1800" b="1">
                        <a:effectLst/>
                      </a:endParaRPr>
                    </a:p>
                  </a:txBody>
                  <a:tcPr marL="29501" marR="29501" marT="29501" marB="29501" anchor="ctr"/>
                </a:tc>
                <a:extLst>
                  <a:ext uri="{0D108BD9-81ED-4DB2-BD59-A6C34878D82A}">
                    <a16:rowId xmlns:a16="http://schemas.microsoft.com/office/drawing/2014/main" val="822742417"/>
                  </a:ext>
                </a:extLst>
              </a:tr>
              <a:tr h="1386528">
                <a:tc>
                  <a:txBody>
                    <a:bodyPr/>
                    <a:lstStyle/>
                    <a:p>
                      <a:pPr algn="l"/>
                      <a:r>
                        <a:rPr lang="fr-FR" sz="1800">
                          <a:effectLst/>
                        </a:rPr>
                        <a:t>AND (ET)</a:t>
                      </a:r>
                      <a:endParaRPr lang="fr-FR" sz="1800" b="0">
                        <a:effectLst/>
                      </a:endParaRPr>
                    </a:p>
                  </a:txBody>
                  <a:tcPr marL="29501" marR="29501" marT="29501" marB="29501" anchor="ctr"/>
                </a:tc>
                <a:tc>
                  <a:txBody>
                    <a:bodyPr/>
                    <a:lstStyle/>
                    <a:p>
                      <a:pPr algn="l"/>
                      <a:r>
                        <a:rPr lang="fr-FR" sz="1800" dirty="0">
                          <a:effectLst/>
                        </a:rPr>
                        <a:t>&amp;&amp;</a:t>
                      </a:r>
                      <a:endParaRPr lang="fr-FR" sz="1800" b="0" dirty="0">
                        <a:effectLst/>
                      </a:endParaRPr>
                    </a:p>
                  </a:txBody>
                  <a:tcPr marL="29501" marR="29501" marT="29501" marB="29501" anchor="ctr"/>
                </a:tc>
                <a:tc>
                  <a:txBody>
                    <a:bodyPr/>
                    <a:lstStyle/>
                    <a:p>
                      <a:pPr algn="l"/>
                      <a:r>
                        <a:rPr lang="fr-FR" sz="1800" dirty="0">
                          <a:effectLst/>
                        </a:rPr>
                        <a:t>Lorsqu’il est utilisé avec des valeurs booléennes, renvoie </a:t>
                      </a:r>
                      <a:r>
                        <a:rPr lang="fr-FR" sz="1800" dirty="0" err="1">
                          <a:effectLst/>
                        </a:rPr>
                        <a:t>true</a:t>
                      </a:r>
                      <a:r>
                        <a:rPr lang="fr-FR" sz="1800" dirty="0">
                          <a:effectLst/>
                        </a:rPr>
                        <a:t> si toutes les comparaisons sont évaluées à </a:t>
                      </a:r>
                      <a:r>
                        <a:rPr lang="fr-FR" sz="1800" dirty="0" err="1">
                          <a:effectLst/>
                        </a:rPr>
                        <a:t>true</a:t>
                      </a:r>
                      <a:r>
                        <a:rPr lang="fr-FR" sz="1800" dirty="0">
                          <a:effectLst/>
                        </a:rPr>
                        <a:t> ou false sinon</a:t>
                      </a:r>
                      <a:endParaRPr lang="fr-FR" sz="1800" b="0" dirty="0">
                        <a:effectLst/>
                      </a:endParaRPr>
                    </a:p>
                  </a:txBody>
                  <a:tcPr marL="29501" marR="29501" marT="29501" marB="29501" anchor="ctr"/>
                </a:tc>
                <a:extLst>
                  <a:ext uri="{0D108BD9-81ED-4DB2-BD59-A6C34878D82A}">
                    <a16:rowId xmlns:a16="http://schemas.microsoft.com/office/drawing/2014/main" val="3484067515"/>
                  </a:ext>
                </a:extLst>
              </a:tr>
              <a:tr h="1519281">
                <a:tc>
                  <a:txBody>
                    <a:bodyPr/>
                    <a:lstStyle/>
                    <a:p>
                      <a:pPr algn="l"/>
                      <a:r>
                        <a:rPr lang="fr-FR" sz="1800">
                          <a:effectLst/>
                        </a:rPr>
                        <a:t>OR (OU)</a:t>
                      </a:r>
                      <a:endParaRPr lang="fr-FR" sz="1800" b="0">
                        <a:effectLst/>
                      </a:endParaRPr>
                    </a:p>
                  </a:txBody>
                  <a:tcPr marL="29501" marR="29501" marT="29501" marB="29501" anchor="ctr"/>
                </a:tc>
                <a:tc>
                  <a:txBody>
                    <a:bodyPr/>
                    <a:lstStyle/>
                    <a:p>
                      <a:pPr algn="l"/>
                      <a:r>
                        <a:rPr lang="fr-FR" sz="1800" dirty="0">
                          <a:effectLst/>
                        </a:rPr>
                        <a:t>||</a:t>
                      </a:r>
                      <a:endParaRPr lang="fr-FR" sz="1800" b="0" dirty="0">
                        <a:effectLst/>
                      </a:endParaRPr>
                    </a:p>
                  </a:txBody>
                  <a:tcPr marL="29501" marR="29501" marT="29501" marB="29501" anchor="ctr"/>
                </a:tc>
                <a:tc>
                  <a:txBody>
                    <a:bodyPr/>
                    <a:lstStyle/>
                    <a:p>
                      <a:pPr algn="l"/>
                      <a:r>
                        <a:rPr lang="fr-FR" sz="1800">
                          <a:effectLst/>
                        </a:rPr>
                        <a:t>Lorsqu’il est utilisé avec des valeurs booléennes, renvoie true si au moins l’une des comparaisons est évaluée à true ou false sinon</a:t>
                      </a:r>
                      <a:endParaRPr lang="fr-FR" sz="1800" b="0">
                        <a:effectLst/>
                      </a:endParaRPr>
                    </a:p>
                  </a:txBody>
                  <a:tcPr marL="29501" marR="29501" marT="29501" marB="29501" anchor="ctr"/>
                </a:tc>
                <a:extLst>
                  <a:ext uri="{0D108BD9-81ED-4DB2-BD59-A6C34878D82A}">
                    <a16:rowId xmlns:a16="http://schemas.microsoft.com/office/drawing/2014/main" val="3937876604"/>
                  </a:ext>
                </a:extLst>
              </a:tr>
              <a:tr h="1121023">
                <a:tc>
                  <a:txBody>
                    <a:bodyPr/>
                    <a:lstStyle/>
                    <a:p>
                      <a:pPr algn="l"/>
                      <a:r>
                        <a:rPr lang="fr-FR" sz="1800" dirty="0">
                          <a:effectLst/>
                        </a:rPr>
                        <a:t>NO (NON)</a:t>
                      </a:r>
                      <a:endParaRPr lang="fr-FR" sz="1800" b="0" dirty="0">
                        <a:effectLst/>
                      </a:endParaRPr>
                    </a:p>
                  </a:txBody>
                  <a:tcPr marL="29501" marR="29501" marT="29501" marB="29501" anchor="ctr"/>
                </a:tc>
                <a:tc>
                  <a:txBody>
                    <a:bodyPr/>
                    <a:lstStyle/>
                    <a:p>
                      <a:pPr algn="l"/>
                      <a:r>
                        <a:rPr lang="fr-FR" sz="1800">
                          <a:effectLst/>
                        </a:rPr>
                        <a:t>!</a:t>
                      </a:r>
                      <a:endParaRPr lang="fr-FR" sz="1800" b="0">
                        <a:effectLst/>
                      </a:endParaRPr>
                    </a:p>
                  </a:txBody>
                  <a:tcPr marL="29501" marR="29501" marT="29501" marB="29501" anchor="ctr"/>
                </a:tc>
                <a:tc>
                  <a:txBody>
                    <a:bodyPr/>
                    <a:lstStyle/>
                    <a:p>
                      <a:pPr algn="l"/>
                      <a:r>
                        <a:rPr lang="fr-FR" sz="1800" dirty="0">
                          <a:effectLst/>
                        </a:rPr>
                        <a:t>Renvoie false si une comparaison est évaluée à </a:t>
                      </a:r>
                      <a:r>
                        <a:rPr lang="fr-FR" sz="1800" dirty="0" err="1">
                          <a:effectLst/>
                        </a:rPr>
                        <a:t>true</a:t>
                      </a:r>
                      <a:r>
                        <a:rPr lang="fr-FR" sz="1800" dirty="0">
                          <a:effectLst/>
                        </a:rPr>
                        <a:t> ou renvoie </a:t>
                      </a:r>
                      <a:r>
                        <a:rPr lang="fr-FR" sz="1800" dirty="0" err="1">
                          <a:effectLst/>
                        </a:rPr>
                        <a:t>true</a:t>
                      </a:r>
                      <a:r>
                        <a:rPr lang="fr-FR" sz="1800" dirty="0">
                          <a:effectLst/>
                        </a:rPr>
                        <a:t> dans le cas contraire</a:t>
                      </a:r>
                      <a:endParaRPr lang="fr-FR" sz="1800" b="0" dirty="0">
                        <a:effectLst/>
                      </a:endParaRPr>
                    </a:p>
                  </a:txBody>
                  <a:tcPr marL="29501" marR="29501" marT="29501" marB="29501" anchor="ctr"/>
                </a:tc>
                <a:extLst>
                  <a:ext uri="{0D108BD9-81ED-4DB2-BD59-A6C34878D82A}">
                    <a16:rowId xmlns:a16="http://schemas.microsoft.com/office/drawing/2014/main" val="2848354191"/>
                  </a:ext>
                </a:extLst>
              </a:tr>
            </a:tbl>
          </a:graphicData>
        </a:graphic>
      </p:graphicFrame>
      <p:sp>
        <p:nvSpPr>
          <p:cNvPr id="5" name="Rectangle 4">
            <a:extLst>
              <a:ext uri="{FF2B5EF4-FFF2-40B4-BE49-F238E27FC236}">
                <a16:creationId xmlns:a16="http://schemas.microsoft.com/office/drawing/2014/main" id="{E7089E57-08CD-4609-A701-488893610B5B}"/>
              </a:ext>
            </a:extLst>
          </p:cNvPr>
          <p:cNvSpPr/>
          <p:nvPr/>
        </p:nvSpPr>
        <p:spPr>
          <a:xfrm>
            <a:off x="1172669" y="958610"/>
            <a:ext cx="2531462" cy="369332"/>
          </a:xfrm>
          <a:prstGeom prst="rect">
            <a:avLst/>
          </a:prstGeom>
        </p:spPr>
        <p:txBody>
          <a:bodyPr wrap="none">
            <a:spAutoFit/>
          </a:bodyPr>
          <a:lstStyle/>
          <a:p>
            <a:pPr algn="just"/>
            <a:r>
              <a:rPr lang="fr-FR" u="sng" dirty="0">
                <a:solidFill>
                  <a:schemeClr val="bg1"/>
                </a:solidFill>
              </a:rPr>
              <a:t>Les opérateurs logique</a:t>
            </a:r>
          </a:p>
        </p:txBody>
      </p:sp>
    </p:spTree>
    <p:extLst>
      <p:ext uri="{BB962C8B-B14F-4D97-AF65-F5344CB8AC3E}">
        <p14:creationId xmlns:p14="http://schemas.microsoft.com/office/powerpoint/2010/main" val="3975900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3" name="Rectangle 2">
            <a:extLst>
              <a:ext uri="{FF2B5EF4-FFF2-40B4-BE49-F238E27FC236}">
                <a16:creationId xmlns:a16="http://schemas.microsoft.com/office/drawing/2014/main" id="{F366078C-B1D5-4113-A282-3C33D86EDA59}"/>
              </a:ext>
            </a:extLst>
          </p:cNvPr>
          <p:cNvSpPr/>
          <p:nvPr/>
        </p:nvSpPr>
        <p:spPr>
          <a:xfrm>
            <a:off x="193963" y="1259175"/>
            <a:ext cx="5211683" cy="369332"/>
          </a:xfrm>
          <a:prstGeom prst="rect">
            <a:avLst/>
          </a:prstGeom>
        </p:spPr>
        <p:txBody>
          <a:bodyPr wrap="none">
            <a:spAutoFit/>
          </a:bodyPr>
          <a:lstStyle/>
          <a:p>
            <a:r>
              <a:rPr lang="fr-FR" dirty="0">
                <a:solidFill>
                  <a:schemeClr val="bg1"/>
                </a:solidFill>
              </a:rPr>
              <a:t>if (condition) { instructions1 } </a:t>
            </a:r>
            <a:r>
              <a:rPr lang="fr-FR" dirty="0" err="1">
                <a:solidFill>
                  <a:schemeClr val="bg1"/>
                </a:solidFill>
              </a:rPr>
              <a:t>else</a:t>
            </a:r>
            <a:r>
              <a:rPr lang="fr-FR" dirty="0">
                <a:solidFill>
                  <a:schemeClr val="bg1"/>
                </a:solidFill>
              </a:rPr>
              <a:t> { instructions2 }</a:t>
            </a:r>
          </a:p>
        </p:txBody>
      </p:sp>
      <p:sp>
        <p:nvSpPr>
          <p:cNvPr id="5" name="Rectangle 4">
            <a:extLst>
              <a:ext uri="{FF2B5EF4-FFF2-40B4-BE49-F238E27FC236}">
                <a16:creationId xmlns:a16="http://schemas.microsoft.com/office/drawing/2014/main" id="{AAB568EB-5233-429B-975E-9C40C9481C36}"/>
              </a:ext>
            </a:extLst>
          </p:cNvPr>
          <p:cNvSpPr/>
          <p:nvPr/>
        </p:nvSpPr>
        <p:spPr>
          <a:xfrm>
            <a:off x="-365760" y="1865197"/>
            <a:ext cx="11674226" cy="4401205"/>
          </a:xfrm>
          <a:prstGeom prst="rect">
            <a:avLst/>
          </a:prstGeom>
        </p:spPr>
        <p:txBody>
          <a:bodyPr wrap="square">
            <a:spAutoFit/>
          </a:bodyPr>
          <a:lstStyle/>
          <a:p>
            <a:r>
              <a:rPr lang="en-US" sz="1400" dirty="0">
                <a:solidFill>
                  <a:srgbClr val="6A9955"/>
                </a:solidFill>
                <a:latin typeface="Consolas" panose="020B0609020204030204" pitchFamily="49" charset="0"/>
              </a:rPr>
              <a:t>	// Condition if</a:t>
            </a:r>
            <a:endParaRPr lang="en-US" sz="1400" dirty="0">
              <a:solidFill>
                <a:srgbClr val="D4D4D4"/>
              </a:solidFill>
              <a:latin typeface="Consolas" panose="020B0609020204030204" pitchFamily="49" charset="0"/>
            </a:endParaRP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8</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month</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'January'</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wake up"</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'You can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 </a:t>
            </a:r>
            <a:r>
              <a:rPr lang="en-US" sz="1400" dirty="0">
                <a:solidFill>
                  <a:srgbClr val="C586C0"/>
                </a:solidFill>
                <a:latin typeface="Consolas" panose="020B0609020204030204" pitchFamily="49" charset="0"/>
              </a:rPr>
              <a:t>else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no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L’ordre</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d’execution</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est</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défini</a:t>
            </a:r>
            <a:r>
              <a:rPr lang="en-US" sz="1400" dirty="0">
                <a:solidFill>
                  <a:srgbClr val="6A9955"/>
                </a:solidFill>
                <a:latin typeface="Consolas" panose="020B0609020204030204" pitchFamily="49" charset="0"/>
              </a:rPr>
              <a:t> grace aux parentheses de gauche à droite </a:t>
            </a:r>
            <a:r>
              <a:rPr lang="en-US" sz="1400" dirty="0" err="1">
                <a:solidFill>
                  <a:srgbClr val="6A9955"/>
                </a:solidFill>
                <a:latin typeface="Consolas" panose="020B0609020204030204" pitchFamily="49" charset="0"/>
              </a:rPr>
              <a:t>comme</a:t>
            </a:r>
            <a:r>
              <a:rPr lang="en-US" sz="1400" dirty="0">
                <a:solidFill>
                  <a:srgbClr val="6A9955"/>
                </a:solidFill>
                <a:latin typeface="Consolas" panose="020B0609020204030204" pitchFamily="49" charset="0"/>
              </a:rPr>
              <a:t> avec les </a:t>
            </a:r>
            <a:r>
              <a:rPr lang="en-US" sz="1400" dirty="0" err="1">
                <a:solidFill>
                  <a:srgbClr val="6A9955"/>
                </a:solidFill>
                <a:latin typeface="Consolas" panose="020B0609020204030204" pitchFamily="49" charset="0"/>
              </a:rPr>
              <a:t>mathématiques</a:t>
            </a:r>
            <a:r>
              <a:rPr lang="en-US" sz="1400" dirty="0">
                <a:solidFill>
                  <a:srgbClr val="6A9955"/>
                </a:solidFill>
                <a:latin typeface="Consolas" panose="020B0609020204030204" pitchFamily="49" charset="0"/>
              </a:rPr>
              <a:t>. </a:t>
            </a:r>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&amp;&amp;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'Saturday'</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8242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DB3A979-0904-40D0-817F-41B50CA324BF}"/>
              </a:ext>
            </a:extLst>
          </p:cNvPr>
          <p:cNvSpPr/>
          <p:nvPr/>
        </p:nvSpPr>
        <p:spPr>
          <a:xfrm>
            <a:off x="-473405" y="1443841"/>
            <a:ext cx="6096000" cy="3970318"/>
          </a:xfrm>
          <a:prstGeom prst="rect">
            <a:avLst/>
          </a:prstGeom>
        </p:spPr>
        <p:txBody>
          <a:bodyPr>
            <a:spAutoFit/>
          </a:bodyPr>
          <a:lstStyle/>
          <a:p>
            <a:r>
              <a:rPr lang="fr-FR" sz="1400" dirty="0">
                <a:solidFill>
                  <a:srgbClr val="6A9955"/>
                </a:solidFill>
                <a:latin typeface="Consolas" panose="020B0609020204030204" pitchFamily="49" charset="0"/>
              </a:rPr>
              <a:t>	// for/of </a:t>
            </a:r>
            <a:r>
              <a:rPr lang="fr-FR" sz="1400" dirty="0" err="1">
                <a:solidFill>
                  <a:srgbClr val="6A9955"/>
                </a:solidFill>
                <a:latin typeface="Consolas" panose="020B0609020204030204" pitchFamily="49" charset="0"/>
              </a:rPr>
              <a:t>with</a:t>
            </a:r>
            <a:r>
              <a:rPr lang="fr-FR" sz="1400" dirty="0">
                <a:solidFill>
                  <a:srgbClr val="6A9955"/>
                </a:solidFill>
                <a:latin typeface="Consolas" panose="020B0609020204030204" pitchFamily="49" charset="0"/>
              </a:rPr>
              <a:t> table</a:t>
            </a:r>
          </a:p>
          <a:p>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'Apple'</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'Banana'</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Peach</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crap</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 </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&lt; </a:t>
            </a:r>
            <a:r>
              <a:rPr lang="fr-FR" sz="1400" dirty="0" err="1">
                <a:solidFill>
                  <a:srgbClr val="9CDCFE"/>
                </a:solidFill>
                <a:latin typeface="Consolas" panose="020B0609020204030204" pitchFamily="49" charset="0"/>
              </a:rPr>
              <a:t>fruitsTab</a:t>
            </a:r>
            <a:r>
              <a:rPr lang="fr-FR" sz="1400" dirty="0" err="1">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length</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02FCA5A6-354C-4894-BED3-23B7A09F46A6}"/>
              </a:ext>
            </a:extLst>
          </p:cNvPr>
          <p:cNvSpPr/>
          <p:nvPr/>
        </p:nvSpPr>
        <p:spPr>
          <a:xfrm>
            <a:off x="111760" y="1074758"/>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CB64DA99-781E-41D5-93F8-A40227753981}"/>
              </a:ext>
            </a:extLst>
          </p:cNvPr>
          <p:cNvSpPr/>
          <p:nvPr/>
        </p:nvSpPr>
        <p:spPr>
          <a:xfrm>
            <a:off x="4115572" y="1872020"/>
            <a:ext cx="8654005" cy="4616648"/>
          </a:xfrm>
          <a:prstGeom prst="rect">
            <a:avLst/>
          </a:prstGeom>
        </p:spPr>
        <p:txBody>
          <a:bodyPr wrap="square">
            <a:spAutoFit/>
          </a:bodyPr>
          <a:lstStyle/>
          <a:p>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Fruit'</a:t>
            </a:r>
            <a:r>
              <a:rPr lang="fr-FR" sz="1400" dirty="0" err="1">
                <a:solidFill>
                  <a:srgbClr val="D4D4D4"/>
                </a:solidFill>
                <a:latin typeface="Consolas" panose="020B0609020204030204" pitchFamily="49" charset="0"/>
              </a:rPr>
              <a:t>,</a:t>
            </a:r>
            <a:r>
              <a:rPr lang="fr-FR" sz="1400" dirty="0" err="1">
                <a:solidFill>
                  <a:srgbClr val="CE9178"/>
                </a:solidFill>
                <a:latin typeface="Consolas" panose="020B0609020204030204" pitchFamily="49" charset="0"/>
              </a:rPr>
              <a:t>'Apple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Vegetable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tomato</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Affiche la </a:t>
            </a:r>
            <a:r>
              <a:rPr lang="fr-FR" sz="1400" dirty="0" err="1">
                <a:solidFill>
                  <a:srgbClr val="6A9955"/>
                </a:solidFill>
                <a:latin typeface="Consolas" panose="020B0609020204030204" pitchFamily="49" charset="0"/>
              </a:rPr>
              <a:t>tructure</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//On affiche un </a:t>
            </a:r>
            <a:r>
              <a:rPr lang="fr-FR" sz="1400" dirty="0" err="1">
                <a:solidFill>
                  <a:srgbClr val="6A9955"/>
                </a:solidFill>
                <a:latin typeface="Consolas" panose="020B0609020204030204" pitchFamily="49" charset="0"/>
              </a:rPr>
              <a:t>élement</a:t>
            </a:r>
            <a:r>
              <a:rPr lang="fr-FR" sz="1400" dirty="0">
                <a:solidFill>
                  <a:srgbClr val="6A9955"/>
                </a:solidFill>
                <a:latin typeface="Consolas" panose="020B0609020204030204" pitchFamily="49" charset="0"/>
              </a:rPr>
              <a:t> du second tableau ici fruit ou légume</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"type = "</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On affiche la liste </a:t>
            </a:r>
            <a:r>
              <a:rPr lang="fr-FR" sz="1400" dirty="0" err="1">
                <a:solidFill>
                  <a:srgbClr val="6A9955"/>
                </a:solidFill>
                <a:latin typeface="Consolas" panose="020B0609020204030204" pitchFamily="49" charset="0"/>
              </a:rPr>
              <a:t>complete</a:t>
            </a:r>
            <a:r>
              <a:rPr lang="fr-FR" sz="1400" dirty="0">
                <a:solidFill>
                  <a:srgbClr val="6A9955"/>
                </a:solidFill>
                <a:latin typeface="Consolas" panose="020B0609020204030204" pitchFamily="49" charset="0"/>
              </a:rPr>
              <a:t> des </a:t>
            </a:r>
            <a:r>
              <a:rPr lang="fr-FR" sz="1400" dirty="0" err="1">
                <a:solidFill>
                  <a:srgbClr val="6A9955"/>
                </a:solidFill>
                <a:latin typeface="Consolas" panose="020B0609020204030204" pitchFamily="49" charset="0"/>
              </a:rPr>
              <a:t>élements</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element</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5665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02FCA5A6-354C-4894-BED3-23B7A09F46A6}"/>
              </a:ext>
            </a:extLst>
          </p:cNvPr>
          <p:cNvSpPr/>
          <p:nvPr/>
        </p:nvSpPr>
        <p:spPr>
          <a:xfrm>
            <a:off x="111760" y="982176"/>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8AC886E5-8E47-45B9-8698-F74EA5EEDEEC}"/>
              </a:ext>
            </a:extLst>
          </p:cNvPr>
          <p:cNvSpPr/>
          <p:nvPr/>
        </p:nvSpPr>
        <p:spPr>
          <a:xfrm>
            <a:off x="193963" y="1813173"/>
            <a:ext cx="10179397" cy="4247317"/>
          </a:xfrm>
          <a:prstGeom prst="rect">
            <a:avLst/>
          </a:prstGeom>
        </p:spPr>
        <p:txBody>
          <a:bodyPr wrap="square">
            <a:spAutoFit/>
          </a:bodyPr>
          <a:lstStyle/>
          <a:p>
            <a:r>
              <a:rPr lang="fr-FR" dirty="0">
                <a:solidFill>
                  <a:srgbClr val="6A9955"/>
                </a:solidFill>
                <a:latin typeface="Consolas" panose="020B0609020204030204" pitchFamily="49" charset="0"/>
              </a:rPr>
              <a:t>// for/in </a:t>
            </a:r>
            <a:r>
              <a:rPr lang="fr-FR" dirty="0" err="1">
                <a:solidFill>
                  <a:srgbClr val="6A9955"/>
                </a:solidFill>
                <a:latin typeface="Consolas" panose="020B0609020204030204" pitchFamily="49" charset="0"/>
              </a:rPr>
              <a:t>with</a:t>
            </a:r>
            <a:r>
              <a:rPr lang="fr-FR" dirty="0">
                <a:solidFill>
                  <a:srgbClr val="6A9955"/>
                </a:solidFill>
                <a:latin typeface="Consolas" panose="020B0609020204030204" pitchFamily="49" charset="0"/>
              </a:rPr>
              <a:t> table</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car1</a:t>
            </a:r>
            <a:r>
              <a:rPr lang="en-US" dirty="0">
                <a:solidFill>
                  <a:srgbClr val="D4D4D4"/>
                </a:solidFill>
                <a:latin typeface="Consolas" panose="020B0609020204030204" pitchFamily="49" charset="0"/>
              </a:rPr>
              <a:t> = </a:t>
            </a:r>
            <a:r>
              <a:rPr lang="en-US" dirty="0"/>
              <a:t> </a:t>
            </a:r>
            <a:r>
              <a:rPr lang="en-US" dirty="0">
                <a:solidFill>
                  <a:srgbClr val="9CDCFE"/>
                </a:solidFill>
                <a:latin typeface="Consolas" panose="020B0609020204030204" pitchFamily="49" charset="0"/>
              </a:rPr>
              <a:t>{ type: 'Fiat', model: '500', color: 'white' };</a:t>
            </a: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car2</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 { type: 'Seat', model: '600', color: 'red'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endParaRPr lang="fr-FR" dirty="0">
              <a:solidFill>
                <a:srgbClr val="569CD6"/>
              </a:solidFill>
              <a:latin typeface="Consolas" panose="020B0609020204030204" pitchFamily="49" charset="0"/>
            </a:endParaRP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 </a:t>
            </a:r>
            <a:r>
              <a:rPr lang="fr-FR" dirty="0">
                <a:solidFill>
                  <a:srgbClr val="569CD6"/>
                </a:solidFill>
                <a:latin typeface="Consolas" panose="020B0609020204030204" pitchFamily="49" charset="0"/>
              </a:rPr>
              <a:t>new</a:t>
            </a:r>
            <a:r>
              <a:rPr lang="fr-FR" dirty="0">
                <a:solidFill>
                  <a:srgbClr val="D4D4D4"/>
                </a:solidFill>
                <a:latin typeface="Consolas" panose="020B0609020204030204" pitchFamily="49" charset="0"/>
              </a:rPr>
              <a:t> </a:t>
            </a:r>
            <a:r>
              <a:rPr lang="fr-FR" dirty="0" err="1">
                <a:solidFill>
                  <a:srgbClr val="4EC9B0"/>
                </a:solidFill>
                <a:latin typeface="Consolas" panose="020B0609020204030204" pitchFamily="49" charset="0"/>
              </a:rPr>
              <a:t>Array</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car1</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car2</a:t>
            </a:r>
            <a:r>
              <a:rPr lang="fr-FR" dirty="0">
                <a:solidFill>
                  <a:srgbClr val="D4D4D4"/>
                </a:solidFill>
                <a:latin typeface="Consolas" panose="020B0609020204030204" pitchFamily="49" charset="0"/>
              </a:rPr>
              <a:t>);</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of</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in</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 // </a:t>
            </a:r>
            <a:r>
              <a:rPr lang="fr-FR" dirty="0">
                <a:solidFill>
                  <a:srgbClr val="D4D4D4"/>
                </a:solidFill>
                <a:latin typeface="Consolas" panose="020B0609020204030204" pitchFamily="49" charset="0"/>
                <a:sym typeface="Wingdings" panose="05000000000000000000" pitchFamily="2" charset="2"/>
              </a:rPr>
              <a:t> si on utilise of</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 =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pic>
        <p:nvPicPr>
          <p:cNvPr id="8" name="Image 7">
            <a:extLst>
              <a:ext uri="{FF2B5EF4-FFF2-40B4-BE49-F238E27FC236}">
                <a16:creationId xmlns:a16="http://schemas.microsoft.com/office/drawing/2014/main" id="{E4A4B2E7-E610-4E32-9056-2D703EDCB26F}"/>
              </a:ext>
            </a:extLst>
          </p:cNvPr>
          <p:cNvPicPr>
            <a:picLocks noChangeAspect="1"/>
          </p:cNvPicPr>
          <p:nvPr/>
        </p:nvPicPr>
        <p:blipFill>
          <a:blip r:embed="rId3"/>
          <a:stretch>
            <a:fillRect/>
          </a:stretch>
        </p:blipFill>
        <p:spPr>
          <a:xfrm>
            <a:off x="7979410" y="4150920"/>
            <a:ext cx="3771900" cy="523875"/>
          </a:xfrm>
          <a:prstGeom prst="rect">
            <a:avLst/>
          </a:prstGeom>
        </p:spPr>
      </p:pic>
    </p:spTree>
    <p:extLst>
      <p:ext uri="{BB962C8B-B14F-4D97-AF65-F5344CB8AC3E}">
        <p14:creationId xmlns:p14="http://schemas.microsoft.com/office/powerpoint/2010/main" val="3473968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FBCB908E-914B-4B8A-A550-A9B1BA9C4AE9}"/>
              </a:ext>
            </a:extLst>
          </p:cNvPr>
          <p:cNvSpPr/>
          <p:nvPr/>
        </p:nvSpPr>
        <p:spPr>
          <a:xfrm>
            <a:off x="-432682" y="1813172"/>
            <a:ext cx="5879754" cy="4247317"/>
          </a:xfrm>
          <a:prstGeom prst="rect">
            <a:avLst/>
          </a:prstGeom>
        </p:spPr>
        <p:txBody>
          <a:bodyPr wrap="square">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4DDB37C-8FD8-4DFD-8979-C35F76003BFD}"/>
              </a:ext>
            </a:extLst>
          </p:cNvPr>
          <p:cNvSpPr/>
          <p:nvPr/>
        </p:nvSpPr>
        <p:spPr>
          <a:xfrm>
            <a:off x="516200" y="1143276"/>
            <a:ext cx="3031599" cy="369332"/>
          </a:xfrm>
          <a:prstGeom prst="rect">
            <a:avLst/>
          </a:prstGeom>
        </p:spPr>
        <p:txBody>
          <a:bodyPr wrap="none">
            <a:spAutoFit/>
          </a:bodyPr>
          <a:lstStyle/>
          <a:p>
            <a:r>
              <a:rPr lang="fr-FR" dirty="0" err="1">
                <a:solidFill>
                  <a:schemeClr val="bg1"/>
                </a:solidFill>
              </a:rPr>
              <a:t>while</a:t>
            </a:r>
            <a:r>
              <a:rPr lang="fr-FR" dirty="0">
                <a:solidFill>
                  <a:schemeClr val="bg1"/>
                </a:solidFill>
              </a:rPr>
              <a:t> (condition) instruction </a:t>
            </a:r>
          </a:p>
        </p:txBody>
      </p:sp>
      <p:sp>
        <p:nvSpPr>
          <p:cNvPr id="6" name="Rectangle 5">
            <a:extLst>
              <a:ext uri="{FF2B5EF4-FFF2-40B4-BE49-F238E27FC236}">
                <a16:creationId xmlns:a16="http://schemas.microsoft.com/office/drawing/2014/main" id="{D5248D1F-EF7E-4E4A-BFE1-1F847E5A45F5}"/>
              </a:ext>
            </a:extLst>
          </p:cNvPr>
          <p:cNvSpPr/>
          <p:nvPr/>
        </p:nvSpPr>
        <p:spPr>
          <a:xfrm>
            <a:off x="5447072" y="1708464"/>
            <a:ext cx="6096000" cy="4524315"/>
          </a:xfrm>
          <a:prstGeom prst="rect">
            <a:avLst/>
          </a:prstGeom>
        </p:spPr>
        <p:txBody>
          <a:bodyPr>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Fruit','Apple</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Vegetable</a:t>
            </a:r>
            <a:r>
              <a:rPr lang="fr-FR" dirty="0">
                <a:solidFill>
                  <a:srgbClr val="CE9178"/>
                </a:solidFill>
                <a:latin typeface="Consolas" panose="020B0609020204030204" pitchFamily="49" charset="0"/>
              </a:rPr>
              <a:t>', ‘</a:t>
            </a:r>
            <a:r>
              <a:rPr lang="fr-FR" dirty="0" err="1">
                <a:solidFill>
                  <a:srgbClr val="CE9178"/>
                </a:solidFill>
                <a:latin typeface="Consolas" panose="020B0609020204030204" pitchFamily="49" charset="0"/>
              </a:rPr>
              <a:t>karot</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6A9955"/>
                </a:solidFill>
                <a:latin typeface="Consolas" panose="020B0609020204030204" pitchFamily="49" charset="0"/>
              </a:rPr>
              <a:t>// On affiche que les types</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][0]);</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575369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528551E9-72D7-485B-B915-CB9A7D0E3820}"/>
              </a:ext>
            </a:extLst>
          </p:cNvPr>
          <p:cNvSpPr/>
          <p:nvPr/>
        </p:nvSpPr>
        <p:spPr>
          <a:xfrm>
            <a:off x="5293688" y="1136064"/>
            <a:ext cx="7385992" cy="4154984"/>
          </a:xfrm>
          <a:prstGeom prst="rect">
            <a:avLst/>
          </a:prstGeom>
        </p:spPr>
        <p:txBody>
          <a:bodyPr wrap="square">
            <a:spAutoFit/>
          </a:bodyPr>
          <a:lstStyle/>
          <a:p>
            <a:r>
              <a:rPr lang="fr-FR" sz="1200" dirty="0">
                <a:solidFill>
                  <a:srgbClr val="6A9955"/>
                </a:solidFill>
                <a:latin typeface="Consolas" panose="020B0609020204030204" pitchFamily="49" charset="0"/>
              </a:rPr>
              <a:t>            // Switch</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 </a:t>
            </a:r>
            <a:r>
              <a:rPr lang="fr-FR" sz="1200" dirty="0">
                <a:solidFill>
                  <a:srgbClr val="569CD6"/>
                </a:solidFill>
                <a:latin typeface="Consolas" panose="020B0609020204030204" pitchFamily="49" charset="0"/>
              </a:rPr>
              <a:t>new</a:t>
            </a:r>
            <a:r>
              <a:rPr lang="fr-FR" sz="1200" dirty="0">
                <a:solidFill>
                  <a:srgbClr val="D4D4D4"/>
                </a:solidFill>
                <a:latin typeface="Consolas" panose="020B0609020204030204" pitchFamily="49" charset="0"/>
              </a:rPr>
              <a:t> </a:t>
            </a:r>
            <a:r>
              <a:rPr lang="fr-FR" sz="1200" dirty="0" err="1">
                <a:solidFill>
                  <a:srgbClr val="4EC9B0"/>
                </a:solidFill>
                <a:latin typeface="Consolas" panose="020B0609020204030204" pitchFamily="49" charset="0"/>
              </a:rPr>
              <a:t>Array</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'Apple'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'Banana'</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garlic</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onion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fsshg</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carrot</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switch</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Hey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t>
            </a:r>
            <a:r>
              <a:rPr lang="fr-FR" sz="1200" dirty="0" err="1">
                <a:solidFill>
                  <a:srgbClr val="CE9178"/>
                </a:solidFill>
                <a:latin typeface="Consolas" panose="020B0609020204030204" pitchFamily="49" charset="0"/>
              </a:rPr>
              <a:t>freeuits</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Hum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 </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default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don't</a:t>
            </a:r>
            <a:r>
              <a:rPr lang="fr-FR" sz="1200" dirty="0">
                <a:solidFill>
                  <a:srgbClr val="CE9178"/>
                </a:solidFill>
                <a:latin typeface="Consolas" panose="020B0609020204030204" pitchFamily="49" charset="0"/>
              </a:rPr>
              <a:t> know </a:t>
            </a:r>
            <a:r>
              <a:rPr lang="fr-FR" sz="1200" dirty="0" err="1">
                <a:solidFill>
                  <a:srgbClr val="CE9178"/>
                </a:solidFill>
                <a:latin typeface="Consolas" panose="020B0609020204030204" pitchFamily="49" charset="0"/>
              </a:rPr>
              <a:t>who</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am</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endParaRPr lang="fr-FR" sz="12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83311E1E-8216-4AAB-B2C6-52DFC008DDDF}"/>
              </a:ext>
            </a:extLst>
          </p:cNvPr>
          <p:cNvSpPr/>
          <p:nvPr/>
        </p:nvSpPr>
        <p:spPr>
          <a:xfrm>
            <a:off x="157316" y="1012954"/>
            <a:ext cx="6096000" cy="4401205"/>
          </a:xfrm>
          <a:prstGeom prst="rect">
            <a:avLst/>
          </a:prstGeom>
        </p:spPr>
        <p:txBody>
          <a:bodyPr>
            <a:spAutoFit/>
          </a:bodyPr>
          <a:lstStyle/>
          <a:p>
            <a:r>
              <a:rPr lang="fr-FR" sz="1400" dirty="0">
                <a:solidFill>
                  <a:schemeClr val="bg1"/>
                </a:solidFill>
              </a:rPr>
              <a:t>switch (expression) { </a:t>
            </a:r>
          </a:p>
          <a:p>
            <a:endParaRPr lang="fr-FR" sz="1400" dirty="0">
              <a:solidFill>
                <a:schemeClr val="bg1"/>
              </a:solidFill>
            </a:endParaRPr>
          </a:p>
          <a:p>
            <a:r>
              <a:rPr lang="fr-FR" sz="1400" dirty="0">
                <a:solidFill>
                  <a:schemeClr val="bg1"/>
                </a:solidFill>
              </a:rPr>
              <a:t>case valeur1: 	// Instructions à exécuter lorsque le résultat </a:t>
            </a:r>
          </a:p>
          <a:p>
            <a:r>
              <a:rPr lang="fr-FR" sz="1400" dirty="0">
                <a:solidFill>
                  <a:schemeClr val="bg1"/>
                </a:solidFill>
              </a:rPr>
              <a:t>		// de l'expression correspond à valeur1 	instructions1;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case valeur2: 	// Instructions à exécuter lorsque le résultat </a:t>
            </a:r>
          </a:p>
          <a:p>
            <a:r>
              <a:rPr lang="fr-FR" sz="1400" dirty="0">
                <a:solidFill>
                  <a:schemeClr val="bg1"/>
                </a:solidFill>
              </a:rPr>
              <a:t>		// de l'expression correspond à valeur2 </a:t>
            </a:r>
          </a:p>
          <a:p>
            <a:r>
              <a:rPr lang="fr-FR" sz="1400" dirty="0">
                <a:solidFill>
                  <a:schemeClr val="bg1"/>
                </a:solidFill>
              </a:rPr>
              <a:t>	instructions 2;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 case </a:t>
            </a:r>
            <a:r>
              <a:rPr lang="fr-FR" sz="1400" dirty="0" err="1">
                <a:solidFill>
                  <a:schemeClr val="bg1"/>
                </a:solidFill>
              </a:rPr>
              <a:t>valeurN</a:t>
            </a:r>
            <a:r>
              <a:rPr lang="fr-FR" sz="1400" dirty="0">
                <a:solidFill>
                  <a:schemeClr val="bg1"/>
                </a:solidFill>
              </a:rPr>
              <a:t>: 	// Instructions à exécuter lorsque le résultat </a:t>
            </a:r>
          </a:p>
          <a:p>
            <a:r>
              <a:rPr lang="fr-FR" sz="1400" dirty="0">
                <a:solidFill>
                  <a:schemeClr val="bg1"/>
                </a:solidFill>
              </a:rPr>
              <a:t>		// de l'expression à </a:t>
            </a:r>
            <a:r>
              <a:rPr lang="fr-FR" sz="1400" dirty="0" err="1">
                <a:solidFill>
                  <a:schemeClr val="bg1"/>
                </a:solidFill>
              </a:rPr>
              <a:t>valeurN</a:t>
            </a:r>
            <a:r>
              <a:rPr lang="fr-FR" sz="1400" dirty="0">
                <a:solidFill>
                  <a:schemeClr val="bg1"/>
                </a:solidFill>
              </a:rPr>
              <a:t> </a:t>
            </a:r>
            <a:r>
              <a:rPr lang="fr-FR" sz="1400" dirty="0" err="1">
                <a:solidFill>
                  <a:schemeClr val="bg1"/>
                </a:solidFill>
              </a:rPr>
              <a:t>instructionsN</a:t>
            </a:r>
            <a:r>
              <a:rPr lang="fr-FR" sz="1400" dirty="0">
                <a:solidFill>
                  <a:schemeClr val="bg1"/>
                </a:solidFill>
              </a:rPr>
              <a:t>;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[default: 		// Instructions à exécuter lorsqu'aucune des valeurs </a:t>
            </a:r>
          </a:p>
          <a:p>
            <a:r>
              <a:rPr lang="fr-FR" sz="1400" dirty="0">
                <a:solidFill>
                  <a:schemeClr val="bg1"/>
                </a:solidFill>
              </a:rPr>
              <a:t>		// ne correspond </a:t>
            </a:r>
            <a:r>
              <a:rPr lang="fr-FR" sz="1400" dirty="0" err="1">
                <a:solidFill>
                  <a:schemeClr val="bg1"/>
                </a:solidFill>
              </a:rPr>
              <a:t>instructions_def</a:t>
            </a:r>
            <a:r>
              <a:rPr lang="fr-FR" sz="1400" dirty="0">
                <a:solidFill>
                  <a:schemeClr val="bg1"/>
                </a:solidFill>
              </a:rPr>
              <a:t>; </a:t>
            </a:r>
          </a:p>
          <a:p>
            <a:r>
              <a:rPr lang="fr-FR" sz="1400" dirty="0">
                <a:solidFill>
                  <a:schemeClr val="bg1"/>
                </a:solidFill>
              </a:rPr>
              <a:t>[break;]] </a:t>
            </a:r>
          </a:p>
          <a:p>
            <a:r>
              <a:rPr lang="fr-FR" sz="1400" dirty="0">
                <a:solidFill>
                  <a:schemeClr val="bg1"/>
                </a:solidFill>
              </a:rPr>
              <a:t>} </a:t>
            </a:r>
          </a:p>
        </p:txBody>
      </p:sp>
    </p:spTree>
    <p:extLst>
      <p:ext uri="{BB962C8B-B14F-4D97-AF65-F5344CB8AC3E}">
        <p14:creationId xmlns:p14="http://schemas.microsoft.com/office/powerpoint/2010/main" val="2990102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B3ACECB7-D239-4403-AD90-961E1755B9D5}"/>
              </a:ext>
            </a:extLst>
          </p:cNvPr>
          <p:cNvSpPr/>
          <p:nvPr/>
        </p:nvSpPr>
        <p:spPr>
          <a:xfrm>
            <a:off x="688258" y="1305341"/>
            <a:ext cx="6096000" cy="646331"/>
          </a:xfrm>
          <a:prstGeom prst="rect">
            <a:avLst/>
          </a:prstGeom>
        </p:spPr>
        <p:txBody>
          <a:bodyPr>
            <a:spAutoFit/>
          </a:bodyPr>
          <a:lstStyle/>
          <a:p>
            <a:r>
              <a:rPr lang="fr-FR" dirty="0" err="1">
                <a:solidFill>
                  <a:schemeClr val="bg1"/>
                </a:solidFill>
              </a:rPr>
              <a:t>function</a:t>
            </a:r>
            <a:r>
              <a:rPr lang="fr-FR" dirty="0">
                <a:solidFill>
                  <a:schemeClr val="bg1"/>
                </a:solidFill>
              </a:rPr>
              <a:t> nom([param1[, param2,[..., </a:t>
            </a:r>
            <a:r>
              <a:rPr lang="fr-FR" dirty="0" err="1">
                <a:solidFill>
                  <a:schemeClr val="bg1"/>
                </a:solidFill>
              </a:rPr>
              <a:t>paramN</a:t>
            </a:r>
            <a:r>
              <a:rPr lang="fr-FR" dirty="0">
                <a:solidFill>
                  <a:schemeClr val="bg1"/>
                </a:solidFill>
              </a:rPr>
              <a:t>]]]) { [instructions] } </a:t>
            </a:r>
          </a:p>
        </p:txBody>
      </p:sp>
      <p:sp>
        <p:nvSpPr>
          <p:cNvPr id="5" name="Rectangle 4">
            <a:extLst>
              <a:ext uri="{FF2B5EF4-FFF2-40B4-BE49-F238E27FC236}">
                <a16:creationId xmlns:a16="http://schemas.microsoft.com/office/drawing/2014/main" id="{B36BAEEB-C026-4E40-9842-D6EC17E82467}"/>
              </a:ext>
            </a:extLst>
          </p:cNvPr>
          <p:cNvSpPr/>
          <p:nvPr/>
        </p:nvSpPr>
        <p:spPr>
          <a:xfrm>
            <a:off x="6096000" y="315333"/>
            <a:ext cx="6096000" cy="5016758"/>
          </a:xfrm>
          <a:prstGeom prst="rect">
            <a:avLst/>
          </a:prstGeom>
        </p:spPr>
        <p:txBody>
          <a:bodyPr>
            <a:spAutoFit/>
          </a:bodyPr>
          <a:lstStyle/>
          <a:p>
            <a:r>
              <a:rPr lang="fr-FR" sz="1600" dirty="0">
                <a:solidFill>
                  <a:srgbClr val="569CD6"/>
                </a:solidFill>
                <a:latin typeface="Consolas" panose="020B0609020204030204" pitchFamily="49" charset="0"/>
              </a:rPr>
              <a:t>let</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 = [</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'Apple'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'Banana'</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Peach</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crap</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Pear</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Watermelon</a:t>
            </a:r>
            <a:r>
              <a:rPr lang="fr-FR" sz="1600" dirty="0">
                <a:solidFill>
                  <a:srgbClr val="CE9178"/>
                </a:solidFill>
                <a:latin typeface="Consolas" panose="020B0609020204030204" pitchFamily="49" charset="0"/>
              </a:rPr>
              <a: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p>
          <a:p>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 Fruit ' </a:t>
            </a:r>
            <a:r>
              <a:rPr lang="fr-FR" sz="1600" dirty="0">
                <a:solidFill>
                  <a:schemeClr val="bg1"/>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tab</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            </a:t>
            </a:r>
            <a:br>
              <a:rPr lang="fr-FR" sz="1600" dirty="0">
                <a:solidFill>
                  <a:srgbClr val="D4D4D4"/>
                </a:solidFill>
                <a:latin typeface="Consolas" panose="020B0609020204030204" pitchFamily="49" charset="0"/>
              </a:rPr>
            </a:br>
            <a:r>
              <a:rPr lang="fr-FR" sz="1600" dirty="0">
                <a:solidFill>
                  <a:srgbClr val="C586C0"/>
                </a:solidFill>
                <a:latin typeface="Consolas" panose="020B0609020204030204" pitchFamily="49" charset="0"/>
              </a:rPr>
              <a:t>for</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of</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tab</a:t>
            </a:r>
            <a:r>
              <a:rPr lang="fr-FR" sz="1600" dirty="0">
                <a:solidFill>
                  <a:srgbClr val="D4D4D4"/>
                </a:solidFill>
                <a:latin typeface="Consolas" panose="020B0609020204030204" pitchFamily="49" charset="0"/>
              </a:rPr>
              <a:t>) {</a:t>
            </a:r>
          </a:p>
          <a:p>
            <a:pPr lvl="2"/>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 </a:t>
            </a:r>
            <a:r>
              <a:rPr lang="fr-FR" sz="1600" dirty="0">
                <a:solidFill>
                  <a:srgbClr val="CE9178"/>
                </a:solidFill>
                <a:latin typeface="Consolas" panose="020B0609020204030204" pitchFamily="49" charset="0"/>
              </a:rPr>
              <a:t>' ' </a:t>
            </a:r>
            <a:r>
              <a:rPr lang="fr-FR" sz="1600" dirty="0">
                <a:solidFill>
                  <a:srgbClr val="9CDCFE"/>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a:t>
            </a:r>
          </a:p>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43EE9E41-D93B-4CE6-9ED8-50C561B636B0}"/>
              </a:ext>
            </a:extLst>
          </p:cNvPr>
          <p:cNvPicPr>
            <a:picLocks noChangeAspect="1"/>
          </p:cNvPicPr>
          <p:nvPr/>
        </p:nvPicPr>
        <p:blipFill>
          <a:blip r:embed="rId3"/>
          <a:stretch>
            <a:fillRect/>
          </a:stretch>
        </p:blipFill>
        <p:spPr>
          <a:xfrm>
            <a:off x="9517626" y="4414871"/>
            <a:ext cx="2352675" cy="2390775"/>
          </a:xfrm>
          <a:prstGeom prst="rect">
            <a:avLst/>
          </a:prstGeom>
        </p:spPr>
      </p:pic>
    </p:spTree>
    <p:extLst>
      <p:ext uri="{BB962C8B-B14F-4D97-AF65-F5344CB8AC3E}">
        <p14:creationId xmlns:p14="http://schemas.microsoft.com/office/powerpoint/2010/main" val="920078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49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Concaténation de chaînes </a:t>
            </a: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AD16271F-7794-4984-86D3-6C35EF21929E}"/>
              </a:ext>
            </a:extLst>
          </p:cNvPr>
          <p:cNvSpPr/>
          <p:nvPr/>
        </p:nvSpPr>
        <p:spPr>
          <a:xfrm>
            <a:off x="201113" y="3840385"/>
            <a:ext cx="10992465" cy="4524315"/>
          </a:xfrm>
          <a:prstGeom prst="rect">
            <a:avLst/>
          </a:prstGeom>
        </p:spPr>
        <p:txBody>
          <a:bodyPr wrap="square">
            <a:spAutoFit/>
          </a:bodyPr>
          <a:lstStyle/>
          <a:p>
            <a:r>
              <a:rPr lang="fr-FR" dirty="0">
                <a:solidFill>
                  <a:schemeClr val="bg1"/>
                </a:solidFill>
              </a:rPr>
              <a:t>//</a:t>
            </a:r>
            <a:r>
              <a:rPr lang="fr-FR" dirty="0" err="1">
                <a:solidFill>
                  <a:schemeClr val="bg1"/>
                </a:solidFill>
              </a:rPr>
              <a:t>Declaration</a:t>
            </a:r>
            <a:endParaRPr lang="fr-FR" dirty="0">
              <a:solidFill>
                <a:schemeClr val="bg1"/>
              </a:solidFill>
            </a:endParaRPr>
          </a:p>
          <a:p>
            <a:r>
              <a:rPr lang="fr-FR" dirty="0">
                <a:solidFill>
                  <a:schemeClr val="bg1"/>
                </a:solidFill>
              </a:rPr>
              <a:t>let chaine1 = 'texte de chaînes de caractères';</a:t>
            </a:r>
          </a:p>
          <a:p>
            <a:r>
              <a:rPr lang="fr-FR" dirty="0">
                <a:solidFill>
                  <a:schemeClr val="bg1"/>
                </a:solidFill>
              </a:rPr>
              <a:t>let chaine2 = «  </a:t>
            </a:r>
            <a:r>
              <a:rPr lang="fr-FR" dirty="0">
                <a:solidFill>
                  <a:srgbClr val="FF0000"/>
                </a:solidFill>
              </a:rPr>
              <a:t>\n </a:t>
            </a:r>
            <a:r>
              <a:rPr lang="fr-FR" dirty="0">
                <a:solidFill>
                  <a:schemeClr val="bg1"/>
                </a:solidFill>
              </a:rPr>
              <a:t>l</a:t>
            </a:r>
            <a:r>
              <a:rPr lang="fr-FR" dirty="0">
                <a:solidFill>
                  <a:srgbClr val="FF0000"/>
                </a:solidFill>
              </a:rPr>
              <a:t>\</a:t>
            </a:r>
            <a:r>
              <a:rPr lang="fr-FR" dirty="0">
                <a:solidFill>
                  <a:schemeClr val="bg1"/>
                </a:solidFill>
              </a:rPr>
              <a:t>’utilisation des chaines est un grand classique et très utile"; </a:t>
            </a:r>
          </a:p>
          <a:p>
            <a:r>
              <a:rPr lang="fr-FR" dirty="0">
                <a:solidFill>
                  <a:schemeClr val="bg1"/>
                </a:solidFill>
              </a:rPr>
              <a:t>let chaine3 =  "</a:t>
            </a:r>
            <a:r>
              <a:rPr lang="fr-FR" dirty="0" err="1">
                <a:solidFill>
                  <a:schemeClr val="bg1"/>
                </a:solidFill>
              </a:rPr>
              <a:t>中文</a:t>
            </a:r>
            <a:r>
              <a:rPr lang="fr-FR" dirty="0">
                <a:solidFill>
                  <a:schemeClr val="bg1"/>
                </a:solidFill>
              </a:rPr>
              <a:t> </a:t>
            </a:r>
            <a:r>
              <a:rPr lang="fr-FR" dirty="0" err="1">
                <a:solidFill>
                  <a:schemeClr val="bg1"/>
                </a:solidFill>
              </a:rPr>
              <a:t>español</a:t>
            </a:r>
            <a:r>
              <a:rPr lang="fr-FR" dirty="0">
                <a:solidFill>
                  <a:schemeClr val="bg1"/>
                </a:solidFill>
              </a:rPr>
              <a:t> English </a:t>
            </a:r>
            <a:r>
              <a:rPr lang="fr-FR" dirty="0" err="1">
                <a:solidFill>
                  <a:schemeClr val="bg1"/>
                </a:solidFill>
              </a:rPr>
              <a:t>देवनागरी</a:t>
            </a:r>
            <a:r>
              <a:rPr lang="fr-FR" dirty="0">
                <a:solidFill>
                  <a:schemeClr val="bg1"/>
                </a:solidFill>
              </a:rPr>
              <a:t> </a:t>
            </a:r>
            <a:r>
              <a:rPr lang="fr-FR" dirty="0" err="1">
                <a:solidFill>
                  <a:schemeClr val="bg1"/>
                </a:solidFill>
              </a:rPr>
              <a:t>العربية</a:t>
            </a:r>
            <a:r>
              <a:rPr lang="fr-FR" dirty="0">
                <a:solidFill>
                  <a:schemeClr val="bg1"/>
                </a:solidFill>
              </a:rPr>
              <a:t> português </a:t>
            </a:r>
            <a:r>
              <a:rPr lang="fr-FR" dirty="0" err="1">
                <a:solidFill>
                  <a:schemeClr val="bg1"/>
                </a:solidFill>
              </a:rPr>
              <a:t>বাংলা</a:t>
            </a:r>
            <a:r>
              <a:rPr lang="fr-FR" dirty="0">
                <a:solidFill>
                  <a:schemeClr val="bg1"/>
                </a:solidFill>
              </a:rPr>
              <a:t> </a:t>
            </a:r>
            <a:r>
              <a:rPr lang="fr-FR" dirty="0" err="1">
                <a:solidFill>
                  <a:schemeClr val="bg1"/>
                </a:solidFill>
              </a:rPr>
              <a:t>русский</a:t>
            </a:r>
            <a:r>
              <a:rPr lang="fr-FR" dirty="0">
                <a:solidFill>
                  <a:schemeClr val="bg1"/>
                </a:solidFill>
              </a:rPr>
              <a:t> </a:t>
            </a:r>
            <a:r>
              <a:rPr lang="fr-FR" dirty="0" err="1">
                <a:solidFill>
                  <a:schemeClr val="bg1"/>
                </a:solidFill>
              </a:rPr>
              <a:t>日本語</a:t>
            </a:r>
            <a:r>
              <a:rPr lang="fr-FR" dirty="0">
                <a:solidFill>
                  <a:schemeClr val="bg1"/>
                </a:solidFill>
              </a:rPr>
              <a:t> </a:t>
            </a:r>
            <a:r>
              <a:rPr lang="fr-FR" dirty="0" err="1">
                <a:solidFill>
                  <a:schemeClr val="bg1"/>
                </a:solidFill>
              </a:rPr>
              <a:t>ਪੰਜਾਬੀ</a:t>
            </a:r>
            <a:r>
              <a:rPr lang="fr-FR" dirty="0">
                <a:solidFill>
                  <a:schemeClr val="bg1"/>
                </a:solidFill>
              </a:rPr>
              <a:t> </a:t>
            </a:r>
            <a:r>
              <a:rPr lang="fr-FR" dirty="0" err="1">
                <a:solidFill>
                  <a:schemeClr val="bg1"/>
                </a:solidFill>
              </a:rPr>
              <a:t>한국어</a:t>
            </a:r>
            <a:r>
              <a:rPr lang="fr-FR" dirty="0">
                <a:solidFill>
                  <a:schemeClr val="bg1"/>
                </a:solidFill>
              </a:rPr>
              <a:t> </a:t>
            </a:r>
            <a:r>
              <a:rPr lang="fr-FR" dirty="0" err="1">
                <a:solidFill>
                  <a:schemeClr val="bg1"/>
                </a:solidFill>
              </a:rPr>
              <a:t>עברית</a:t>
            </a:r>
            <a:r>
              <a:rPr lang="fr-FR" dirty="0">
                <a:solidFill>
                  <a:schemeClr val="bg1"/>
                </a:solidFill>
              </a:rPr>
              <a:t>" ;</a:t>
            </a:r>
          </a:p>
          <a:p>
            <a:r>
              <a:rPr lang="fr-FR" dirty="0">
                <a:solidFill>
                  <a:schemeClr val="bg1"/>
                </a:solidFill>
              </a:rPr>
              <a:t>let chaine4 =  String(44) ; // idem let chaine4 = " 44 "; </a:t>
            </a:r>
          </a:p>
          <a:p>
            <a:endParaRPr lang="fr-FR" dirty="0">
              <a:solidFill>
                <a:schemeClr val="bg1"/>
              </a:solidFill>
            </a:endParaRPr>
          </a:p>
          <a:p>
            <a:r>
              <a:rPr lang="fr-FR" dirty="0">
                <a:solidFill>
                  <a:schemeClr val="bg1"/>
                </a:solidFill>
              </a:rPr>
              <a:t>//Utilisation de la méthode </a:t>
            </a:r>
            <a:r>
              <a:rPr lang="fr-FR" dirty="0" err="1">
                <a:solidFill>
                  <a:schemeClr val="bg1"/>
                </a:solidFill>
              </a:rPr>
              <a:t>concat</a:t>
            </a:r>
            <a:r>
              <a:rPr lang="fr-FR" dirty="0">
                <a:solidFill>
                  <a:schemeClr val="bg1"/>
                </a:solidFill>
              </a:rPr>
              <a:t> appartenant à l’objet String.</a:t>
            </a:r>
          </a:p>
          <a:p>
            <a:r>
              <a:rPr lang="it-IT" dirty="0">
                <a:solidFill>
                  <a:schemeClr val="bg1"/>
                </a:solidFill>
              </a:rPr>
              <a:t>console.log(</a:t>
            </a:r>
            <a:r>
              <a:rPr lang="fr-FR" dirty="0">
                <a:solidFill>
                  <a:schemeClr val="bg1"/>
                </a:solidFill>
              </a:rPr>
              <a:t>chaine1</a:t>
            </a:r>
            <a:r>
              <a:rPr lang="it-IT" dirty="0">
                <a:solidFill>
                  <a:schemeClr val="bg1"/>
                </a:solidFill>
              </a:rPr>
              <a:t>.concat(' ', </a:t>
            </a:r>
            <a:r>
              <a:rPr lang="fr-FR" dirty="0">
                <a:solidFill>
                  <a:schemeClr val="bg1"/>
                </a:solidFill>
              </a:rPr>
              <a:t>chaine2</a:t>
            </a:r>
            <a:r>
              <a:rPr lang="it-IT" dirty="0">
                <a:solidFill>
                  <a:schemeClr val="bg1"/>
                </a:solidFill>
              </a:rPr>
              <a:t>));</a:t>
            </a:r>
          </a:p>
          <a:p>
            <a:endParaRPr lang="it-IT" dirty="0">
              <a:solidFill>
                <a:schemeClr val="bg1"/>
              </a:solidFill>
            </a:endParaRPr>
          </a:p>
          <a:p>
            <a:r>
              <a:rPr lang="it-IT" dirty="0">
                <a:solidFill>
                  <a:schemeClr val="bg1"/>
                </a:solidFill>
              </a:rPr>
              <a:t>console.log(</a:t>
            </a:r>
            <a:r>
              <a:rPr lang="fr-FR" dirty="0">
                <a:solidFill>
                  <a:schemeClr val="bg1"/>
                </a:solidFill>
              </a:rPr>
              <a:t>chaine2 + "   " + chaine3</a:t>
            </a:r>
            <a:r>
              <a:rPr lang="it-IT" dirty="0">
                <a:solidFill>
                  <a:schemeClr val="bg1"/>
                </a:solidFill>
              </a:rPr>
              <a:t>);</a:t>
            </a: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fr-FR" dirty="0">
              <a:solidFill>
                <a:schemeClr val="bg1"/>
              </a:solidFill>
            </a:endParaRPr>
          </a:p>
        </p:txBody>
      </p:sp>
      <p:sp>
        <p:nvSpPr>
          <p:cNvPr id="8" name="Rectangle 7">
            <a:extLst>
              <a:ext uri="{FF2B5EF4-FFF2-40B4-BE49-F238E27FC236}">
                <a16:creationId xmlns:a16="http://schemas.microsoft.com/office/drawing/2014/main" id="{67D76210-E6A3-4254-9909-25E03FA6310F}"/>
              </a:ext>
            </a:extLst>
          </p:cNvPr>
          <p:cNvSpPr/>
          <p:nvPr/>
        </p:nvSpPr>
        <p:spPr>
          <a:xfrm>
            <a:off x="201113" y="1046980"/>
            <a:ext cx="8382448" cy="2862322"/>
          </a:xfrm>
          <a:prstGeom prst="rect">
            <a:avLst/>
          </a:prstGeom>
        </p:spPr>
        <p:txBody>
          <a:bodyPr wrap="square">
            <a:spAutoFit/>
          </a:bodyPr>
          <a:lstStyle/>
          <a:p>
            <a:r>
              <a:rPr lang="fr-FR" dirty="0">
                <a:solidFill>
                  <a:schemeClr val="bg1"/>
                </a:solidFill>
              </a:rPr>
              <a:t>L'objet global String est un constructeur de chaînes de caractères.</a:t>
            </a:r>
          </a:p>
          <a:p>
            <a:r>
              <a:rPr lang="fr-FR" dirty="0">
                <a:solidFill>
                  <a:schemeClr val="bg1"/>
                </a:solidFill>
              </a:rPr>
              <a:t>Il est possible de forcer le typage en utilisant  « String(texte) »</a:t>
            </a:r>
          </a:p>
          <a:p>
            <a:endParaRPr lang="fr-FR" dirty="0">
              <a:solidFill>
                <a:schemeClr val="bg1"/>
              </a:solidFill>
            </a:endParaRPr>
          </a:p>
          <a:p>
            <a:r>
              <a:rPr lang="fr-FR" dirty="0">
                <a:solidFill>
                  <a:schemeClr val="bg1"/>
                </a:solidFill>
              </a:rPr>
              <a:t>Les caractères d’échappement</a:t>
            </a:r>
            <a:r>
              <a:rPr lang="fr-FR" dirty="0"/>
              <a:t> </a:t>
            </a:r>
            <a:endParaRPr lang="fr-FR" dirty="0">
              <a:solidFill>
                <a:schemeClr val="bg1"/>
              </a:solidFill>
            </a:endParaRPr>
          </a:p>
          <a:p>
            <a:r>
              <a:rPr lang="fr-FR" dirty="0">
                <a:solidFill>
                  <a:schemeClr val="bg1"/>
                </a:solidFill>
              </a:rPr>
              <a:t>\'	simple </a:t>
            </a:r>
            <a:r>
              <a:rPr lang="fr-FR" dirty="0" err="1">
                <a:solidFill>
                  <a:schemeClr val="bg1"/>
                </a:solidFill>
              </a:rPr>
              <a:t>quote</a:t>
            </a:r>
            <a:endParaRPr lang="fr-FR" dirty="0">
              <a:solidFill>
                <a:schemeClr val="bg1"/>
              </a:solidFill>
            </a:endParaRPr>
          </a:p>
          <a:p>
            <a:r>
              <a:rPr lang="fr-FR" dirty="0">
                <a:solidFill>
                  <a:schemeClr val="bg1"/>
                </a:solidFill>
              </a:rPr>
              <a:t>\"	double </a:t>
            </a:r>
            <a:r>
              <a:rPr lang="fr-FR" dirty="0" err="1">
                <a:solidFill>
                  <a:schemeClr val="bg1"/>
                </a:solidFill>
              </a:rPr>
              <a:t>quote</a:t>
            </a:r>
            <a:endParaRPr lang="fr-FR" dirty="0">
              <a:solidFill>
                <a:schemeClr val="bg1"/>
              </a:solidFill>
            </a:endParaRPr>
          </a:p>
          <a:p>
            <a:r>
              <a:rPr lang="fr-FR" dirty="0">
                <a:solidFill>
                  <a:schemeClr val="bg1"/>
                </a:solidFill>
              </a:rPr>
              <a:t>\\	barre oblique inversée</a:t>
            </a:r>
          </a:p>
          <a:p>
            <a:r>
              <a:rPr lang="fr-FR" dirty="0">
                <a:solidFill>
                  <a:schemeClr val="bg1"/>
                </a:solidFill>
              </a:rPr>
              <a:t>\n	nouvelle ligne</a:t>
            </a:r>
          </a:p>
          <a:p>
            <a:r>
              <a:rPr lang="fr-FR" dirty="0">
                <a:solidFill>
                  <a:schemeClr val="bg1"/>
                </a:solidFill>
              </a:rPr>
              <a:t>\r	retour chariot</a:t>
            </a:r>
          </a:p>
          <a:p>
            <a:endParaRPr lang="fr-FR" dirty="0">
              <a:solidFill>
                <a:schemeClr val="bg1"/>
              </a:solidFill>
            </a:endParaRPr>
          </a:p>
        </p:txBody>
      </p:sp>
    </p:spTree>
    <p:extLst>
      <p:ext uri="{BB962C8B-B14F-4D97-AF65-F5344CB8AC3E}">
        <p14:creationId xmlns:p14="http://schemas.microsoft.com/office/powerpoint/2010/main" val="3469359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recherche de caractères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11DC425C-69F4-486A-8504-5A3D4E5F7071}"/>
              </a:ext>
            </a:extLst>
          </p:cNvPr>
          <p:cNvSpPr/>
          <p:nvPr/>
        </p:nvSpPr>
        <p:spPr>
          <a:xfrm>
            <a:off x="193962" y="2239297"/>
            <a:ext cx="11673572" cy="2585323"/>
          </a:xfrm>
          <a:prstGeom prst="rect">
            <a:avLst/>
          </a:prstGeom>
        </p:spPr>
        <p:txBody>
          <a:bodyPr wrap="square">
            <a:spAutoFit/>
          </a:bodyPr>
          <a:lstStyle/>
          <a:p>
            <a:r>
              <a:rPr lang="fr-FR" dirty="0">
                <a:solidFill>
                  <a:schemeClr val="bg1"/>
                </a:solidFill>
              </a:rPr>
              <a:t>var </a:t>
            </a:r>
            <a:r>
              <a:rPr lang="fr-FR" dirty="0" err="1">
                <a:solidFill>
                  <a:schemeClr val="bg1"/>
                </a:solidFill>
              </a:rPr>
              <a:t>paragraph</a:t>
            </a:r>
            <a:r>
              <a:rPr lang="fr-FR" dirty="0">
                <a:solidFill>
                  <a:schemeClr val="bg1"/>
                </a:solidFill>
              </a:rPr>
              <a:t> = 'The quick </a:t>
            </a:r>
            <a:r>
              <a:rPr lang="fr-FR" dirty="0" err="1">
                <a:solidFill>
                  <a:schemeClr val="bg1"/>
                </a:solidFill>
              </a:rPr>
              <a:t>brown</a:t>
            </a:r>
            <a:r>
              <a:rPr lang="fr-FR" dirty="0">
                <a:solidFill>
                  <a:schemeClr val="bg1"/>
                </a:solidFill>
              </a:rPr>
              <a:t> fox jumps over the </a:t>
            </a:r>
            <a:r>
              <a:rPr lang="fr-FR" dirty="0" err="1">
                <a:solidFill>
                  <a:schemeClr val="bg1"/>
                </a:solidFill>
              </a:rPr>
              <a:t>lazy</a:t>
            </a:r>
            <a:r>
              <a:rPr lang="fr-FR" dirty="0">
                <a:solidFill>
                  <a:schemeClr val="bg1"/>
                </a:solidFill>
              </a:rPr>
              <a:t> dog. If the dog </a:t>
            </a:r>
            <a:r>
              <a:rPr lang="fr-FR" dirty="0" err="1">
                <a:solidFill>
                  <a:schemeClr val="bg1"/>
                </a:solidFill>
              </a:rPr>
              <a:t>barked</a:t>
            </a:r>
            <a:r>
              <a:rPr lang="fr-FR" dirty="0">
                <a:solidFill>
                  <a:schemeClr val="bg1"/>
                </a:solidFill>
              </a:rPr>
              <a:t>, </a:t>
            </a:r>
            <a:r>
              <a:rPr lang="fr-FR" dirty="0" err="1">
                <a:solidFill>
                  <a:schemeClr val="bg1"/>
                </a:solidFill>
              </a:rPr>
              <a:t>was</a:t>
            </a:r>
            <a:r>
              <a:rPr lang="fr-FR" dirty="0">
                <a:solidFill>
                  <a:schemeClr val="bg1"/>
                </a:solidFill>
              </a:rPr>
              <a:t> </a:t>
            </a:r>
            <a:r>
              <a:rPr lang="fr-FR" dirty="0" err="1">
                <a:solidFill>
                  <a:schemeClr val="bg1"/>
                </a:solidFill>
              </a:rPr>
              <a:t>it</a:t>
            </a:r>
            <a:r>
              <a:rPr lang="fr-FR" dirty="0">
                <a:solidFill>
                  <a:schemeClr val="bg1"/>
                </a:solidFill>
              </a:rPr>
              <a:t> </a:t>
            </a:r>
            <a:r>
              <a:rPr lang="fr-FR" dirty="0" err="1">
                <a:solidFill>
                  <a:schemeClr val="bg1"/>
                </a:solidFill>
              </a:rPr>
              <a:t>really</a:t>
            </a:r>
            <a:r>
              <a:rPr lang="fr-FR" dirty="0">
                <a:solidFill>
                  <a:schemeClr val="bg1"/>
                </a:solidFill>
              </a:rPr>
              <a:t> </a:t>
            </a:r>
            <a:r>
              <a:rPr lang="fr-FR" dirty="0" err="1">
                <a:solidFill>
                  <a:schemeClr val="bg1"/>
                </a:solidFill>
              </a:rPr>
              <a:t>lazy</a:t>
            </a:r>
            <a:r>
              <a:rPr lang="fr-FR" dirty="0">
                <a:solidFill>
                  <a:schemeClr val="bg1"/>
                </a:solidFill>
              </a:rPr>
              <a:t>?’;</a:t>
            </a:r>
          </a:p>
          <a:p>
            <a:r>
              <a:rPr lang="fr-FR" dirty="0">
                <a:solidFill>
                  <a:schemeClr val="bg1"/>
                </a:solidFill>
              </a:rPr>
              <a:t>var </a:t>
            </a:r>
            <a:r>
              <a:rPr lang="fr-FR" dirty="0" err="1">
                <a:solidFill>
                  <a:schemeClr val="bg1"/>
                </a:solidFill>
              </a:rPr>
              <a:t>searchTerm</a:t>
            </a:r>
            <a:r>
              <a:rPr lang="fr-FR" dirty="0">
                <a:solidFill>
                  <a:schemeClr val="bg1"/>
                </a:solidFill>
              </a:rPr>
              <a:t> = 'dog’;</a:t>
            </a:r>
          </a:p>
          <a:p>
            <a:r>
              <a:rPr lang="fr-FR" dirty="0">
                <a:solidFill>
                  <a:schemeClr val="bg1"/>
                </a:solidFill>
              </a:rPr>
              <a:t>var </a:t>
            </a:r>
            <a:r>
              <a:rPr lang="fr-FR" dirty="0" err="1">
                <a:solidFill>
                  <a:schemeClr val="bg1"/>
                </a:solidFill>
              </a:rPr>
              <a:t>indexOfFirst</a:t>
            </a:r>
            <a:r>
              <a:rPr lang="fr-FR" dirty="0">
                <a:solidFill>
                  <a:schemeClr val="bg1"/>
                </a:solidFill>
              </a:rPr>
              <a:t>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a:t>
            </a:r>
          </a:p>
          <a:p>
            <a:endParaRPr lang="fr-FR" dirty="0">
              <a:solidFill>
                <a:schemeClr val="bg1"/>
              </a:solidFill>
            </a:endParaRPr>
          </a:p>
          <a:p>
            <a:r>
              <a:rPr lang="fr-FR" dirty="0">
                <a:solidFill>
                  <a:schemeClr val="bg1"/>
                </a:solidFill>
              </a:rPr>
              <a:t>console.log('The index of the first "' + </a:t>
            </a:r>
            <a:r>
              <a:rPr lang="fr-FR" dirty="0" err="1">
                <a:solidFill>
                  <a:schemeClr val="bg1"/>
                </a:solidFill>
              </a:rPr>
              <a:t>searchTerm</a:t>
            </a:r>
            <a:r>
              <a:rPr lang="fr-FR" dirty="0">
                <a:solidFill>
                  <a:schemeClr val="bg1"/>
                </a:solidFill>
              </a:rPr>
              <a:t> + '"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 + </a:t>
            </a:r>
            <a:r>
              <a:rPr lang="fr-FR" dirty="0" err="1">
                <a:solidFill>
                  <a:schemeClr val="bg1"/>
                </a:solidFill>
              </a:rPr>
              <a:t>indexOfFirst</a:t>
            </a:r>
            <a:r>
              <a:rPr lang="fr-FR" dirty="0">
                <a:solidFill>
                  <a:schemeClr val="bg1"/>
                </a:solidFill>
              </a:rPr>
              <a:t>);</a:t>
            </a:r>
          </a:p>
          <a:p>
            <a:r>
              <a:rPr lang="fr-FR" dirty="0">
                <a:solidFill>
                  <a:schemeClr val="bg1"/>
                </a:solidFill>
              </a:rPr>
              <a:t>// </a:t>
            </a:r>
            <a:r>
              <a:rPr lang="fr-FR" dirty="0" err="1">
                <a:solidFill>
                  <a:schemeClr val="bg1"/>
                </a:solidFill>
              </a:rPr>
              <a:t>expected</a:t>
            </a:r>
            <a:r>
              <a:rPr lang="fr-FR" dirty="0">
                <a:solidFill>
                  <a:schemeClr val="bg1"/>
                </a:solidFill>
              </a:rPr>
              <a:t> output: "The index of the first "dog"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40« </a:t>
            </a:r>
          </a:p>
          <a:p>
            <a:endParaRPr lang="fr-FR" dirty="0">
              <a:solidFill>
                <a:schemeClr val="bg1"/>
              </a:solidFill>
            </a:endParaRPr>
          </a:p>
          <a:p>
            <a:r>
              <a:rPr lang="fr-FR" dirty="0">
                <a:solidFill>
                  <a:schemeClr val="bg1"/>
                </a:solidFill>
              </a:rPr>
              <a:t>console.log('The index of the 2nd "' + </a:t>
            </a:r>
            <a:r>
              <a:rPr lang="fr-FR" dirty="0" err="1">
                <a:solidFill>
                  <a:schemeClr val="bg1"/>
                </a:solidFill>
              </a:rPr>
              <a:t>searchTerm</a:t>
            </a:r>
            <a:r>
              <a:rPr lang="fr-FR" dirty="0">
                <a:solidFill>
                  <a:schemeClr val="bg1"/>
                </a:solidFill>
              </a:rPr>
              <a:t> + '" </a:t>
            </a:r>
            <a:r>
              <a:rPr lang="fr-FR" dirty="0" err="1">
                <a:solidFill>
                  <a:schemeClr val="bg1"/>
                </a:solidFill>
              </a:rPr>
              <a:t>is</a:t>
            </a:r>
            <a:r>
              <a:rPr lang="fr-FR" dirty="0">
                <a:solidFill>
                  <a:schemeClr val="bg1"/>
                </a:solidFill>
              </a:rPr>
              <a:t> '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 (</a:t>
            </a:r>
            <a:r>
              <a:rPr lang="fr-FR" dirty="0" err="1">
                <a:solidFill>
                  <a:schemeClr val="bg1"/>
                </a:solidFill>
              </a:rPr>
              <a:t>indexOfFirst</a:t>
            </a:r>
            <a:r>
              <a:rPr lang="fr-FR" dirty="0">
                <a:solidFill>
                  <a:schemeClr val="bg1"/>
                </a:solidFill>
              </a:rPr>
              <a:t> + 1)));</a:t>
            </a:r>
          </a:p>
          <a:p>
            <a:r>
              <a:rPr lang="fr-FR" dirty="0">
                <a:solidFill>
                  <a:schemeClr val="bg1"/>
                </a:solidFill>
              </a:rPr>
              <a:t>// </a:t>
            </a:r>
            <a:r>
              <a:rPr lang="fr-FR" dirty="0" err="1">
                <a:solidFill>
                  <a:schemeClr val="bg1"/>
                </a:solidFill>
              </a:rPr>
              <a:t>expected</a:t>
            </a:r>
            <a:r>
              <a:rPr lang="fr-FR" dirty="0">
                <a:solidFill>
                  <a:schemeClr val="bg1"/>
                </a:solidFill>
              </a:rPr>
              <a:t> output: "The index of the 2nd "dog" </a:t>
            </a:r>
            <a:r>
              <a:rPr lang="fr-FR" dirty="0" err="1">
                <a:solidFill>
                  <a:schemeClr val="bg1"/>
                </a:solidFill>
              </a:rPr>
              <a:t>is</a:t>
            </a:r>
            <a:r>
              <a:rPr lang="fr-FR" dirty="0">
                <a:solidFill>
                  <a:schemeClr val="bg1"/>
                </a:solidFill>
              </a:rPr>
              <a:t> 52"</a:t>
            </a:r>
          </a:p>
        </p:txBody>
      </p:sp>
      <p:sp>
        <p:nvSpPr>
          <p:cNvPr id="5" name="Rectangle 4">
            <a:extLst>
              <a:ext uri="{FF2B5EF4-FFF2-40B4-BE49-F238E27FC236}">
                <a16:creationId xmlns:a16="http://schemas.microsoft.com/office/drawing/2014/main" id="{E5CF38FB-ECFF-465D-AB0F-208AE93DE730}"/>
              </a:ext>
            </a:extLst>
          </p:cNvPr>
          <p:cNvSpPr/>
          <p:nvPr/>
        </p:nvSpPr>
        <p:spPr>
          <a:xfrm>
            <a:off x="193962" y="1213008"/>
            <a:ext cx="11850553" cy="646331"/>
          </a:xfrm>
          <a:prstGeom prst="rect">
            <a:avLst/>
          </a:prstGeom>
        </p:spPr>
        <p:txBody>
          <a:bodyPr wrap="square">
            <a:spAutoFit/>
          </a:bodyPr>
          <a:lstStyle/>
          <a:p>
            <a:r>
              <a:rPr lang="fr-FR" dirty="0">
                <a:solidFill>
                  <a:schemeClr val="bg1"/>
                </a:solidFill>
              </a:rPr>
              <a:t>La méthode </a:t>
            </a:r>
            <a:r>
              <a:rPr lang="fr-FR" dirty="0" err="1">
                <a:solidFill>
                  <a:schemeClr val="bg1"/>
                </a:solidFill>
              </a:rPr>
              <a:t>indexOf</a:t>
            </a:r>
            <a:r>
              <a:rPr lang="fr-FR" dirty="0">
                <a:solidFill>
                  <a:schemeClr val="bg1"/>
                </a:solidFill>
              </a:rPr>
              <a:t>() renvoie l'indice de la première </a:t>
            </a:r>
            <a:r>
              <a:rPr lang="fr-FR" dirty="0" err="1">
                <a:solidFill>
                  <a:schemeClr val="bg1"/>
                </a:solidFill>
              </a:rPr>
              <a:t>occurence</a:t>
            </a:r>
            <a:r>
              <a:rPr lang="fr-FR" dirty="0">
                <a:solidFill>
                  <a:schemeClr val="bg1"/>
                </a:solidFill>
              </a:rPr>
              <a:t> de la valeur cherchée au sein de la chaîne courante (à partir de </a:t>
            </a:r>
            <a:r>
              <a:rPr lang="fr-FR" dirty="0" err="1">
                <a:solidFill>
                  <a:schemeClr val="bg1"/>
                </a:solidFill>
              </a:rPr>
              <a:t>indexDébut</a:t>
            </a:r>
            <a:r>
              <a:rPr lang="fr-FR" dirty="0">
                <a:solidFill>
                  <a:schemeClr val="bg1"/>
                </a:solidFill>
              </a:rPr>
              <a:t>). Elle renvoie -1 si la valeur cherchée n'est pas trouvée.</a:t>
            </a:r>
          </a:p>
        </p:txBody>
      </p:sp>
    </p:spTree>
    <p:extLst>
      <p:ext uri="{BB962C8B-B14F-4D97-AF65-F5344CB8AC3E}">
        <p14:creationId xmlns:p14="http://schemas.microsoft.com/office/powerpoint/2010/main" val="326178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879912" y="43585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pic>
        <p:nvPicPr>
          <p:cNvPr id="1026" name="Picture 2">
            <a:extLst>
              <a:ext uri="{FF2B5EF4-FFF2-40B4-BE49-F238E27FC236}">
                <a16:creationId xmlns:a16="http://schemas.microsoft.com/office/drawing/2014/main" id="{549B4A29-B129-4E55-AF8E-F01941B8A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95" y="2299730"/>
            <a:ext cx="9701145" cy="4353078"/>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583DC73D-C51D-4E2A-9EE0-8FDED8CE3541}"/>
              </a:ext>
            </a:extLst>
          </p:cNvPr>
          <p:cNvSpPr txBox="1"/>
          <p:nvPr/>
        </p:nvSpPr>
        <p:spPr>
          <a:xfrm>
            <a:off x="609599" y="894209"/>
            <a:ext cx="11071123" cy="923330"/>
          </a:xfrm>
          <a:prstGeom prst="rect">
            <a:avLst/>
          </a:prstGeom>
          <a:noFill/>
        </p:spPr>
        <p:txBody>
          <a:bodyPr wrap="square">
            <a:spAutoFit/>
          </a:bodyPr>
          <a:lstStyle/>
          <a:p>
            <a:r>
              <a:rPr lang="fr-FR" dirty="0">
                <a:solidFill>
                  <a:schemeClr val="bg1"/>
                </a:solidFill>
                <a:latin typeface="+mj-lt"/>
              </a:rPr>
              <a:t>WIKIPEDIA : </a:t>
            </a:r>
          </a:p>
          <a:p>
            <a:r>
              <a:rPr lang="fr-FR" dirty="0">
                <a:solidFill>
                  <a:schemeClr val="bg1"/>
                </a:solidFill>
                <a:latin typeface="+mj-lt"/>
              </a:rPr>
              <a:t>Le JavaScript est un </a:t>
            </a:r>
            <a:r>
              <a:rPr lang="fr-FR" dirty="0">
                <a:solidFill>
                  <a:schemeClr val="bg1"/>
                </a:solidFill>
                <a:latin typeface="+mj-lt"/>
                <a:hlinkClick r:id="rId4" tooltip="Langage de programmation">
                  <a:extLst>
                    <a:ext uri="{A12FA001-AC4F-418D-AE19-62706E023703}">
                      <ahyp:hlinkClr xmlns:ahyp="http://schemas.microsoft.com/office/drawing/2018/hyperlinkcolor" val="tx"/>
                    </a:ext>
                  </a:extLst>
                </a:hlinkClick>
              </a:rPr>
              <a:t>langage de programmation</a:t>
            </a:r>
            <a:r>
              <a:rPr lang="fr-FR" dirty="0">
                <a:solidFill>
                  <a:schemeClr val="bg1"/>
                </a:solidFill>
                <a:latin typeface="+mj-lt"/>
              </a:rPr>
              <a:t> de </a:t>
            </a:r>
            <a:r>
              <a:rPr lang="fr-FR" dirty="0">
                <a:solidFill>
                  <a:schemeClr val="bg1"/>
                </a:solidFill>
                <a:latin typeface="+mj-lt"/>
                <a:hlinkClick r:id="rId5" tooltip="Langage de script">
                  <a:extLst>
                    <a:ext uri="{A12FA001-AC4F-418D-AE19-62706E023703}">
                      <ahyp:hlinkClr xmlns:ahyp="http://schemas.microsoft.com/office/drawing/2018/hyperlinkcolor" val="tx"/>
                    </a:ext>
                  </a:extLst>
                </a:hlinkClick>
              </a:rPr>
              <a:t>scripts</a:t>
            </a:r>
            <a:r>
              <a:rPr lang="fr-FR" dirty="0">
                <a:solidFill>
                  <a:schemeClr val="bg1"/>
                </a:solidFill>
                <a:latin typeface="+mj-lt"/>
              </a:rPr>
              <a:t> principalement employé dans les </a:t>
            </a:r>
            <a:r>
              <a:rPr lang="fr-FR" dirty="0">
                <a:solidFill>
                  <a:schemeClr val="bg1"/>
                </a:solidFill>
                <a:latin typeface="+mj-lt"/>
                <a:hlinkClick r:id="rId6" tooltip="Pages web">
                  <a:extLst>
                    <a:ext uri="{A12FA001-AC4F-418D-AE19-62706E023703}">
                      <ahyp:hlinkClr xmlns:ahyp="http://schemas.microsoft.com/office/drawing/2018/hyperlinkcolor" val="tx"/>
                    </a:ext>
                  </a:extLst>
                </a:hlinkClick>
              </a:rPr>
              <a:t>pages web</a:t>
            </a:r>
            <a:r>
              <a:rPr lang="fr-FR" dirty="0">
                <a:solidFill>
                  <a:schemeClr val="bg1"/>
                </a:solidFill>
                <a:latin typeface="+mj-lt"/>
              </a:rPr>
              <a:t> interactives et à ce titre est une partie essentielle des </a:t>
            </a:r>
            <a:r>
              <a:rPr lang="fr-FR" dirty="0">
                <a:solidFill>
                  <a:schemeClr val="bg1"/>
                </a:solidFill>
                <a:latin typeface="+mj-lt"/>
                <a:hlinkClick r:id="rId7" tooltip="Application web">
                  <a:extLst>
                    <a:ext uri="{A12FA001-AC4F-418D-AE19-62706E023703}">
                      <ahyp:hlinkClr xmlns:ahyp="http://schemas.microsoft.com/office/drawing/2018/hyperlinkcolor" val="tx"/>
                    </a:ext>
                  </a:extLst>
                </a:hlinkClick>
              </a:rPr>
              <a:t>applications web</a:t>
            </a:r>
            <a:r>
              <a:rPr lang="fr-FR" dirty="0">
                <a:solidFill>
                  <a:schemeClr val="bg1"/>
                </a:solidFill>
                <a:latin typeface="+mj-lt"/>
              </a:rPr>
              <a:t>.</a:t>
            </a:r>
          </a:p>
        </p:txBody>
      </p:sp>
    </p:spTree>
    <p:extLst>
      <p:ext uri="{BB962C8B-B14F-4D97-AF65-F5344CB8AC3E}">
        <p14:creationId xmlns:p14="http://schemas.microsoft.com/office/powerpoint/2010/main" val="272600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7770166" cy="892552"/>
          </a:xfrm>
          <a:prstGeom prst="rect">
            <a:avLst/>
          </a:prstGeom>
        </p:spPr>
        <p:txBody>
          <a:bodyPr wrap="square">
            <a:spAutoFit/>
          </a:bodyPr>
          <a:lstStyle/>
          <a:p>
            <a:r>
              <a:rPr lang="fr-FR" b="1" dirty="0">
                <a:solidFill>
                  <a:schemeClr val="bg1"/>
                </a:solidFill>
              </a:rPr>
              <a:t>3 L’objet String</a:t>
            </a:r>
          </a:p>
          <a:p>
            <a:r>
              <a:rPr lang="fr-FR" sz="1600" dirty="0">
                <a:solidFill>
                  <a:schemeClr val="bg1"/>
                </a:solidFill>
              </a:rPr>
              <a:t> • Supprimer un caractère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DBF439C6-1EE8-4957-AC41-50A2C59B2FCB}"/>
              </a:ext>
            </a:extLst>
          </p:cNvPr>
          <p:cNvSpPr/>
          <p:nvPr/>
        </p:nvSpPr>
        <p:spPr>
          <a:xfrm>
            <a:off x="265086" y="1365932"/>
            <a:ext cx="8481809" cy="369332"/>
          </a:xfrm>
          <a:prstGeom prst="rect">
            <a:avLst/>
          </a:prstGeom>
        </p:spPr>
        <p:txBody>
          <a:bodyPr wrap="none">
            <a:spAutoFit/>
          </a:bodyPr>
          <a:lstStyle/>
          <a:p>
            <a:r>
              <a:rPr lang="fr-FR" dirty="0">
                <a:solidFill>
                  <a:schemeClr val="bg1"/>
                </a:solidFill>
              </a:rPr>
              <a:t>Suppression d’un caractère avec les méthodes de String «  split  » ou « replace »</a:t>
            </a:r>
          </a:p>
        </p:txBody>
      </p:sp>
      <p:sp>
        <p:nvSpPr>
          <p:cNvPr id="6" name="Rectangle 5">
            <a:extLst>
              <a:ext uri="{FF2B5EF4-FFF2-40B4-BE49-F238E27FC236}">
                <a16:creationId xmlns:a16="http://schemas.microsoft.com/office/drawing/2014/main" id="{85D8B134-4767-420A-B9A9-A3EEAC8ED254}"/>
              </a:ext>
            </a:extLst>
          </p:cNvPr>
          <p:cNvSpPr/>
          <p:nvPr/>
        </p:nvSpPr>
        <p:spPr>
          <a:xfrm>
            <a:off x="265086" y="2578939"/>
            <a:ext cx="6096000" cy="1200329"/>
          </a:xfrm>
          <a:prstGeom prst="rect">
            <a:avLst/>
          </a:prstGeom>
        </p:spPr>
        <p:txBody>
          <a:bodyPr>
            <a:spAutoFit/>
          </a:bodyPr>
          <a:lstStyle/>
          <a:p>
            <a:r>
              <a:rPr lang="fr-FR" dirty="0">
                <a:solidFill>
                  <a:schemeClr val="bg1"/>
                </a:solidFill>
              </a:rPr>
              <a:t>var </a:t>
            </a:r>
            <a:r>
              <a:rPr lang="fr-FR" dirty="0" err="1">
                <a:solidFill>
                  <a:schemeClr val="bg1"/>
                </a:solidFill>
              </a:rPr>
              <a:t>mystring</a:t>
            </a:r>
            <a:r>
              <a:rPr lang="fr-FR" dirty="0">
                <a:solidFill>
                  <a:schemeClr val="bg1"/>
                </a:solidFill>
              </a:rPr>
              <a:t> = "I love </a:t>
            </a:r>
            <a:r>
              <a:rPr lang="fr-FR" dirty="0" err="1">
                <a:solidFill>
                  <a:schemeClr val="bg1"/>
                </a:solidFill>
              </a:rPr>
              <a:t>my</a:t>
            </a:r>
            <a:r>
              <a:rPr lang="fr-FR" dirty="0">
                <a:solidFill>
                  <a:schemeClr val="bg1"/>
                </a:solidFill>
              </a:rPr>
              <a:t> dog! ";</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a:t>
            </a:r>
            <a:r>
              <a:rPr lang="fr-FR" dirty="0" err="1">
                <a:solidFill>
                  <a:schemeClr val="bg1"/>
                </a:solidFill>
              </a:rPr>
              <a:t>dog’,’cat</a:t>
            </a:r>
            <a:r>
              <a:rPr lang="fr-FR" dirty="0">
                <a:solidFill>
                  <a:schemeClr val="bg1"/>
                </a:solidFill>
              </a:rPr>
              <a:t>’);</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(‘dog’, ‘’);</a:t>
            </a:r>
          </a:p>
          <a:p>
            <a:endParaRPr lang="fr-FR" dirty="0">
              <a:solidFill>
                <a:schemeClr val="bg1"/>
              </a:solidFill>
            </a:endParaRPr>
          </a:p>
        </p:txBody>
      </p:sp>
      <p:sp>
        <p:nvSpPr>
          <p:cNvPr id="7" name="Rectangle 6">
            <a:extLst>
              <a:ext uri="{FF2B5EF4-FFF2-40B4-BE49-F238E27FC236}">
                <a16:creationId xmlns:a16="http://schemas.microsoft.com/office/drawing/2014/main" id="{1574A88B-DB55-497A-B68F-FEE2968AF86F}"/>
              </a:ext>
            </a:extLst>
          </p:cNvPr>
          <p:cNvSpPr/>
          <p:nvPr/>
        </p:nvSpPr>
        <p:spPr>
          <a:xfrm>
            <a:off x="265086" y="4121498"/>
            <a:ext cx="10707329" cy="923330"/>
          </a:xfrm>
          <a:prstGeom prst="rect">
            <a:avLst/>
          </a:prstGeom>
        </p:spPr>
        <p:txBody>
          <a:bodyPr wrap="square">
            <a:spAutoFit/>
          </a:bodyPr>
          <a:lstStyle/>
          <a:p>
            <a:r>
              <a:rPr lang="fr-FR" dirty="0">
                <a:solidFill>
                  <a:schemeClr val="bg1"/>
                </a:solidFill>
              </a:rPr>
              <a:t>var phrase = 'I love </a:t>
            </a:r>
            <a:r>
              <a:rPr lang="fr-FR" dirty="0" err="1">
                <a:solidFill>
                  <a:schemeClr val="bg1"/>
                </a:solidFill>
              </a:rPr>
              <a:t>my</a:t>
            </a:r>
            <a:r>
              <a:rPr lang="fr-FR" dirty="0">
                <a:solidFill>
                  <a:schemeClr val="bg1"/>
                </a:solidFill>
              </a:rPr>
              <a:t> dog! dog are </a:t>
            </a:r>
            <a:r>
              <a:rPr lang="fr-FR" dirty="0" err="1">
                <a:solidFill>
                  <a:schemeClr val="bg1"/>
                </a:solidFill>
              </a:rPr>
              <a:t>great</a:t>
            </a:r>
            <a:r>
              <a:rPr lang="fr-FR" dirty="0">
                <a:solidFill>
                  <a:schemeClr val="bg1"/>
                </a:solidFill>
              </a:rPr>
              <a:t>’;</a:t>
            </a:r>
          </a:p>
          <a:p>
            <a:r>
              <a:rPr lang="fr-FR" dirty="0">
                <a:solidFill>
                  <a:schemeClr val="bg1"/>
                </a:solidFill>
              </a:rPr>
              <a:t>var </a:t>
            </a:r>
            <a:r>
              <a:rPr lang="fr-FR" dirty="0" err="1">
                <a:solidFill>
                  <a:schemeClr val="bg1"/>
                </a:solidFill>
              </a:rPr>
              <a:t>phraseFiltre</a:t>
            </a:r>
            <a:r>
              <a:rPr lang="fr-FR" dirty="0">
                <a:solidFill>
                  <a:schemeClr val="bg1"/>
                </a:solidFill>
              </a:rPr>
              <a:t> = String(</a:t>
            </a:r>
            <a:r>
              <a:rPr lang="fr-FR" dirty="0" err="1">
                <a:solidFill>
                  <a:schemeClr val="bg1"/>
                </a:solidFill>
              </a:rPr>
              <a:t>phrase.split</a:t>
            </a:r>
            <a:r>
              <a:rPr lang="fr-FR" dirty="0">
                <a:solidFill>
                  <a:schemeClr val="bg1"/>
                </a:solidFill>
              </a:rPr>
              <a:t>('dog’));</a:t>
            </a:r>
          </a:p>
          <a:p>
            <a:r>
              <a:rPr lang="fr-FR" dirty="0">
                <a:solidFill>
                  <a:schemeClr val="bg1"/>
                </a:solidFill>
              </a:rPr>
              <a:t>console.log(</a:t>
            </a:r>
            <a:r>
              <a:rPr lang="fr-FR" dirty="0" err="1">
                <a:solidFill>
                  <a:schemeClr val="bg1"/>
                </a:solidFill>
              </a:rPr>
              <a:t>tokens</a:t>
            </a:r>
            <a:r>
              <a:rPr lang="fr-FR" dirty="0">
                <a:solidFill>
                  <a:schemeClr val="bg1"/>
                </a:solidFill>
              </a:rPr>
              <a:t>);</a:t>
            </a:r>
          </a:p>
        </p:txBody>
      </p:sp>
    </p:spTree>
    <p:extLst>
      <p:ext uri="{BB962C8B-B14F-4D97-AF65-F5344CB8AC3E}">
        <p14:creationId xmlns:p14="http://schemas.microsoft.com/office/powerpoint/2010/main" val="2017853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369332"/>
          </a:xfrm>
          <a:prstGeom prst="rect">
            <a:avLst/>
          </a:prstGeom>
        </p:spPr>
        <p:txBody>
          <a:bodyPr>
            <a:spAutoFit/>
          </a:bodyPr>
          <a:lstStyle/>
          <a:p>
            <a:r>
              <a:rPr lang="fr-FR" dirty="0">
                <a:solidFill>
                  <a:schemeClr val="bg1"/>
                </a:solidFill>
              </a:rPr>
              <a:t>4 L'objet Math </a:t>
            </a:r>
          </a:p>
        </p:txBody>
      </p:sp>
      <p:sp>
        <p:nvSpPr>
          <p:cNvPr id="6" name="Rectangle 5">
            <a:extLst>
              <a:ext uri="{FF2B5EF4-FFF2-40B4-BE49-F238E27FC236}">
                <a16:creationId xmlns:a16="http://schemas.microsoft.com/office/drawing/2014/main" id="{2A801F50-A452-4C02-A370-59B4F6873974}"/>
              </a:ext>
            </a:extLst>
          </p:cNvPr>
          <p:cNvSpPr/>
          <p:nvPr/>
        </p:nvSpPr>
        <p:spPr>
          <a:xfrm>
            <a:off x="167148" y="713915"/>
            <a:ext cx="11582400" cy="1200329"/>
          </a:xfrm>
          <a:prstGeom prst="rect">
            <a:avLst/>
          </a:prstGeom>
        </p:spPr>
        <p:txBody>
          <a:bodyPr wrap="square">
            <a:spAutoFit/>
          </a:bodyPr>
          <a:lstStyle/>
          <a:p>
            <a:r>
              <a:rPr lang="fr-FR" dirty="0">
                <a:solidFill>
                  <a:schemeClr val="bg1"/>
                </a:solidFill>
              </a:rPr>
              <a:t>L'objet Math est un objet natif dont les méthodes et propriétés permettent l'utilisation de constantes et fonctions mathématiques. </a:t>
            </a:r>
          </a:p>
          <a:p>
            <a:endParaRPr lang="fr-FR" dirty="0">
              <a:solidFill>
                <a:schemeClr val="bg1"/>
              </a:solidFill>
            </a:endParaRPr>
          </a:p>
          <a:p>
            <a:r>
              <a:rPr lang="fr-FR" dirty="0">
                <a:solidFill>
                  <a:schemeClr val="bg1"/>
                </a:solidFill>
              </a:rPr>
              <a:t>Attention ! Math fonctionne avec le type </a:t>
            </a:r>
            <a:r>
              <a:rPr lang="fr-FR" dirty="0" err="1">
                <a:solidFill>
                  <a:schemeClr val="bg1"/>
                </a:solidFill>
              </a:rPr>
              <a:t>Number</a:t>
            </a:r>
            <a:r>
              <a:rPr lang="fr-FR" dirty="0">
                <a:solidFill>
                  <a:schemeClr val="bg1"/>
                </a:solidFill>
              </a:rPr>
              <a:t>. Il ne fonctionne pas avec les grands entiers/</a:t>
            </a:r>
            <a:r>
              <a:rPr lang="fr-FR" dirty="0" err="1">
                <a:solidFill>
                  <a:schemeClr val="bg1"/>
                </a:solidFill>
              </a:rPr>
              <a:t>BigInt</a:t>
            </a:r>
            <a:r>
              <a:rPr lang="fr-FR" dirty="0">
                <a:solidFill>
                  <a:schemeClr val="bg1"/>
                </a:solidFill>
              </a:rPr>
              <a:t>.</a:t>
            </a:r>
          </a:p>
        </p:txBody>
      </p:sp>
      <p:sp>
        <p:nvSpPr>
          <p:cNvPr id="7" name="Rectangle 6">
            <a:extLst>
              <a:ext uri="{FF2B5EF4-FFF2-40B4-BE49-F238E27FC236}">
                <a16:creationId xmlns:a16="http://schemas.microsoft.com/office/drawing/2014/main" id="{62AF8A24-D228-483B-9D9B-3EB6E40AD156}"/>
              </a:ext>
            </a:extLst>
          </p:cNvPr>
          <p:cNvSpPr/>
          <p:nvPr/>
        </p:nvSpPr>
        <p:spPr>
          <a:xfrm>
            <a:off x="235975" y="2239137"/>
            <a:ext cx="6096000" cy="3970318"/>
          </a:xfrm>
          <a:prstGeom prst="rect">
            <a:avLst/>
          </a:prstGeom>
        </p:spPr>
        <p:txBody>
          <a:bodyPr>
            <a:spAutoFit/>
          </a:bodyPr>
          <a:lstStyle/>
          <a:p>
            <a:r>
              <a:rPr lang="fr-FR" sz="1200" dirty="0" err="1">
                <a:solidFill>
                  <a:schemeClr val="bg1"/>
                </a:solidFill>
              </a:rPr>
              <a:t>Math.abs</a:t>
            </a:r>
            <a:r>
              <a:rPr lang="fr-FR" sz="1200" dirty="0">
                <a:solidFill>
                  <a:schemeClr val="bg1"/>
                </a:solidFill>
              </a:rPr>
              <a:t>(x)</a:t>
            </a:r>
          </a:p>
          <a:p>
            <a:r>
              <a:rPr lang="fr-FR" sz="1200" dirty="0">
                <a:solidFill>
                  <a:schemeClr val="bg1"/>
                </a:solidFill>
              </a:rPr>
              <a:t>Retourne la valeur absolue d'un nombre.</a:t>
            </a:r>
          </a:p>
          <a:p>
            <a:r>
              <a:rPr lang="fr-FR" sz="1200" dirty="0" err="1">
                <a:solidFill>
                  <a:schemeClr val="bg1"/>
                </a:solidFill>
              </a:rPr>
              <a:t>Math.acos</a:t>
            </a:r>
            <a:r>
              <a:rPr lang="fr-FR" sz="1200" dirty="0">
                <a:solidFill>
                  <a:schemeClr val="bg1"/>
                </a:solidFill>
              </a:rPr>
              <a:t>(x)</a:t>
            </a:r>
          </a:p>
          <a:p>
            <a:r>
              <a:rPr lang="fr-FR" sz="1200" dirty="0">
                <a:solidFill>
                  <a:schemeClr val="bg1"/>
                </a:solidFill>
              </a:rPr>
              <a:t>Retourne l'arc cosinus d'un nombre.</a:t>
            </a:r>
          </a:p>
          <a:p>
            <a:r>
              <a:rPr lang="fr-FR" sz="1200" dirty="0" err="1">
                <a:solidFill>
                  <a:schemeClr val="bg1"/>
                </a:solidFill>
              </a:rPr>
              <a:t>Math.acosh</a:t>
            </a:r>
            <a:r>
              <a:rPr lang="fr-FR" sz="1200" dirty="0">
                <a:solidFill>
                  <a:schemeClr val="bg1"/>
                </a:solidFill>
              </a:rPr>
              <a:t>(x)</a:t>
            </a:r>
          </a:p>
          <a:p>
            <a:r>
              <a:rPr lang="fr-FR" sz="1200" dirty="0">
                <a:solidFill>
                  <a:schemeClr val="bg1"/>
                </a:solidFill>
              </a:rPr>
              <a:t>Retourne l'arc cosinus hyperbolique d'un nombre.</a:t>
            </a:r>
          </a:p>
          <a:p>
            <a:r>
              <a:rPr lang="fr-FR" sz="1200" dirty="0" err="1">
                <a:solidFill>
                  <a:schemeClr val="bg1"/>
                </a:solidFill>
              </a:rPr>
              <a:t>Math.asin</a:t>
            </a:r>
            <a:r>
              <a:rPr lang="fr-FR" sz="1200" dirty="0">
                <a:solidFill>
                  <a:schemeClr val="bg1"/>
                </a:solidFill>
              </a:rPr>
              <a:t>(x)</a:t>
            </a:r>
          </a:p>
          <a:p>
            <a:r>
              <a:rPr lang="fr-FR" sz="1200" dirty="0">
                <a:solidFill>
                  <a:schemeClr val="bg1"/>
                </a:solidFill>
              </a:rPr>
              <a:t>Retourne l'arc sinus d'un nombre.</a:t>
            </a:r>
          </a:p>
          <a:p>
            <a:r>
              <a:rPr lang="fr-FR" sz="1200" dirty="0" err="1">
                <a:solidFill>
                  <a:schemeClr val="bg1"/>
                </a:solidFill>
              </a:rPr>
              <a:t>Math.asinh</a:t>
            </a:r>
            <a:r>
              <a:rPr lang="fr-FR" sz="1200" dirty="0">
                <a:solidFill>
                  <a:schemeClr val="bg1"/>
                </a:solidFill>
              </a:rPr>
              <a:t>(x)</a:t>
            </a:r>
          </a:p>
          <a:p>
            <a:r>
              <a:rPr lang="fr-FR" sz="1200" dirty="0">
                <a:solidFill>
                  <a:schemeClr val="bg1"/>
                </a:solidFill>
              </a:rPr>
              <a:t>Retourne l'arc sinus hyperbolique d'un nombre.</a:t>
            </a:r>
          </a:p>
          <a:p>
            <a:r>
              <a:rPr lang="fr-FR" sz="1200" dirty="0" err="1">
                <a:solidFill>
                  <a:schemeClr val="bg1"/>
                </a:solidFill>
              </a:rPr>
              <a:t>Math.atan</a:t>
            </a:r>
            <a:r>
              <a:rPr lang="fr-FR" sz="1200" dirty="0">
                <a:solidFill>
                  <a:schemeClr val="bg1"/>
                </a:solidFill>
              </a:rPr>
              <a:t>(x)</a:t>
            </a:r>
          </a:p>
          <a:p>
            <a:r>
              <a:rPr lang="fr-FR" sz="1200" dirty="0">
                <a:solidFill>
                  <a:schemeClr val="bg1"/>
                </a:solidFill>
              </a:rPr>
              <a:t>Retourne l'arc tangente d'un nombre.</a:t>
            </a:r>
          </a:p>
          <a:p>
            <a:r>
              <a:rPr lang="fr-FR" sz="1200" dirty="0" err="1">
                <a:solidFill>
                  <a:schemeClr val="bg1"/>
                </a:solidFill>
              </a:rPr>
              <a:t>Math.atanh</a:t>
            </a:r>
            <a:r>
              <a:rPr lang="fr-FR" sz="1200" dirty="0">
                <a:solidFill>
                  <a:schemeClr val="bg1"/>
                </a:solidFill>
              </a:rPr>
              <a:t>(x)</a:t>
            </a:r>
          </a:p>
          <a:p>
            <a:r>
              <a:rPr lang="fr-FR" sz="1200" dirty="0">
                <a:solidFill>
                  <a:schemeClr val="bg1"/>
                </a:solidFill>
              </a:rPr>
              <a:t>Retourne l'arc tangente hyperbolique d'un nombre</a:t>
            </a:r>
          </a:p>
          <a:p>
            <a:r>
              <a:rPr lang="fr-FR" sz="1200" dirty="0">
                <a:solidFill>
                  <a:schemeClr val="bg1"/>
                </a:solidFill>
              </a:rPr>
              <a:t>Math.atan2(y, x)</a:t>
            </a:r>
          </a:p>
          <a:p>
            <a:r>
              <a:rPr lang="fr-FR" sz="1200" dirty="0">
                <a:solidFill>
                  <a:schemeClr val="bg1"/>
                </a:solidFill>
              </a:rPr>
              <a:t>Retourne l'arc tangente du quotient de ses arguments.</a:t>
            </a:r>
          </a:p>
          <a:p>
            <a:r>
              <a:rPr lang="fr-FR" sz="1200" dirty="0" err="1">
                <a:solidFill>
                  <a:schemeClr val="bg1"/>
                </a:solidFill>
              </a:rPr>
              <a:t>Math.cbrt</a:t>
            </a:r>
            <a:r>
              <a:rPr lang="fr-FR" sz="1200" dirty="0">
                <a:solidFill>
                  <a:schemeClr val="bg1"/>
                </a:solidFill>
              </a:rPr>
              <a:t>(x)</a:t>
            </a:r>
          </a:p>
          <a:p>
            <a:r>
              <a:rPr lang="fr-FR" sz="1200" dirty="0">
                <a:solidFill>
                  <a:schemeClr val="bg1"/>
                </a:solidFill>
              </a:rPr>
              <a:t>Renvoie la racine cubique d'un nombre.</a:t>
            </a:r>
          </a:p>
          <a:p>
            <a:r>
              <a:rPr lang="fr-FR" sz="1200" dirty="0" err="1">
                <a:solidFill>
                  <a:schemeClr val="bg1"/>
                </a:solidFill>
              </a:rPr>
              <a:t>Math.ceil</a:t>
            </a:r>
            <a:r>
              <a:rPr lang="fr-FR" sz="1200" dirty="0">
                <a:solidFill>
                  <a:schemeClr val="bg1"/>
                </a:solidFill>
              </a:rPr>
              <a:t>(x)</a:t>
            </a:r>
          </a:p>
          <a:p>
            <a:r>
              <a:rPr lang="fr-FR" sz="1200" dirty="0">
                <a:solidFill>
                  <a:schemeClr val="bg1"/>
                </a:solidFill>
              </a:rPr>
              <a:t>Retourne le plus petit entier supérieur ou égal à la valeur passée en paramètre.</a:t>
            </a:r>
          </a:p>
          <a:p>
            <a:r>
              <a:rPr lang="fr-FR" sz="1200" dirty="0">
                <a:solidFill>
                  <a:schemeClr val="bg1"/>
                </a:solidFill>
              </a:rPr>
              <a:t>en paramètre.</a:t>
            </a:r>
          </a:p>
        </p:txBody>
      </p:sp>
      <p:pic>
        <p:nvPicPr>
          <p:cNvPr id="2" name="Image 1">
            <a:extLst>
              <a:ext uri="{FF2B5EF4-FFF2-40B4-BE49-F238E27FC236}">
                <a16:creationId xmlns:a16="http://schemas.microsoft.com/office/drawing/2014/main" id="{5736AE6C-DC54-481A-AA2B-861249F3759A}"/>
              </a:ext>
            </a:extLst>
          </p:cNvPr>
          <p:cNvPicPr>
            <a:picLocks noChangeAspect="1"/>
          </p:cNvPicPr>
          <p:nvPr/>
        </p:nvPicPr>
        <p:blipFill>
          <a:blip r:embed="rId3"/>
          <a:stretch>
            <a:fillRect/>
          </a:stretch>
        </p:blipFill>
        <p:spPr>
          <a:xfrm>
            <a:off x="7371428" y="2353135"/>
            <a:ext cx="2876550" cy="3790950"/>
          </a:xfrm>
          <a:prstGeom prst="rect">
            <a:avLst/>
          </a:prstGeom>
        </p:spPr>
      </p:pic>
    </p:spTree>
    <p:extLst>
      <p:ext uri="{BB962C8B-B14F-4D97-AF65-F5344CB8AC3E}">
        <p14:creationId xmlns:p14="http://schemas.microsoft.com/office/powerpoint/2010/main" val="3604755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646331"/>
          </a:xfrm>
          <a:prstGeom prst="rect">
            <a:avLst/>
          </a:prstGeom>
        </p:spPr>
        <p:txBody>
          <a:bodyPr>
            <a:spAutoFit/>
          </a:bodyPr>
          <a:lstStyle/>
          <a:p>
            <a:r>
              <a:rPr lang="fr-FR" dirty="0">
                <a:solidFill>
                  <a:schemeClr val="bg1"/>
                </a:solidFill>
              </a:rPr>
              <a:t>4 L'objet Math </a:t>
            </a:r>
            <a:endParaRPr lang="fr-FR" sz="1200" dirty="0">
              <a:solidFill>
                <a:schemeClr val="bg1"/>
              </a:solidFill>
            </a:endParaRPr>
          </a:p>
          <a:p>
            <a:r>
              <a:rPr lang="fr-FR" dirty="0">
                <a:solidFill>
                  <a:schemeClr val="bg1"/>
                </a:solidFill>
              </a:rPr>
              <a:t>• Générer un chiffre aléatoire de 1 à 100</a:t>
            </a:r>
            <a:endParaRPr lang="fr-FR" sz="1200" dirty="0">
              <a:solidFill>
                <a:schemeClr val="bg1"/>
              </a:solidFill>
            </a:endParaRPr>
          </a:p>
        </p:txBody>
      </p:sp>
      <p:sp>
        <p:nvSpPr>
          <p:cNvPr id="5" name="Rectangle 4">
            <a:extLst>
              <a:ext uri="{FF2B5EF4-FFF2-40B4-BE49-F238E27FC236}">
                <a16:creationId xmlns:a16="http://schemas.microsoft.com/office/drawing/2014/main" id="{317BC59F-FC3C-4B45-BDE1-663CFCB6262B}"/>
              </a:ext>
            </a:extLst>
          </p:cNvPr>
          <p:cNvSpPr/>
          <p:nvPr/>
        </p:nvSpPr>
        <p:spPr>
          <a:xfrm>
            <a:off x="405323" y="1443841"/>
            <a:ext cx="2492990" cy="369332"/>
          </a:xfrm>
          <a:prstGeom prst="rect">
            <a:avLst/>
          </a:prstGeom>
        </p:spPr>
        <p:txBody>
          <a:bodyPr wrap="none">
            <a:spAutoFit/>
          </a:bodyPr>
          <a:lstStyle/>
          <a:p>
            <a:r>
              <a:rPr lang="fr-FR" dirty="0" err="1">
                <a:solidFill>
                  <a:schemeClr val="bg1"/>
                </a:solidFill>
              </a:rPr>
              <a:t>Math.random</a:t>
            </a:r>
            <a:r>
              <a:rPr lang="fr-FR" dirty="0">
                <a:solidFill>
                  <a:schemeClr val="bg1"/>
                </a:solidFill>
              </a:rPr>
              <a:t>() * 100,0</a:t>
            </a:r>
          </a:p>
        </p:txBody>
      </p:sp>
      <p:sp>
        <p:nvSpPr>
          <p:cNvPr id="8" name="Rectangle 7">
            <a:extLst>
              <a:ext uri="{FF2B5EF4-FFF2-40B4-BE49-F238E27FC236}">
                <a16:creationId xmlns:a16="http://schemas.microsoft.com/office/drawing/2014/main" id="{0ACF0D3E-F15E-477E-8899-6BBCB1010B1F}"/>
              </a:ext>
            </a:extLst>
          </p:cNvPr>
          <p:cNvSpPr/>
          <p:nvPr/>
        </p:nvSpPr>
        <p:spPr>
          <a:xfrm>
            <a:off x="405323" y="2403523"/>
            <a:ext cx="3942105" cy="369332"/>
          </a:xfrm>
          <a:prstGeom prst="rect">
            <a:avLst/>
          </a:prstGeom>
        </p:spPr>
        <p:txBody>
          <a:bodyPr wrap="none">
            <a:spAutoFit/>
          </a:bodyPr>
          <a:lstStyle/>
          <a:p>
            <a:r>
              <a:rPr lang="fr-FR" dirty="0" err="1">
                <a:solidFill>
                  <a:schemeClr val="bg1"/>
                </a:solidFill>
              </a:rPr>
              <a:t>Math.round</a:t>
            </a:r>
            <a:r>
              <a:rPr lang="fr-FR" dirty="0">
                <a:solidFill>
                  <a:schemeClr val="bg1"/>
                </a:solidFill>
              </a:rPr>
              <a:t>( </a:t>
            </a:r>
            <a:r>
              <a:rPr lang="fr-FR" dirty="0" err="1">
                <a:solidFill>
                  <a:schemeClr val="bg1"/>
                </a:solidFill>
              </a:rPr>
              <a:t>Math.random</a:t>
            </a:r>
            <a:r>
              <a:rPr lang="fr-FR" dirty="0">
                <a:solidFill>
                  <a:schemeClr val="bg1"/>
                </a:solidFill>
              </a:rPr>
              <a:t>() * 100,0);</a:t>
            </a:r>
          </a:p>
        </p:txBody>
      </p:sp>
      <p:sp>
        <p:nvSpPr>
          <p:cNvPr id="9" name="Rectangle 8">
            <a:extLst>
              <a:ext uri="{FF2B5EF4-FFF2-40B4-BE49-F238E27FC236}">
                <a16:creationId xmlns:a16="http://schemas.microsoft.com/office/drawing/2014/main" id="{378AF63C-C1A6-42B6-8E5E-9EE69DD06F2D}"/>
              </a:ext>
            </a:extLst>
          </p:cNvPr>
          <p:cNvSpPr/>
          <p:nvPr/>
        </p:nvSpPr>
        <p:spPr>
          <a:xfrm>
            <a:off x="3402020" y="1443841"/>
            <a:ext cx="2492990" cy="369332"/>
          </a:xfrm>
          <a:prstGeom prst="rect">
            <a:avLst/>
          </a:prstGeom>
        </p:spPr>
        <p:txBody>
          <a:bodyPr wrap="none">
            <a:spAutoFit/>
          </a:bodyPr>
          <a:lstStyle/>
          <a:p>
            <a:r>
              <a:rPr lang="fr-FR" dirty="0">
                <a:solidFill>
                  <a:schemeClr val="bg1"/>
                </a:solidFill>
              </a:rPr>
              <a:t>// 80.47342344246458</a:t>
            </a:r>
          </a:p>
        </p:txBody>
      </p:sp>
      <p:sp>
        <p:nvSpPr>
          <p:cNvPr id="11" name="Rectangle 10">
            <a:extLst>
              <a:ext uri="{FF2B5EF4-FFF2-40B4-BE49-F238E27FC236}">
                <a16:creationId xmlns:a16="http://schemas.microsoft.com/office/drawing/2014/main" id="{3E828988-6E31-419C-87C3-42337DCB4333}"/>
              </a:ext>
            </a:extLst>
          </p:cNvPr>
          <p:cNvSpPr/>
          <p:nvPr/>
        </p:nvSpPr>
        <p:spPr>
          <a:xfrm>
            <a:off x="4534873" y="2406213"/>
            <a:ext cx="633507" cy="369332"/>
          </a:xfrm>
          <a:prstGeom prst="rect">
            <a:avLst/>
          </a:prstGeom>
        </p:spPr>
        <p:txBody>
          <a:bodyPr wrap="none">
            <a:spAutoFit/>
          </a:bodyPr>
          <a:lstStyle/>
          <a:p>
            <a:r>
              <a:rPr lang="fr-FR" dirty="0">
                <a:solidFill>
                  <a:schemeClr val="bg1"/>
                </a:solidFill>
              </a:rPr>
              <a:t>// 80</a:t>
            </a:r>
          </a:p>
        </p:txBody>
      </p:sp>
      <p:sp>
        <p:nvSpPr>
          <p:cNvPr id="2" name="Rectangle 1">
            <a:extLst>
              <a:ext uri="{FF2B5EF4-FFF2-40B4-BE49-F238E27FC236}">
                <a16:creationId xmlns:a16="http://schemas.microsoft.com/office/drawing/2014/main" id="{D1C1330D-EA40-4E4B-A458-AA88AC7B0A49}"/>
              </a:ext>
            </a:extLst>
          </p:cNvPr>
          <p:cNvSpPr/>
          <p:nvPr/>
        </p:nvSpPr>
        <p:spPr>
          <a:xfrm>
            <a:off x="165513" y="2034191"/>
            <a:ext cx="2210862" cy="369332"/>
          </a:xfrm>
          <a:prstGeom prst="rect">
            <a:avLst/>
          </a:prstGeom>
        </p:spPr>
        <p:txBody>
          <a:bodyPr wrap="none">
            <a:spAutoFit/>
          </a:bodyPr>
          <a:lstStyle/>
          <a:p>
            <a:r>
              <a:rPr lang="fr-FR" dirty="0">
                <a:solidFill>
                  <a:schemeClr val="bg1"/>
                </a:solidFill>
              </a:rPr>
              <a:t>Arrondir une valeur </a:t>
            </a:r>
            <a:endParaRPr lang="fr-FR" dirty="0"/>
          </a:p>
        </p:txBody>
      </p:sp>
    </p:spTree>
    <p:extLst>
      <p:ext uri="{BB962C8B-B14F-4D97-AF65-F5344CB8AC3E}">
        <p14:creationId xmlns:p14="http://schemas.microsoft.com/office/powerpoint/2010/main" val="20132858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sp>
        <p:nvSpPr>
          <p:cNvPr id="5" name="Rectangle 4">
            <a:extLst>
              <a:ext uri="{FF2B5EF4-FFF2-40B4-BE49-F238E27FC236}">
                <a16:creationId xmlns:a16="http://schemas.microsoft.com/office/drawing/2014/main" id="{C5B9479E-B83C-4070-BB33-2FC26EB8B063}"/>
              </a:ext>
            </a:extLst>
          </p:cNvPr>
          <p:cNvSpPr/>
          <p:nvPr/>
        </p:nvSpPr>
        <p:spPr>
          <a:xfrm>
            <a:off x="88491" y="1083201"/>
            <a:ext cx="11670890" cy="1754326"/>
          </a:xfrm>
          <a:prstGeom prst="rect">
            <a:avLst/>
          </a:prstGeom>
        </p:spPr>
        <p:txBody>
          <a:bodyPr wrap="square">
            <a:spAutoFit/>
          </a:bodyPr>
          <a:lstStyle/>
          <a:p>
            <a:r>
              <a:rPr lang="fr-FR" dirty="0">
                <a:solidFill>
                  <a:schemeClr val="bg1"/>
                </a:solidFill>
                <a:latin typeface="+mj-lt"/>
              </a:rPr>
              <a:t>L'objet </a:t>
            </a:r>
            <a:r>
              <a:rPr lang="fr-FR" b="1" dirty="0">
                <a:solidFill>
                  <a:schemeClr val="bg1"/>
                </a:solidFill>
                <a:latin typeface="+mj-lt"/>
              </a:rPr>
              <a:t>Date</a:t>
            </a:r>
            <a:r>
              <a:rPr lang="fr-FR" dirty="0">
                <a:solidFill>
                  <a:schemeClr val="bg1"/>
                </a:solidFill>
                <a:latin typeface="+mj-lt"/>
              </a:rPr>
              <a:t> permet d'avoir accès à la date, mais également à l'heure.</a:t>
            </a:r>
            <a:br>
              <a:rPr lang="fr-FR" dirty="0">
                <a:solidFill>
                  <a:schemeClr val="bg1"/>
                </a:solidFill>
                <a:latin typeface="+mj-lt"/>
              </a:rPr>
            </a:br>
            <a:r>
              <a:rPr lang="fr-FR" dirty="0">
                <a:solidFill>
                  <a:schemeClr val="bg1"/>
                </a:solidFill>
                <a:latin typeface="+mj-lt"/>
              </a:rPr>
              <a:t>Il peut servir à être affiché dans un coin de la page mais aussi à chronométrer le temps de visite d'une page ou bien le temps d'exécution d'un script JS.</a:t>
            </a:r>
          </a:p>
          <a:p>
            <a:endParaRPr lang="fr-FR" dirty="0">
              <a:solidFill>
                <a:schemeClr val="bg1"/>
              </a:solidFill>
              <a:latin typeface="+mj-lt"/>
            </a:endParaRPr>
          </a:p>
          <a:p>
            <a:r>
              <a:rPr lang="fr-FR" dirty="0">
                <a:solidFill>
                  <a:schemeClr val="bg1"/>
                </a:solidFill>
                <a:latin typeface="+mj-lt"/>
              </a:rPr>
              <a:t>Pour récupérer l'heure et la date actuelle il suffit de créer une instance de cet objet, elle sera initialisée avec l'heure courante (qui est l'heure du PC ).</a:t>
            </a:r>
            <a:endParaRPr lang="fr-FR" b="0" i="0" dirty="0">
              <a:solidFill>
                <a:schemeClr val="bg1"/>
              </a:solidFill>
              <a:effectLst/>
              <a:latin typeface="+mj-lt"/>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96645" y="2958643"/>
            <a:ext cx="11100620" cy="1754326"/>
          </a:xfrm>
          <a:prstGeom prst="rect">
            <a:avLst/>
          </a:prstGeom>
        </p:spPr>
        <p:txBody>
          <a:bodyPr wrap="square">
            <a:spAutoFit/>
          </a:bodyPr>
          <a:lstStyle/>
          <a:p>
            <a:r>
              <a:rPr lang="fr-FR" dirty="0">
                <a:solidFill>
                  <a:schemeClr val="bg1"/>
                </a:solidFill>
              </a:rPr>
              <a:t>var date = new Date();</a:t>
            </a:r>
          </a:p>
          <a:p>
            <a:endParaRPr lang="fr-FR" dirty="0">
              <a:solidFill>
                <a:schemeClr val="bg1"/>
              </a:solidFill>
            </a:endParaRPr>
          </a:p>
          <a:p>
            <a:r>
              <a:rPr lang="fr-FR" dirty="0">
                <a:solidFill>
                  <a:schemeClr val="bg1"/>
                </a:solidFill>
              </a:rPr>
              <a:t>var date2 = new Date(</a:t>
            </a:r>
            <a:r>
              <a:rPr lang="fr-FR" dirty="0" err="1">
                <a:solidFill>
                  <a:schemeClr val="bg1"/>
                </a:solidFill>
              </a:rPr>
              <a:t>annee</a:t>
            </a:r>
            <a:r>
              <a:rPr lang="fr-FR" dirty="0">
                <a:solidFill>
                  <a:schemeClr val="bg1"/>
                </a:solidFill>
              </a:rPr>
              <a:t>, mois, jour, heure, minute, seconde);</a:t>
            </a:r>
          </a:p>
          <a:p>
            <a:endParaRPr lang="fr-FR" dirty="0">
              <a:solidFill>
                <a:schemeClr val="bg1"/>
              </a:solidFill>
            </a:endParaRPr>
          </a:p>
          <a:p>
            <a:r>
              <a:rPr lang="fr-FR" dirty="0">
                <a:solidFill>
                  <a:schemeClr val="bg1"/>
                </a:solidFill>
              </a:rPr>
              <a:t>var date3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p:txBody>
      </p:sp>
    </p:spTree>
    <p:extLst>
      <p:ext uri="{BB962C8B-B14F-4D97-AF65-F5344CB8AC3E}">
        <p14:creationId xmlns:p14="http://schemas.microsoft.com/office/powerpoint/2010/main" val="270165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graphicFrame>
        <p:nvGraphicFramePr>
          <p:cNvPr id="7" name="Tableau 6">
            <a:extLst>
              <a:ext uri="{FF2B5EF4-FFF2-40B4-BE49-F238E27FC236}">
                <a16:creationId xmlns:a16="http://schemas.microsoft.com/office/drawing/2014/main" id="{C12C8B55-4D10-4FD5-84CC-EE45A2364AD0}"/>
              </a:ext>
            </a:extLst>
          </p:cNvPr>
          <p:cNvGraphicFramePr>
            <a:graphicFrameLocks noGrp="1"/>
          </p:cNvGraphicFramePr>
          <p:nvPr>
            <p:extLst>
              <p:ext uri="{D42A27DB-BD31-4B8C-83A1-F6EECF244321}">
                <p14:modId xmlns:p14="http://schemas.microsoft.com/office/powerpoint/2010/main" val="146111442"/>
              </p:ext>
            </p:extLst>
          </p:nvPr>
        </p:nvGraphicFramePr>
        <p:xfrm>
          <a:off x="898784" y="1401255"/>
          <a:ext cx="10221500" cy="4351340"/>
        </p:xfrm>
        <a:graphic>
          <a:graphicData uri="http://schemas.openxmlformats.org/drawingml/2006/table">
            <a:tbl>
              <a:tblPr/>
              <a:tblGrid>
                <a:gridCol w="5110750">
                  <a:extLst>
                    <a:ext uri="{9D8B030D-6E8A-4147-A177-3AD203B41FA5}">
                      <a16:colId xmlns:a16="http://schemas.microsoft.com/office/drawing/2014/main" val="1122838612"/>
                    </a:ext>
                  </a:extLst>
                </a:gridCol>
                <a:gridCol w="5110750">
                  <a:extLst>
                    <a:ext uri="{9D8B030D-6E8A-4147-A177-3AD203B41FA5}">
                      <a16:colId xmlns:a16="http://schemas.microsoft.com/office/drawing/2014/main" val="2704476993"/>
                    </a:ext>
                  </a:extLst>
                </a:gridCol>
              </a:tblGrid>
              <a:tr h="466215">
                <a:tc>
                  <a:txBody>
                    <a:bodyPr/>
                    <a:lstStyle/>
                    <a:p>
                      <a:r>
                        <a:rPr lang="fr-FR" sz="1000" b="0" u="sng" dirty="0" err="1">
                          <a:solidFill>
                            <a:schemeClr val="bg1"/>
                          </a:solidFill>
                          <a:effectLst/>
                          <a:hlinkClick r:id="rId3">
                            <a:extLst>
                              <a:ext uri="{A12FA001-AC4F-418D-AE19-62706E023703}">
                                <ahyp:hlinkClr xmlns:ahyp="http://schemas.microsoft.com/office/drawing/2018/hyperlinkcolor" val="tx"/>
                              </a:ext>
                            </a:extLst>
                          </a:hlinkClick>
                        </a:rPr>
                        <a:t>getDate</a:t>
                      </a:r>
                      <a:r>
                        <a:rPr lang="fr-FR" sz="1000" b="0" u="sng" dirty="0">
                          <a:solidFill>
                            <a:schemeClr val="bg1"/>
                          </a:solidFill>
                          <a:effectLst/>
                          <a:hlinkClick r:id="rId3">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 jour du mois pour une date spécifique.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4">
                            <a:extLst>
                              <a:ext uri="{A12FA001-AC4F-418D-AE19-62706E023703}">
                                <ahyp:hlinkClr xmlns:ahyp="http://schemas.microsoft.com/office/drawing/2018/hyperlinkcolor" val="tx"/>
                              </a:ext>
                            </a:extLst>
                          </a:hlinkClick>
                        </a:rPr>
                        <a:t>setDate</a:t>
                      </a:r>
                      <a:r>
                        <a:rPr lang="fr-FR" sz="1000" b="0" u="sng" dirty="0">
                          <a:solidFill>
                            <a:schemeClr val="bg1"/>
                          </a:solidFill>
                          <a:effectLst/>
                          <a:hlinkClick r:id="rId4">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jour d’une date . Entre 1 et 31</a:t>
                      </a:r>
                    </a:p>
                  </a:txBody>
                  <a:tcPr marL="0" marR="0" marT="0" marB="0" anchor="ctr">
                    <a:lnL>
                      <a:noFill/>
                    </a:lnL>
                    <a:lnR>
                      <a:noFill/>
                    </a:lnR>
                    <a:lnT>
                      <a:noFill/>
                    </a:lnT>
                    <a:lnB>
                      <a:noFill/>
                    </a:lnB>
                    <a:noFill/>
                  </a:tcPr>
                </a:tc>
                <a:extLst>
                  <a:ext uri="{0D108BD9-81ED-4DB2-BD59-A6C34878D82A}">
                    <a16:rowId xmlns:a16="http://schemas.microsoft.com/office/drawing/2014/main" val="4043069500"/>
                  </a:ext>
                </a:extLst>
              </a:tr>
              <a:tr h="621620">
                <a:tc>
                  <a:txBody>
                    <a:bodyPr/>
                    <a:lstStyle/>
                    <a:p>
                      <a:r>
                        <a:rPr lang="fr-FR" sz="1000" b="0" u="sng">
                          <a:solidFill>
                            <a:schemeClr val="bg1"/>
                          </a:solidFill>
                          <a:effectLst/>
                          <a:hlinkClick r:id="rId5">
                            <a:extLst>
                              <a:ext uri="{A12FA001-AC4F-418D-AE19-62706E023703}">
                                <ahyp:hlinkClr xmlns:ahyp="http://schemas.microsoft.com/office/drawing/2018/hyperlinkcolor" val="tx"/>
                              </a:ext>
                            </a:extLst>
                          </a:hlinkClick>
                        </a:rPr>
                        <a:t>getDay()</a:t>
                      </a:r>
                      <a:br>
                        <a:rPr lang="fr-FR" sz="1000">
                          <a:solidFill>
                            <a:schemeClr val="bg1"/>
                          </a:solidFill>
                          <a:effectLst/>
                        </a:rPr>
                      </a:br>
                      <a:r>
                        <a:rPr lang="fr-FR" sz="1000">
                          <a:solidFill>
                            <a:schemeClr val="bg1"/>
                          </a:solidFill>
                          <a:effectLst/>
                        </a:rPr>
                        <a:t>Retourne le jour de la semaine pour une date spécifique. Zéro pour dimanche, 1 pour lundi et ainsi de suite.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6">
                            <a:extLst>
                              <a:ext uri="{A12FA001-AC4F-418D-AE19-62706E023703}">
                                <ahyp:hlinkClr xmlns:ahyp="http://schemas.microsoft.com/office/drawing/2018/hyperlinkcolor" val="tx"/>
                              </a:ext>
                            </a:extLst>
                          </a:hlinkClick>
                        </a:rPr>
                        <a:t>setHours</a:t>
                      </a:r>
                      <a:r>
                        <a:rPr lang="fr-FR" sz="1000" b="0" u="sng" dirty="0">
                          <a:solidFill>
                            <a:schemeClr val="bg1"/>
                          </a:solidFill>
                          <a:effectLst/>
                          <a:hlinkClick r:id="rId6">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l’heure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898141342"/>
                  </a:ext>
                </a:extLst>
              </a:tr>
              <a:tr h="466215">
                <a:tc>
                  <a:txBody>
                    <a:bodyPr/>
                    <a:lstStyle/>
                    <a:p>
                      <a:r>
                        <a:rPr lang="fr-FR" sz="1000" b="0" u="sng">
                          <a:solidFill>
                            <a:schemeClr val="bg1"/>
                          </a:solidFill>
                          <a:effectLst/>
                          <a:hlinkClick r:id="rId7">
                            <a:extLst>
                              <a:ext uri="{A12FA001-AC4F-418D-AE19-62706E023703}">
                                <ahyp:hlinkClr xmlns:ahyp="http://schemas.microsoft.com/office/drawing/2018/hyperlinkcolor" val="tx"/>
                              </a:ext>
                            </a:extLst>
                          </a:hlinkClick>
                        </a:rPr>
                        <a:t>getHours()</a:t>
                      </a:r>
                      <a:br>
                        <a:rPr lang="fr-FR" sz="1000">
                          <a:solidFill>
                            <a:schemeClr val="bg1"/>
                          </a:solidFill>
                          <a:effectLst/>
                        </a:rPr>
                      </a:br>
                      <a:r>
                        <a:rPr lang="fr-FR" sz="1000">
                          <a:solidFill>
                            <a:schemeClr val="bg1"/>
                          </a:solidFill>
                          <a:effectLst/>
                        </a:rPr>
                        <a:t>Retourne l’heure d’une date spécifique. Entre 0 et 23.</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8">
                            <a:extLst>
                              <a:ext uri="{A12FA001-AC4F-418D-AE19-62706E023703}">
                                <ahyp:hlinkClr xmlns:ahyp="http://schemas.microsoft.com/office/drawing/2018/hyperlinkcolor" val="tx"/>
                              </a:ext>
                            </a:extLst>
                          </a:hlinkClick>
                        </a:rPr>
                        <a:t>setMinutes()</a:t>
                      </a:r>
                      <a:br>
                        <a:rPr lang="fr-FR" sz="1000">
                          <a:solidFill>
                            <a:schemeClr val="bg1"/>
                          </a:solidFill>
                          <a:effectLst/>
                        </a:rPr>
                      </a:br>
                      <a:r>
                        <a:rPr lang="fr-FR" sz="1000">
                          <a:solidFill>
                            <a:schemeClr val="bg1"/>
                          </a:solidFill>
                          <a:effectLst/>
                        </a:rPr>
                        <a:t>Change les minutes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835998576"/>
                  </a:ext>
                </a:extLst>
              </a:tr>
              <a:tr h="466215">
                <a:tc>
                  <a:txBody>
                    <a:bodyPr/>
                    <a:lstStyle/>
                    <a:p>
                      <a:r>
                        <a:rPr lang="fr-FR" sz="1000" b="1" u="sng" dirty="0" err="1">
                          <a:solidFill>
                            <a:schemeClr val="bg1"/>
                          </a:solidFill>
                          <a:effectLst/>
                          <a:hlinkClick r:id="rId9">
                            <a:extLst>
                              <a:ext uri="{A12FA001-AC4F-418D-AE19-62706E023703}">
                                <ahyp:hlinkClr xmlns:ahyp="http://schemas.microsoft.com/office/drawing/2018/hyperlinkcolor" val="tx"/>
                              </a:ext>
                            </a:extLst>
                          </a:hlinkClick>
                        </a:rPr>
                        <a:t>getMinutes</a:t>
                      </a:r>
                      <a:r>
                        <a:rPr lang="fr-FR" sz="1000" b="1" u="sng" dirty="0">
                          <a:solidFill>
                            <a:schemeClr val="bg1"/>
                          </a:solidFill>
                          <a:effectLst/>
                          <a:hlinkClick r:id="rId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les minute d’une date spécifique. Nombre entre 0 et 59.</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0">
                            <a:extLst>
                              <a:ext uri="{A12FA001-AC4F-418D-AE19-62706E023703}">
                                <ahyp:hlinkClr xmlns:ahyp="http://schemas.microsoft.com/office/drawing/2018/hyperlinkcolor" val="tx"/>
                              </a:ext>
                            </a:extLst>
                          </a:hlinkClick>
                        </a:rPr>
                        <a:t>setMonth</a:t>
                      </a:r>
                      <a:r>
                        <a:rPr lang="fr-FR" sz="1000" b="0" u="sng" dirty="0">
                          <a:solidFill>
                            <a:schemeClr val="bg1"/>
                          </a:solidFill>
                          <a:effectLst/>
                          <a:hlinkClick r:id="rId10">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mois d’une date spécifique. Entre 0 et 11.</a:t>
                      </a:r>
                    </a:p>
                  </a:txBody>
                  <a:tcPr marL="0" marR="0" marT="0" marB="0" anchor="ctr">
                    <a:lnL>
                      <a:noFill/>
                    </a:lnL>
                    <a:lnR>
                      <a:noFill/>
                    </a:lnR>
                    <a:lnT>
                      <a:noFill/>
                    </a:lnT>
                    <a:lnB>
                      <a:noFill/>
                    </a:lnB>
                    <a:noFill/>
                  </a:tcPr>
                </a:tc>
                <a:extLst>
                  <a:ext uri="{0D108BD9-81ED-4DB2-BD59-A6C34878D82A}">
                    <a16:rowId xmlns:a16="http://schemas.microsoft.com/office/drawing/2014/main" val="2612871477"/>
                  </a:ext>
                </a:extLst>
              </a:tr>
              <a:tr h="466215">
                <a:tc>
                  <a:txBody>
                    <a:bodyPr/>
                    <a:lstStyle/>
                    <a:p>
                      <a:r>
                        <a:rPr lang="fr-FR" sz="1000" b="1" u="sng">
                          <a:solidFill>
                            <a:schemeClr val="bg1"/>
                          </a:solidFill>
                          <a:effectLst/>
                          <a:hlinkClick r:id="rId11">
                            <a:extLst>
                              <a:ext uri="{A12FA001-AC4F-418D-AE19-62706E023703}">
                                <ahyp:hlinkClr xmlns:ahyp="http://schemas.microsoft.com/office/drawing/2018/hyperlinkcolor" val="tx"/>
                              </a:ext>
                            </a:extLst>
                          </a:hlinkClick>
                        </a:rPr>
                        <a:t>getMonth()</a:t>
                      </a:r>
                      <a:br>
                        <a:rPr lang="fr-FR" sz="1000">
                          <a:solidFill>
                            <a:schemeClr val="bg1"/>
                          </a:solidFill>
                          <a:effectLst/>
                        </a:rPr>
                      </a:br>
                      <a:r>
                        <a:rPr lang="fr-FR" sz="1000">
                          <a:solidFill>
                            <a:schemeClr val="bg1"/>
                          </a:solidFill>
                          <a:effectLst/>
                        </a:rPr>
                        <a:t>Retourne le mois d’une date spécifique. Nombre entre 0 et 11.</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2">
                            <a:extLst>
                              <a:ext uri="{A12FA001-AC4F-418D-AE19-62706E023703}">
                                <ahyp:hlinkClr xmlns:ahyp="http://schemas.microsoft.com/office/drawing/2018/hyperlinkcolor" val="tx"/>
                              </a:ext>
                            </a:extLst>
                          </a:hlinkClick>
                        </a:rPr>
                        <a:t>setSeconds()</a:t>
                      </a:r>
                      <a:br>
                        <a:rPr lang="fr-FR" sz="1000">
                          <a:solidFill>
                            <a:schemeClr val="bg1"/>
                          </a:solidFill>
                          <a:effectLst/>
                        </a:rPr>
                      </a:br>
                      <a:r>
                        <a:rPr lang="fr-FR" sz="1000">
                          <a:solidFill>
                            <a:schemeClr val="bg1"/>
                          </a:solidFill>
                          <a:effectLst/>
                        </a:rPr>
                        <a:t>Change les secondes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775271255"/>
                  </a:ext>
                </a:extLst>
              </a:tr>
              <a:tr h="466215">
                <a:tc>
                  <a:txBody>
                    <a:bodyPr/>
                    <a:lstStyle/>
                    <a:p>
                      <a:r>
                        <a:rPr lang="fr-FR" sz="1000" b="1" u="sng">
                          <a:solidFill>
                            <a:schemeClr val="bg1"/>
                          </a:solidFill>
                          <a:effectLst/>
                          <a:hlinkClick r:id="rId13">
                            <a:extLst>
                              <a:ext uri="{A12FA001-AC4F-418D-AE19-62706E023703}">
                                <ahyp:hlinkClr xmlns:ahyp="http://schemas.microsoft.com/office/drawing/2018/hyperlinkcolor" val="tx"/>
                              </a:ext>
                            </a:extLst>
                          </a:hlinkClick>
                        </a:rPr>
                        <a:t>getSeconds()</a:t>
                      </a:r>
                      <a:br>
                        <a:rPr lang="fr-FR" sz="1000">
                          <a:solidFill>
                            <a:schemeClr val="bg1"/>
                          </a:solidFill>
                          <a:effectLst/>
                        </a:rPr>
                      </a:br>
                      <a:r>
                        <a:rPr lang="fr-FR" sz="1000">
                          <a:solidFill>
                            <a:schemeClr val="bg1"/>
                          </a:solidFill>
                          <a:effectLst/>
                        </a:rPr>
                        <a:t>Retourne les secondes d’une date spécifique. Nombre entre 0 et 59.</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4">
                            <a:extLst>
                              <a:ext uri="{A12FA001-AC4F-418D-AE19-62706E023703}">
                                <ahyp:hlinkClr xmlns:ahyp="http://schemas.microsoft.com/office/drawing/2018/hyperlinkcolor" val="tx"/>
                              </a:ext>
                            </a:extLst>
                          </a:hlinkClick>
                        </a:rPr>
                        <a:t>setTime()</a:t>
                      </a:r>
                      <a:br>
                        <a:rPr lang="fr-FR" sz="1000">
                          <a:solidFill>
                            <a:schemeClr val="bg1"/>
                          </a:solidFill>
                          <a:effectLst/>
                        </a:rPr>
                      </a:br>
                      <a:r>
                        <a:rPr lang="fr-FR" sz="1000">
                          <a:solidFill>
                            <a:schemeClr val="bg1"/>
                          </a:solidFill>
                          <a:effectLst/>
                        </a:rPr>
                        <a:t>Change la valeur de l’objet Date.</a:t>
                      </a:r>
                    </a:p>
                  </a:txBody>
                  <a:tcPr marL="0" marR="0" marT="0" marB="0" anchor="ctr">
                    <a:lnL>
                      <a:noFill/>
                    </a:lnL>
                    <a:lnR>
                      <a:noFill/>
                    </a:lnR>
                    <a:lnT>
                      <a:noFill/>
                    </a:lnT>
                    <a:lnB>
                      <a:noFill/>
                    </a:lnB>
                    <a:noFill/>
                  </a:tcPr>
                </a:tc>
                <a:extLst>
                  <a:ext uri="{0D108BD9-81ED-4DB2-BD59-A6C34878D82A}">
                    <a16:rowId xmlns:a16="http://schemas.microsoft.com/office/drawing/2014/main" val="1145649237"/>
                  </a:ext>
                </a:extLst>
              </a:tr>
              <a:tr h="466215">
                <a:tc>
                  <a:txBody>
                    <a:bodyPr/>
                    <a:lstStyle/>
                    <a:p>
                      <a:r>
                        <a:rPr lang="fr-FR" sz="1000" b="1" u="sng">
                          <a:solidFill>
                            <a:schemeClr val="bg1"/>
                          </a:solidFill>
                          <a:effectLst/>
                          <a:hlinkClick r:id="rId15">
                            <a:extLst>
                              <a:ext uri="{A12FA001-AC4F-418D-AE19-62706E023703}">
                                <ahyp:hlinkClr xmlns:ahyp="http://schemas.microsoft.com/office/drawing/2018/hyperlinkcolor" val="tx"/>
                              </a:ext>
                            </a:extLst>
                          </a:hlinkClick>
                        </a:rPr>
                        <a:t>getTime()</a:t>
                      </a:r>
                      <a:br>
                        <a:rPr lang="fr-FR" sz="1000">
                          <a:solidFill>
                            <a:schemeClr val="bg1"/>
                          </a:solidFill>
                          <a:effectLst/>
                        </a:rPr>
                      </a:br>
                      <a:r>
                        <a:rPr lang="fr-FR" sz="1000">
                          <a:solidFill>
                            <a:schemeClr val="bg1"/>
                          </a:solidFill>
                          <a:effectLst/>
                        </a:rPr>
                        <a:t>Retourne le nombre de milisecondes depuis le 1er janvier 1970.</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6">
                            <a:extLst>
                              <a:ext uri="{A12FA001-AC4F-418D-AE19-62706E023703}">
                                <ahyp:hlinkClr xmlns:ahyp="http://schemas.microsoft.com/office/drawing/2018/hyperlinkcolor" val="tx"/>
                              </a:ext>
                            </a:extLst>
                          </a:hlinkClick>
                        </a:rPr>
                        <a:t>setYear()</a:t>
                      </a:r>
                      <a:br>
                        <a:rPr lang="fr-FR" sz="1000">
                          <a:solidFill>
                            <a:schemeClr val="bg1"/>
                          </a:solidFill>
                          <a:effectLst/>
                        </a:rPr>
                      </a:br>
                      <a:r>
                        <a:rPr lang="fr-FR" sz="1000">
                          <a:solidFill>
                            <a:schemeClr val="bg1"/>
                          </a:solidFill>
                          <a:effectLst/>
                        </a:rPr>
                        <a:t>Change l’année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297041454"/>
                  </a:ext>
                </a:extLst>
              </a:tr>
              <a:tr h="466215">
                <a:tc>
                  <a:txBody>
                    <a:bodyPr/>
                    <a:lstStyle/>
                    <a:p>
                      <a:r>
                        <a:rPr lang="fr-FR" sz="1000" b="1" u="sng">
                          <a:solidFill>
                            <a:schemeClr val="bg1"/>
                          </a:solidFill>
                          <a:effectLst/>
                          <a:hlinkClick r:id="rId17">
                            <a:extLst>
                              <a:ext uri="{A12FA001-AC4F-418D-AE19-62706E023703}">
                                <ahyp:hlinkClr xmlns:ahyp="http://schemas.microsoft.com/office/drawing/2018/hyperlinkcolor" val="tx"/>
                              </a:ext>
                            </a:extLst>
                          </a:hlinkClick>
                        </a:rPr>
                        <a:t>getUTCHours</a:t>
                      </a:r>
                      <a:br>
                        <a:rPr lang="fr-FR" sz="1000">
                          <a:solidFill>
                            <a:schemeClr val="bg1"/>
                          </a:solidFill>
                          <a:effectLst/>
                        </a:rPr>
                      </a:br>
                      <a:r>
                        <a:rPr lang="fr-FR" sz="1000">
                          <a:solidFill>
                            <a:schemeClr val="bg1"/>
                          </a:solidFill>
                          <a:effectLst/>
                        </a:rPr>
                        <a:t>Retourne l’heure selon la norme "Greenwich Mean Time GMT" en minute.</a:t>
                      </a:r>
                    </a:p>
                  </a:txBody>
                  <a:tcPr marL="0" marR="0" marT="0" marB="0" anchor="ctr">
                    <a:lnL>
                      <a:noFill/>
                    </a:lnL>
                    <a:lnR>
                      <a:noFill/>
                    </a:lnR>
                    <a:lnT>
                      <a:noFill/>
                    </a:lnT>
                    <a:lnB>
                      <a:noFill/>
                    </a:lnB>
                    <a:noFill/>
                  </a:tcPr>
                </a:tc>
                <a:tc>
                  <a:txBody>
                    <a:bodyPr/>
                    <a:lstStyle/>
                    <a:p>
                      <a:r>
                        <a:rPr lang="fr-FR" sz="1000">
                          <a:solidFill>
                            <a:schemeClr val="bg1"/>
                          </a:solidFill>
                          <a:effectLst/>
                        </a:rPr>
                        <a:t> </a:t>
                      </a:r>
                    </a:p>
                  </a:txBody>
                  <a:tcPr marL="0" marR="0" marT="0" marB="0" anchor="ctr">
                    <a:lnL>
                      <a:noFill/>
                    </a:lnL>
                    <a:lnR>
                      <a:noFill/>
                    </a:lnR>
                    <a:lnT>
                      <a:noFill/>
                    </a:lnT>
                    <a:lnB>
                      <a:noFill/>
                    </a:lnB>
                    <a:noFill/>
                  </a:tcPr>
                </a:tc>
                <a:extLst>
                  <a:ext uri="{0D108BD9-81ED-4DB2-BD59-A6C34878D82A}">
                    <a16:rowId xmlns:a16="http://schemas.microsoft.com/office/drawing/2014/main" val="2462377034"/>
                  </a:ext>
                </a:extLst>
              </a:tr>
              <a:tr h="466215">
                <a:tc>
                  <a:txBody>
                    <a:bodyPr/>
                    <a:lstStyle/>
                    <a:p>
                      <a:r>
                        <a:rPr lang="fr-FR" sz="1000" b="1" u="sng">
                          <a:solidFill>
                            <a:schemeClr val="bg1"/>
                          </a:solidFill>
                          <a:effectLst/>
                          <a:hlinkClick r:id="rId18">
                            <a:extLst>
                              <a:ext uri="{A12FA001-AC4F-418D-AE19-62706E023703}">
                                <ahyp:hlinkClr xmlns:ahyp="http://schemas.microsoft.com/office/drawing/2018/hyperlinkcolor" val="tx"/>
                              </a:ext>
                            </a:extLst>
                          </a:hlinkClick>
                        </a:rPr>
                        <a:t>getYear</a:t>
                      </a:r>
                      <a:br>
                        <a:rPr lang="fr-FR" sz="1000">
                          <a:solidFill>
                            <a:schemeClr val="bg1"/>
                          </a:solidFill>
                          <a:effectLst/>
                        </a:rPr>
                      </a:br>
                      <a:r>
                        <a:rPr lang="fr-FR" sz="1000">
                          <a:solidFill>
                            <a:schemeClr val="bg1"/>
                          </a:solidFill>
                          <a:effectLst/>
                        </a:rPr>
                        <a:t>Retourne l’année d’une date spécifique. À partir de 1900.</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setTimeout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 et </a:t>
                      </a:r>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clearTimeout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Évalue une expression après un certain délais en </a:t>
                      </a:r>
                      <a:r>
                        <a:rPr lang="fr-FR" sz="1000" dirty="0" err="1">
                          <a:solidFill>
                            <a:schemeClr val="bg1"/>
                          </a:solidFill>
                          <a:effectLst/>
                        </a:rPr>
                        <a:t>milisecondes</a:t>
                      </a:r>
                      <a:r>
                        <a:rPr lang="fr-FR" sz="1000" dirty="0">
                          <a:solidFill>
                            <a:schemeClr val="bg1"/>
                          </a:solidFill>
                          <a:effectLst/>
                        </a:rPr>
                        <a:t>.</a:t>
                      </a:r>
                    </a:p>
                  </a:txBody>
                  <a:tcPr marL="0" marR="0" marT="0" marB="0" anchor="ctr">
                    <a:lnL>
                      <a:noFill/>
                    </a:lnL>
                    <a:lnR>
                      <a:noFill/>
                    </a:lnR>
                    <a:lnT>
                      <a:noFill/>
                    </a:lnT>
                    <a:lnB>
                      <a:noFill/>
                    </a:lnB>
                    <a:noFill/>
                  </a:tcPr>
                </a:tc>
                <a:extLst>
                  <a:ext uri="{0D108BD9-81ED-4DB2-BD59-A6C34878D82A}">
                    <a16:rowId xmlns:a16="http://schemas.microsoft.com/office/drawing/2014/main" val="2438403975"/>
                  </a:ext>
                </a:extLst>
              </a:tr>
            </a:tbl>
          </a:graphicData>
        </a:graphic>
      </p:graphicFrame>
    </p:spTree>
    <p:extLst>
      <p:ext uri="{BB962C8B-B14F-4D97-AF65-F5344CB8AC3E}">
        <p14:creationId xmlns:p14="http://schemas.microsoft.com/office/powerpoint/2010/main" val="1966666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Déterminer la date </a:t>
            </a:r>
            <a:endParaRPr lang="fr-FR" sz="1200" dirty="0">
              <a:solidFill>
                <a:schemeClr val="bg1"/>
              </a:solidFill>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091380" y="856357"/>
            <a:ext cx="11100620" cy="3416320"/>
          </a:xfrm>
          <a:prstGeom prst="rect">
            <a:avLst/>
          </a:prstGeom>
        </p:spPr>
        <p:txBody>
          <a:bodyPr wrap="square">
            <a:spAutoFit/>
          </a:bodyPr>
          <a:lstStyle/>
          <a:p>
            <a:endParaRPr lang="fr-FR" dirty="0">
              <a:solidFill>
                <a:schemeClr val="bg1"/>
              </a:solidFill>
            </a:endParaRPr>
          </a:p>
          <a:p>
            <a:r>
              <a:rPr lang="fr-FR" dirty="0">
                <a:solidFill>
                  <a:schemeClr val="bg1"/>
                </a:solidFill>
              </a:rPr>
              <a:t>&lt;script&gt;</a:t>
            </a:r>
          </a:p>
          <a:p>
            <a:r>
              <a:rPr lang="fr-FR" dirty="0" err="1">
                <a:solidFill>
                  <a:schemeClr val="bg1"/>
                </a:solidFill>
              </a:rPr>
              <a:t>function</a:t>
            </a:r>
            <a:r>
              <a:rPr lang="fr-FR" dirty="0">
                <a:solidFill>
                  <a:schemeClr val="bg1"/>
                </a:solidFill>
              </a:rPr>
              <a:t> </a:t>
            </a:r>
            <a:r>
              <a:rPr lang="fr-FR" dirty="0" err="1">
                <a:solidFill>
                  <a:schemeClr val="bg1"/>
                </a:solidFill>
              </a:rPr>
              <a:t>myFunction</a:t>
            </a:r>
            <a:r>
              <a:rPr lang="fr-FR" dirty="0">
                <a:solidFill>
                  <a:schemeClr val="bg1"/>
                </a:solidFill>
              </a:rPr>
              <a:t>() {</a:t>
            </a:r>
          </a:p>
          <a:p>
            <a:r>
              <a:rPr lang="fr-FR" dirty="0">
                <a:solidFill>
                  <a:schemeClr val="bg1"/>
                </a:solidFill>
              </a:rPr>
              <a:t>  var d = new Date();</a:t>
            </a:r>
          </a:p>
          <a:p>
            <a:r>
              <a:rPr lang="fr-FR" dirty="0">
                <a:solidFill>
                  <a:schemeClr val="bg1"/>
                </a:solidFill>
              </a:rPr>
              <a:t>  var d2 = new Date(</a:t>
            </a:r>
            <a:r>
              <a:rPr lang="fr-FR" dirty="0" err="1">
                <a:solidFill>
                  <a:schemeClr val="bg1"/>
                </a:solidFill>
              </a:rPr>
              <a:t>annee</a:t>
            </a:r>
            <a:r>
              <a:rPr lang="fr-FR" dirty="0">
                <a:solidFill>
                  <a:schemeClr val="bg1"/>
                </a:solidFill>
              </a:rPr>
              <a:t>, mois, jour, heure, minute, seconde);</a:t>
            </a:r>
          </a:p>
          <a:p>
            <a:r>
              <a:rPr lang="fr-FR" dirty="0">
                <a:solidFill>
                  <a:schemeClr val="bg1"/>
                </a:solidFill>
              </a:rPr>
              <a:t>  var d3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a:p>
            <a:r>
              <a:rPr lang="fr-FR" dirty="0">
                <a:solidFill>
                  <a:schemeClr val="bg1"/>
                </a:solidFill>
              </a:rPr>
              <a:t> console.log(d);</a:t>
            </a:r>
          </a:p>
          <a:p>
            <a:r>
              <a:rPr lang="fr-FR" dirty="0">
                <a:solidFill>
                  <a:schemeClr val="bg1"/>
                </a:solidFill>
              </a:rPr>
              <a:t> console.log(d2);</a:t>
            </a:r>
          </a:p>
          <a:p>
            <a:r>
              <a:rPr lang="fr-FR" dirty="0">
                <a:solidFill>
                  <a:schemeClr val="bg1"/>
                </a:solidFill>
              </a:rPr>
              <a:t> console.log(d3);</a:t>
            </a:r>
          </a:p>
          <a:p>
            <a:endParaRPr lang="fr-FR" dirty="0">
              <a:solidFill>
                <a:schemeClr val="bg1"/>
              </a:solidFill>
            </a:endParaRPr>
          </a:p>
          <a:p>
            <a:r>
              <a:rPr lang="fr-FR" dirty="0">
                <a:solidFill>
                  <a:schemeClr val="bg1"/>
                </a:solidFill>
              </a:rPr>
              <a:t>&lt;/script&gt;</a:t>
            </a:r>
          </a:p>
        </p:txBody>
      </p:sp>
    </p:spTree>
    <p:extLst>
      <p:ext uri="{BB962C8B-B14F-4D97-AF65-F5344CB8AC3E}">
        <p14:creationId xmlns:p14="http://schemas.microsoft.com/office/powerpoint/2010/main" val="25585400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Récupérer les valeurs d'un objet Date </a:t>
            </a:r>
          </a:p>
        </p:txBody>
      </p:sp>
      <p:sp>
        <p:nvSpPr>
          <p:cNvPr id="3" name="Rectangle 2">
            <a:extLst>
              <a:ext uri="{FF2B5EF4-FFF2-40B4-BE49-F238E27FC236}">
                <a16:creationId xmlns:a16="http://schemas.microsoft.com/office/drawing/2014/main" id="{D84B5553-4B79-4C86-8F7E-C424E459BD1E}"/>
              </a:ext>
            </a:extLst>
          </p:cNvPr>
          <p:cNvSpPr/>
          <p:nvPr/>
        </p:nvSpPr>
        <p:spPr>
          <a:xfrm>
            <a:off x="1256523" y="1878716"/>
            <a:ext cx="6096000" cy="2862322"/>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date.getDate</a:t>
            </a:r>
            <a:r>
              <a:rPr lang="fr-FR" dirty="0">
                <a:solidFill>
                  <a:schemeClr val="bg1"/>
                </a:solidFill>
              </a:rPr>
              <a:t>();</a:t>
            </a:r>
          </a:p>
          <a:p>
            <a:r>
              <a:rPr lang="fr-FR" dirty="0">
                <a:solidFill>
                  <a:schemeClr val="bg1"/>
                </a:solidFill>
              </a:rPr>
              <a:t>//8</a:t>
            </a:r>
          </a:p>
          <a:p>
            <a:endParaRPr lang="fr-FR" dirty="0">
              <a:solidFill>
                <a:schemeClr val="bg1"/>
              </a:solidFill>
            </a:endParaRPr>
          </a:p>
          <a:p>
            <a:r>
              <a:rPr lang="fr-FR" dirty="0" err="1">
                <a:solidFill>
                  <a:schemeClr val="bg1"/>
                </a:solidFill>
              </a:rPr>
              <a:t>date.getMonth</a:t>
            </a:r>
            <a:r>
              <a:rPr lang="fr-FR" dirty="0">
                <a:solidFill>
                  <a:schemeClr val="bg1"/>
                </a:solidFill>
              </a:rPr>
              <a:t>();</a:t>
            </a:r>
          </a:p>
          <a:p>
            <a:r>
              <a:rPr lang="fr-FR" dirty="0">
                <a:solidFill>
                  <a:schemeClr val="bg1"/>
                </a:solidFill>
              </a:rPr>
              <a:t>//10</a:t>
            </a:r>
          </a:p>
          <a:p>
            <a:endParaRPr lang="fr-FR" dirty="0">
              <a:solidFill>
                <a:schemeClr val="bg1"/>
              </a:solidFill>
            </a:endParaRPr>
          </a:p>
          <a:p>
            <a:r>
              <a:rPr lang="fr-FR" dirty="0" err="1">
                <a:solidFill>
                  <a:schemeClr val="bg1"/>
                </a:solidFill>
              </a:rPr>
              <a:t>date.getFullYear</a:t>
            </a:r>
            <a:r>
              <a:rPr lang="fr-FR" dirty="0">
                <a:solidFill>
                  <a:schemeClr val="bg1"/>
                </a:solidFill>
              </a:rPr>
              <a:t>();</a:t>
            </a:r>
          </a:p>
          <a:p>
            <a:r>
              <a:rPr lang="fr-FR" dirty="0">
                <a:solidFill>
                  <a:schemeClr val="bg1"/>
                </a:solidFill>
              </a:rPr>
              <a:t>//2019</a:t>
            </a:r>
          </a:p>
        </p:txBody>
      </p:sp>
    </p:spTree>
    <p:extLst>
      <p:ext uri="{BB962C8B-B14F-4D97-AF65-F5344CB8AC3E}">
        <p14:creationId xmlns:p14="http://schemas.microsoft.com/office/powerpoint/2010/main" val="3873019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Opérations sur les dates </a:t>
            </a:r>
            <a:endParaRPr lang="fr-FR" sz="1200" dirty="0">
              <a:solidFill>
                <a:schemeClr val="bg1"/>
              </a:solidFill>
            </a:endParaRPr>
          </a:p>
        </p:txBody>
      </p:sp>
      <p:sp>
        <p:nvSpPr>
          <p:cNvPr id="5" name="Rectangle 1">
            <a:extLst>
              <a:ext uri="{FF2B5EF4-FFF2-40B4-BE49-F238E27FC236}">
                <a16:creationId xmlns:a16="http://schemas.microsoft.com/office/drawing/2014/main" id="{7764E492-525A-4997-81D9-D5C6856AC1D4}"/>
              </a:ext>
            </a:extLst>
          </p:cNvPr>
          <p:cNvSpPr>
            <a:spLocks noChangeArrowheads="1"/>
          </p:cNvSpPr>
          <p:nvPr/>
        </p:nvSpPr>
        <p:spPr bwMode="auto">
          <a:xfrm>
            <a:off x="1311941" y="1438047"/>
            <a:ext cx="12192000" cy="0"/>
          </a:xfrm>
          <a:prstGeom prst="rect">
            <a:avLst/>
          </a:prstGeom>
          <a:solidFill>
            <a:srgbClr val="D6D3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 tIns="-47610" rIns="-3967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FF360C5-5498-4D3E-8441-E1C41E687506}"/>
              </a:ext>
            </a:extLst>
          </p:cNvPr>
          <p:cNvSpPr/>
          <p:nvPr/>
        </p:nvSpPr>
        <p:spPr>
          <a:xfrm>
            <a:off x="1041919" y="1443841"/>
            <a:ext cx="6096000" cy="3970318"/>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date.setDate</a:t>
            </a:r>
            <a:r>
              <a:rPr lang="fr-FR" dirty="0">
                <a:solidFill>
                  <a:schemeClr val="bg1"/>
                </a:solidFill>
              </a:rPr>
              <a:t>(</a:t>
            </a:r>
            <a:r>
              <a:rPr lang="fr-FR" dirty="0" err="1">
                <a:solidFill>
                  <a:schemeClr val="bg1"/>
                </a:solidFill>
              </a:rPr>
              <a:t>date.getDate</a:t>
            </a:r>
            <a:r>
              <a:rPr lang="fr-FR" dirty="0">
                <a:solidFill>
                  <a:schemeClr val="bg1"/>
                </a:solidFill>
              </a:rPr>
              <a:t>()+1);</a:t>
            </a:r>
          </a:p>
          <a:p>
            <a:endParaRPr lang="fr-FR" dirty="0">
              <a:solidFill>
                <a:schemeClr val="bg1"/>
              </a:solidFill>
            </a:endParaRPr>
          </a:p>
          <a:p>
            <a:r>
              <a:rPr lang="fr-FR" dirty="0">
                <a:solidFill>
                  <a:schemeClr val="bg1"/>
                </a:solidFill>
              </a:rPr>
              <a:t>var date2 = new Date();</a:t>
            </a:r>
          </a:p>
          <a:p>
            <a:endParaRPr lang="fr-FR" dirty="0">
              <a:solidFill>
                <a:schemeClr val="bg1"/>
              </a:solidFill>
            </a:endParaRPr>
          </a:p>
          <a:p>
            <a:r>
              <a:rPr lang="en-US" dirty="0">
                <a:solidFill>
                  <a:schemeClr val="bg1"/>
                </a:solidFill>
              </a:rPr>
              <a:t>if(date &gt; date2){	console.log( ' OK ’ );</a:t>
            </a:r>
          </a:p>
          <a:p>
            <a:r>
              <a:rPr lang="en-US" dirty="0">
                <a:solidFill>
                  <a:schemeClr val="bg1"/>
                </a:solidFill>
              </a:rPr>
              <a:t>}</a:t>
            </a:r>
          </a:p>
          <a:p>
            <a:r>
              <a:rPr lang="en-US" dirty="0">
                <a:solidFill>
                  <a:schemeClr val="bg1"/>
                </a:solidFill>
              </a:rPr>
              <a:t>else</a:t>
            </a:r>
          </a:p>
          <a:p>
            <a:r>
              <a:rPr lang="en-US" dirty="0">
                <a:solidFill>
                  <a:schemeClr val="bg1"/>
                </a:solidFill>
              </a:rPr>
              <a:t>{   </a:t>
            </a:r>
          </a:p>
          <a:p>
            <a:r>
              <a:rPr lang="en-US" dirty="0">
                <a:solidFill>
                  <a:schemeClr val="bg1"/>
                </a:solidFill>
              </a:rPr>
              <a:t> console.log( "NOK" ) ;}</a:t>
            </a:r>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2118066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56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6" name="Rectangle 5">
            <a:extLst>
              <a:ext uri="{FF2B5EF4-FFF2-40B4-BE49-F238E27FC236}">
                <a16:creationId xmlns:a16="http://schemas.microsoft.com/office/drawing/2014/main" id="{CB2378E9-A65C-4CD4-8A02-431B2575B356}"/>
              </a:ext>
            </a:extLst>
          </p:cNvPr>
          <p:cNvSpPr/>
          <p:nvPr/>
        </p:nvSpPr>
        <p:spPr>
          <a:xfrm>
            <a:off x="496529" y="906586"/>
            <a:ext cx="10569677" cy="923330"/>
          </a:xfrm>
          <a:prstGeom prst="rect">
            <a:avLst/>
          </a:prstGeom>
        </p:spPr>
        <p:txBody>
          <a:bodyPr wrap="square">
            <a:spAutoFit/>
          </a:bodyPr>
          <a:lstStyle/>
          <a:p>
            <a:r>
              <a:rPr lang="fr-FR" b="1" dirty="0">
                <a:solidFill>
                  <a:schemeClr val="bg1"/>
                </a:solidFill>
                <a:latin typeface="Arial" panose="020B0604020202020204" pitchFamily="34" charset="0"/>
              </a:rPr>
              <a:t>DHTML est une abréviation de « </a:t>
            </a:r>
            <a:r>
              <a:rPr lang="fr-FR" b="1" dirty="0" err="1">
                <a:solidFill>
                  <a:schemeClr val="bg1"/>
                </a:solidFill>
                <a:latin typeface="Arial" panose="020B0604020202020204" pitchFamily="34" charset="0"/>
              </a:rPr>
              <a:t>dynamic</a:t>
            </a:r>
            <a:r>
              <a:rPr lang="fr-FR" b="1" dirty="0">
                <a:solidFill>
                  <a:schemeClr val="bg1"/>
                </a:solidFill>
                <a:latin typeface="Arial" panose="020B0604020202020204" pitchFamily="34" charset="0"/>
              </a:rPr>
              <a:t> </a:t>
            </a:r>
            <a:r>
              <a:rPr lang="fr-FR" b="1"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a:t>
            </a:r>
            <a:r>
              <a:rPr lang="fr-FR" b="1" dirty="0">
                <a:solidFill>
                  <a:schemeClr val="bg1"/>
                </a:solidFill>
                <a:latin typeface="Arial" panose="020B0604020202020204" pitchFamily="34" charset="0"/>
              </a:rPr>
              <a:t> » </a:t>
            </a:r>
            <a:r>
              <a:rPr lang="fr-FR" i="1" dirty="0">
                <a:solidFill>
                  <a:schemeClr val="bg1"/>
                </a:solidFill>
                <a:latin typeface="Arial" panose="020B0604020202020204" pitchFamily="34" charset="0"/>
              </a:rPr>
              <a:t>(HTML dynamique)</a:t>
            </a:r>
            <a:r>
              <a:rPr lang="fr-FR" dirty="0">
                <a:solidFill>
                  <a:schemeClr val="bg1"/>
                </a:solidFill>
                <a:latin typeface="Arial" panose="020B0604020202020204" pitchFamily="34" charset="0"/>
              </a:rPr>
              <a:t>. Le terme DHTML fait généralement référence à des pages Web interactives qui ne sont pas animées par des plugins tels que </a:t>
            </a:r>
            <a:r>
              <a:rPr lang="fr-FR" dirty="0">
                <a:solidFill>
                  <a:schemeClr val="bg1"/>
                </a:solidFill>
                <a:latin typeface="Arial" panose="020B0604020202020204" pitchFamily="34" charset="0"/>
                <a:hlinkClick r:id="rId4" tooltip="Flash : Adobe Flash est une technologie obsolescente, développée par Adobe Systems, qui permet de créer des applications internet riches, des graphiques vectoriels et des applications multimédias. Pour utiliser Flash au sein d'un navigateur web, vous devez installer le plugin adéquat.">
                  <a:extLst>
                    <a:ext uri="{A12FA001-AC4F-418D-AE19-62706E023703}">
                      <ahyp:hlinkClr xmlns:ahyp="http://schemas.microsoft.com/office/drawing/2018/hyperlinkcolor" val="tx"/>
                    </a:ext>
                  </a:extLst>
                </a:hlinkClick>
              </a:rPr>
              <a:t>Flash</a:t>
            </a:r>
            <a:r>
              <a:rPr lang="fr-FR" dirty="0">
                <a:solidFill>
                  <a:schemeClr val="bg1"/>
                </a:solidFill>
                <a:latin typeface="Arial" panose="020B0604020202020204" pitchFamily="34" charset="0"/>
              </a:rPr>
              <a:t> ou </a:t>
            </a:r>
            <a:r>
              <a:rPr lang="fr-FR" dirty="0">
                <a:solidFill>
                  <a:schemeClr val="bg1"/>
                </a:solidFill>
                <a:latin typeface="Arial" panose="020B0604020202020204" pitchFamily="34" charset="0"/>
                <a:hlinkClick r:id="rId5" tooltip="Java : Java est un langage de programmation orientée objet basé sur des classes, de programmation informatique conçu pour être indépendant de l'implémentation.">
                  <a:extLst>
                    <a:ext uri="{A12FA001-AC4F-418D-AE19-62706E023703}">
                      <ahyp:hlinkClr xmlns:ahyp="http://schemas.microsoft.com/office/drawing/2018/hyperlinkcolor" val="tx"/>
                    </a:ext>
                  </a:extLst>
                </a:hlinkClick>
              </a:rPr>
              <a:t>Java</a:t>
            </a:r>
            <a:r>
              <a:rPr lang="fr-FR" dirty="0">
                <a:solidFill>
                  <a:schemeClr val="bg1"/>
                </a:solidFill>
                <a:latin typeface="Arial" panose="020B0604020202020204" pitchFamily="34" charset="0"/>
              </a:rPr>
              <a:t>. Il combine les fonctionnalités des </a:t>
            </a:r>
            <a:r>
              <a:rPr lang="fr-FR"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 </a:t>
            </a:r>
            <a:r>
              <a:rPr lang="fr-FR" dirty="0">
                <a:solidFill>
                  <a:schemeClr val="bg1"/>
                </a:solidFill>
                <a:latin typeface="Arial" panose="020B0604020202020204" pitchFamily="34" charset="0"/>
                <a:hlinkClick r:id="rId6" tooltip="CSS : CSS (Cascading Style Sheets ou Feuilles de style en cascade en français) est un langage déclaratif utilisé pour décrire la présentation de pages web dans le navigateur. Le navigateur applique les déclarations de style CSS aux éléments concernés pour les mettre en forme. Une déclaration de style contient des propriétés et leurs valeurs et détermine l'apparence d'un ou plusieurs éléments de la page.">
                  <a:extLst>
                    <a:ext uri="{A12FA001-AC4F-418D-AE19-62706E023703}">
                      <ahyp:hlinkClr xmlns:ahyp="http://schemas.microsoft.com/office/drawing/2018/hyperlinkcolor" val="tx"/>
                    </a:ext>
                  </a:extLst>
                </a:hlinkClick>
              </a:rPr>
              <a:t>CSS</a:t>
            </a:r>
            <a:r>
              <a:rPr lang="fr-FR" dirty="0">
                <a:solidFill>
                  <a:schemeClr val="bg1"/>
                </a:solidFill>
                <a:latin typeface="Arial" panose="020B0604020202020204" pitchFamily="34" charset="0"/>
              </a:rPr>
              <a:t> , du </a:t>
            </a:r>
            <a:r>
              <a:rPr lang="fr-FR" dirty="0">
                <a:solidFill>
                  <a:schemeClr val="bg1"/>
                </a:solidFill>
                <a:latin typeface="Arial" panose="020B0604020202020204" pitchFamily="34" charset="0"/>
                <a:hlinkClick r:id="rId7" tooltip="DOM : Le DOM (Document Object Model) est une API qui réprésente et interagit avec tous types de documents HTML ou XML. Le DOM est un modèle de document chargé dans le navigateur. La représentation du document est un arbre nodal. Chaque nœud représente une partie du document (par exemple, un élément, une chaîne de caractères ou un commentaire).">
                  <a:extLst>
                    <a:ext uri="{A12FA001-AC4F-418D-AE19-62706E023703}">
                      <ahyp:hlinkClr xmlns:ahyp="http://schemas.microsoft.com/office/drawing/2018/hyperlinkcolor" val="tx"/>
                    </a:ext>
                  </a:extLst>
                </a:hlinkClick>
              </a:rPr>
              <a:t>DOM</a:t>
            </a:r>
            <a:r>
              <a:rPr lang="fr-FR" dirty="0">
                <a:solidFill>
                  <a:schemeClr val="bg1"/>
                </a:solidFill>
                <a:latin typeface="Arial" panose="020B0604020202020204" pitchFamily="34" charset="0"/>
              </a:rPr>
              <a:t> et </a:t>
            </a:r>
            <a:r>
              <a:rPr lang="fr-FR" dirty="0">
                <a:solidFill>
                  <a:schemeClr val="bg1"/>
                </a:solidFill>
                <a:latin typeface="Arial" panose="020B0604020202020204" pitchFamily="34" charset="0"/>
                <a:hlinkClick r:id="rId8" tooltip="JavaScript : JavaScript (JS) est un langage de programmation principalement utilisé côté client pour générer des pages web dynamiquement, mais également côté serveur, depuis l'arrivée de Node JS.">
                  <a:extLst>
                    <a:ext uri="{A12FA001-AC4F-418D-AE19-62706E023703}">
                      <ahyp:hlinkClr xmlns:ahyp="http://schemas.microsoft.com/office/drawing/2018/hyperlinkcolor" val="tx"/>
                    </a:ext>
                  </a:extLst>
                </a:hlinkClick>
              </a:rPr>
              <a:t>JavaScript</a:t>
            </a:r>
            <a:r>
              <a:rPr lang="fr-FR" dirty="0">
                <a:solidFill>
                  <a:schemeClr val="bg1"/>
                </a:solidFill>
                <a:latin typeface="Arial" panose="020B0604020202020204" pitchFamily="34" charset="0"/>
              </a:rPr>
              <a:t>.</a:t>
            </a:r>
            <a:endParaRPr lang="fr-FR" dirty="0">
              <a:solidFill>
                <a:schemeClr val="bg1"/>
              </a:solidFill>
            </a:endParaRPr>
          </a:p>
        </p:txBody>
      </p:sp>
      <p:sp>
        <p:nvSpPr>
          <p:cNvPr id="7" name="Rectangle 6">
            <a:extLst>
              <a:ext uri="{FF2B5EF4-FFF2-40B4-BE49-F238E27FC236}">
                <a16:creationId xmlns:a16="http://schemas.microsoft.com/office/drawing/2014/main" id="{199DBDB0-A36E-4242-88C9-C4465029B421}"/>
              </a:ext>
            </a:extLst>
          </p:cNvPr>
          <p:cNvSpPr/>
          <p:nvPr/>
        </p:nvSpPr>
        <p:spPr>
          <a:xfrm>
            <a:off x="496529" y="2194727"/>
            <a:ext cx="10466439" cy="1200329"/>
          </a:xfrm>
          <a:prstGeom prst="rect">
            <a:avLst/>
          </a:prstGeom>
        </p:spPr>
        <p:txBody>
          <a:bodyPr wrap="square">
            <a:spAutoFit/>
          </a:bodyPr>
          <a:lstStyle/>
          <a:p>
            <a:r>
              <a:rPr lang="fr-FR" dirty="0">
                <a:solidFill>
                  <a:schemeClr val="bg1"/>
                </a:solidFill>
                <a:latin typeface="Arial" panose="020B0604020202020204" pitchFamily="34" charset="0"/>
              </a:rPr>
              <a:t>Le terme « DOM » pour Document Object Mode est un terme standardisé. Le DOM est une interface de programmation pour des documents HTML ou XML qui représente le document (la page web actuelle) sous une forme qui permet aux langages de script d’y accéder et d’en manipuler le contenu et les styles.</a:t>
            </a:r>
          </a:p>
        </p:txBody>
      </p:sp>
      <p:pic>
        <p:nvPicPr>
          <p:cNvPr id="9" name="Image 8">
            <a:extLst>
              <a:ext uri="{FF2B5EF4-FFF2-40B4-BE49-F238E27FC236}">
                <a16:creationId xmlns:a16="http://schemas.microsoft.com/office/drawing/2014/main" id="{0232B43D-2BCF-4771-823E-21DDE7674B0A}"/>
              </a:ext>
            </a:extLst>
          </p:cNvPr>
          <p:cNvPicPr>
            <a:picLocks noChangeAspect="1"/>
          </p:cNvPicPr>
          <p:nvPr/>
        </p:nvPicPr>
        <p:blipFill>
          <a:blip r:embed="rId9"/>
          <a:stretch>
            <a:fillRect/>
          </a:stretch>
        </p:blipFill>
        <p:spPr>
          <a:xfrm>
            <a:off x="247407" y="3752166"/>
            <a:ext cx="5601185" cy="2522439"/>
          </a:xfrm>
          <a:prstGeom prst="rect">
            <a:avLst/>
          </a:prstGeom>
        </p:spPr>
      </p:pic>
      <p:pic>
        <p:nvPicPr>
          <p:cNvPr id="11" name="Image 10">
            <a:extLst>
              <a:ext uri="{FF2B5EF4-FFF2-40B4-BE49-F238E27FC236}">
                <a16:creationId xmlns:a16="http://schemas.microsoft.com/office/drawing/2014/main" id="{F93C131B-D5A8-437C-93F9-DB4507DD1453}"/>
              </a:ext>
            </a:extLst>
          </p:cNvPr>
          <p:cNvPicPr>
            <a:picLocks noChangeAspect="1"/>
          </p:cNvPicPr>
          <p:nvPr/>
        </p:nvPicPr>
        <p:blipFill>
          <a:blip r:embed="rId10"/>
          <a:stretch>
            <a:fillRect/>
          </a:stretch>
        </p:blipFill>
        <p:spPr>
          <a:xfrm>
            <a:off x="6213459" y="3251403"/>
            <a:ext cx="6096528" cy="3657917"/>
          </a:xfrm>
          <a:prstGeom prst="rect">
            <a:avLst/>
          </a:prstGeom>
        </p:spPr>
      </p:pic>
    </p:spTree>
    <p:extLst>
      <p:ext uri="{BB962C8B-B14F-4D97-AF65-F5344CB8AC3E}">
        <p14:creationId xmlns:p14="http://schemas.microsoft.com/office/powerpoint/2010/main" val="163745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960485" y="12550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pic>
        <p:nvPicPr>
          <p:cNvPr id="5" name="Image 4">
            <a:extLst>
              <a:ext uri="{FF2B5EF4-FFF2-40B4-BE49-F238E27FC236}">
                <a16:creationId xmlns:a16="http://schemas.microsoft.com/office/drawing/2014/main" id="{ECAA6135-EBB6-4911-AB3A-CEA4B1D587DB}"/>
              </a:ext>
            </a:extLst>
          </p:cNvPr>
          <p:cNvPicPr>
            <a:picLocks noChangeAspect="1"/>
          </p:cNvPicPr>
          <p:nvPr/>
        </p:nvPicPr>
        <p:blipFill>
          <a:blip r:embed="rId3"/>
          <a:stretch>
            <a:fillRect/>
          </a:stretch>
        </p:blipFill>
        <p:spPr>
          <a:xfrm>
            <a:off x="3092477" y="517359"/>
            <a:ext cx="9019548" cy="5971309"/>
          </a:xfrm>
          <a:prstGeom prst="rect">
            <a:avLst/>
          </a:prstGeom>
        </p:spPr>
      </p:pic>
      <p:sp>
        <p:nvSpPr>
          <p:cNvPr id="11" name="Rectangle 10">
            <a:extLst>
              <a:ext uri="{FF2B5EF4-FFF2-40B4-BE49-F238E27FC236}">
                <a16:creationId xmlns:a16="http://schemas.microsoft.com/office/drawing/2014/main" id="{050C3543-3BE3-4A84-9D8A-72EDE543FBDF}"/>
              </a:ext>
            </a:extLst>
          </p:cNvPr>
          <p:cNvSpPr/>
          <p:nvPr/>
        </p:nvSpPr>
        <p:spPr>
          <a:xfrm>
            <a:off x="79975" y="1303139"/>
            <a:ext cx="2736647" cy="1477328"/>
          </a:xfrm>
          <a:prstGeom prst="rect">
            <a:avLst/>
          </a:prstGeom>
        </p:spPr>
        <p:txBody>
          <a:bodyPr wrap="none">
            <a:spAutoFit/>
          </a:bodyPr>
          <a:lstStyle/>
          <a:p>
            <a:r>
              <a:rPr lang="fr-FR" b="1" dirty="0">
                <a:solidFill>
                  <a:schemeClr val="bg1"/>
                </a:solidFill>
              </a:rPr>
              <a:t>Conception d’une page</a:t>
            </a:r>
          </a:p>
          <a:p>
            <a:endParaRPr lang="fr-FR" b="1" dirty="0">
              <a:solidFill>
                <a:schemeClr val="bg1"/>
              </a:solidFill>
            </a:endParaRPr>
          </a:p>
          <a:p>
            <a:r>
              <a:rPr lang="fr-FR" b="1" dirty="0">
                <a:solidFill>
                  <a:schemeClr val="bg1"/>
                </a:solidFill>
              </a:rPr>
              <a:t>Langage Frontend</a:t>
            </a:r>
          </a:p>
          <a:p>
            <a:endParaRPr lang="fr-FR" b="1" dirty="0">
              <a:solidFill>
                <a:schemeClr val="bg1"/>
              </a:solidFill>
            </a:endParaRPr>
          </a:p>
          <a:p>
            <a:r>
              <a:rPr lang="fr-FR" b="1" dirty="0">
                <a:solidFill>
                  <a:schemeClr val="bg1"/>
                </a:solidFill>
              </a:rPr>
              <a:t>Langage Backend</a:t>
            </a:r>
            <a:endParaRPr lang="fr-FR" dirty="0"/>
          </a:p>
        </p:txBody>
      </p:sp>
    </p:spTree>
    <p:extLst>
      <p:ext uri="{BB962C8B-B14F-4D97-AF65-F5344CB8AC3E}">
        <p14:creationId xmlns:p14="http://schemas.microsoft.com/office/powerpoint/2010/main" val="3134382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2" name="Rectangle 1">
            <a:extLst>
              <a:ext uri="{FF2B5EF4-FFF2-40B4-BE49-F238E27FC236}">
                <a16:creationId xmlns:a16="http://schemas.microsoft.com/office/drawing/2014/main" id="{C2E0DC03-69F7-408E-8715-ED697B0B53B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980276C-7E53-4923-973C-A24C67809C2A}"/>
              </a:ext>
            </a:extLst>
          </p:cNvPr>
          <p:cNvSpPr/>
          <p:nvPr/>
        </p:nvSpPr>
        <p:spPr>
          <a:xfrm>
            <a:off x="382228" y="1059120"/>
            <a:ext cx="11160841" cy="1200329"/>
          </a:xfrm>
          <a:prstGeom prst="rect">
            <a:avLst/>
          </a:prstGeom>
        </p:spPr>
        <p:txBody>
          <a:bodyPr wrap="square">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cs typeface="Arial" panose="020B0604020202020204" pitchFamily="34" charset="0"/>
              </a:rPr>
              <a:t>En </a:t>
            </a:r>
            <a:r>
              <a:rPr lang="fr-FR" altLang="fr-FR" dirty="0" err="1">
                <a:solidFill>
                  <a:schemeClr val="bg1"/>
                </a:solidFill>
                <a:latin typeface="Arial" panose="020B0604020202020204" pitchFamily="34" charset="0"/>
                <a:cs typeface="Arial" panose="020B0604020202020204" pitchFamily="34" charset="0"/>
              </a:rPr>
              <a:t>Javascrit</a:t>
            </a:r>
            <a:r>
              <a:rPr lang="fr-FR" altLang="fr-FR" dirty="0">
                <a:solidFill>
                  <a:schemeClr val="bg1"/>
                </a:solidFill>
                <a:latin typeface="Arial" panose="020B0604020202020204" pitchFamily="34" charset="0"/>
                <a:cs typeface="Arial" panose="020B0604020202020204" pitchFamily="34" charset="0"/>
              </a:rPr>
              <a:t> l'interface </a:t>
            </a:r>
            <a:r>
              <a:rPr lang="fr-FR" altLang="fr-FR" b="1" u="sng" dirty="0">
                <a:solidFill>
                  <a:schemeClr val="bg1"/>
                </a:solidFill>
                <a:latin typeface="Arial" panose="020B0604020202020204" pitchFamily="34" charset="0"/>
                <a:cs typeface="Arial" panose="020B0604020202020204" pitchFamily="34" charset="0"/>
              </a:rPr>
              <a:t>Document</a:t>
            </a:r>
            <a:r>
              <a:rPr lang="fr-FR" altLang="fr-FR" dirty="0">
                <a:solidFill>
                  <a:schemeClr val="bg1"/>
                </a:solidFill>
                <a:latin typeface="Arial" panose="020B0604020202020204" pitchFamily="34" charset="0"/>
                <a:cs typeface="Arial" panose="020B0604020202020204" pitchFamily="34" charset="0"/>
              </a:rPr>
              <a:t> représente n'importe quelle page Web chargée dans le navigateur et sert de point d'entrée dans le contenu de la page Web, qui est l'arborescence DOM. L'arborescence DOM inclut des éléments tels que </a:t>
            </a:r>
            <a:r>
              <a:rPr lang="fr-FR" altLang="fr-FR" dirty="0">
                <a:solidFill>
                  <a:schemeClr val="bg1"/>
                </a:solidFill>
                <a:latin typeface="Arial" panose="020B0604020202020204" pitchFamily="34" charset="0"/>
                <a:cs typeface="Arial" panose="020B0604020202020204" pitchFamily="34" charset="0"/>
                <a:hlinkClick r:id="rId3" tooltip="L'élément &lt;body&gt; représente le contenu principal du document HTML. Il ne peut y avoir qu'un élément &lt;body&gt; par document.">
                  <a:extLst>
                    <a:ext uri="{A12FA001-AC4F-418D-AE19-62706E023703}">
                      <ahyp:hlinkClr xmlns:ahyp="http://schemas.microsoft.com/office/drawing/2018/hyperlinkcolor" val="tx"/>
                    </a:ext>
                  </a:extLst>
                </a:hlinkClick>
              </a:rPr>
              <a:t>&lt;body&gt;</a:t>
            </a:r>
            <a:r>
              <a:rPr lang="fr-FR" altLang="fr-FR" dirty="0">
                <a:solidFill>
                  <a:schemeClr val="bg1"/>
                </a:solidFill>
                <a:latin typeface="Arial" panose="020B0604020202020204" pitchFamily="34" charset="0"/>
                <a:cs typeface="Arial" panose="020B0604020202020204" pitchFamily="34" charset="0"/>
              </a:rPr>
              <a:t> (corps) et </a:t>
            </a:r>
            <a:r>
              <a:rPr lang="fr-FR" altLang="fr-FR" dirty="0">
                <a:solidFill>
                  <a:schemeClr val="bg1"/>
                </a:solidFill>
                <a:latin typeface="Arial" panose="020B0604020202020204" pitchFamily="34" charset="0"/>
                <a:cs typeface="Arial" panose="020B0604020202020204" pitchFamily="34" charset="0"/>
                <a:hlinkClick r:id="rId4" tooltip="L'élément HTML &lt;table&gt; permet de représenter un tableau de données, c'est-à-dire des informations exprimées sur un tableau en deux dimensions.">
                  <a:extLst>
                    <a:ext uri="{A12FA001-AC4F-418D-AE19-62706E023703}">
                      <ahyp:hlinkClr xmlns:ahyp="http://schemas.microsoft.com/office/drawing/2018/hyperlinkcolor" val="tx"/>
                    </a:ext>
                  </a:extLst>
                </a:hlinkClick>
              </a:rPr>
              <a:t>&lt;table&gt;</a:t>
            </a:r>
            <a:r>
              <a:rPr lang="fr-FR" altLang="fr-FR" dirty="0">
                <a:solidFill>
                  <a:schemeClr val="bg1"/>
                </a:solidFill>
                <a:latin typeface="Arial" panose="020B0604020202020204" pitchFamily="34" charset="0"/>
                <a:cs typeface="Arial" panose="020B0604020202020204" pitchFamily="34" charset="0"/>
              </a:rPr>
              <a:t> (tableau), parmi beaucoup d'autres. Il fournit des fonctionnalités globales au document.</a:t>
            </a:r>
          </a:p>
        </p:txBody>
      </p:sp>
      <p:sp>
        <p:nvSpPr>
          <p:cNvPr id="12" name="Rectangle 11">
            <a:extLst>
              <a:ext uri="{FF2B5EF4-FFF2-40B4-BE49-F238E27FC236}">
                <a16:creationId xmlns:a16="http://schemas.microsoft.com/office/drawing/2014/main" id="{0727D2EA-5399-47E1-AAFB-C8602AF4FE0C}"/>
              </a:ext>
            </a:extLst>
          </p:cNvPr>
          <p:cNvSpPr/>
          <p:nvPr/>
        </p:nvSpPr>
        <p:spPr>
          <a:xfrm>
            <a:off x="629265" y="2487572"/>
            <a:ext cx="10913804" cy="2308324"/>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&lt;</a:t>
            </a:r>
            <a:r>
              <a:rPr lang="fr-FR" dirty="0" err="1">
                <a:solidFill>
                  <a:srgbClr val="569CD6"/>
                </a:solidFill>
                <a:latin typeface="Consolas" panose="020B0609020204030204" pitchFamily="49" charset="0"/>
              </a:rPr>
              <a:t>textarea</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rows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"10"</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cols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"70"</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textarea</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br</a:t>
            </a:r>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 OU </a:t>
            </a:r>
          </a:p>
          <a:p>
            <a:r>
              <a:rPr lang="fr-FR" dirty="0">
                <a:solidFill>
                  <a:srgbClr val="569CD6"/>
                </a:solidFill>
                <a:latin typeface="Consolas" panose="020B0609020204030204" pitchFamily="49" charset="0"/>
              </a:rPr>
              <a:t>	    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endParaRPr lang="fr-FR"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4672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1">
            <a:extLst>
              <a:ext uri="{FF2B5EF4-FFF2-40B4-BE49-F238E27FC236}">
                <a16:creationId xmlns:a16="http://schemas.microsoft.com/office/drawing/2014/main" id="{F044F0C6-619A-4789-939C-D0D606A3AD3B}"/>
              </a:ext>
            </a:extLst>
          </p:cNvPr>
          <p:cNvSpPr>
            <a:spLocks noChangeArrowheads="1"/>
          </p:cNvSpPr>
          <p:nvPr/>
        </p:nvSpPr>
        <p:spPr bwMode="auto">
          <a:xfrm>
            <a:off x="341518" y="181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B61B5E4-60C5-41A2-9F4C-29917A4E5D05}"/>
              </a:ext>
            </a:extLst>
          </p:cNvPr>
          <p:cNvSpPr/>
          <p:nvPr/>
        </p:nvSpPr>
        <p:spPr>
          <a:xfrm>
            <a:off x="341518" y="1289179"/>
            <a:ext cx="10828605" cy="923330"/>
          </a:xfrm>
          <a:prstGeom prst="rect">
            <a:avLst/>
          </a:prstGeom>
        </p:spPr>
        <p:txBody>
          <a:bodyPr wrap="none">
            <a:spAutoFit/>
          </a:bodyPr>
          <a:lstStyle/>
          <a:p>
            <a:r>
              <a:rPr lang="fr-FR" dirty="0">
                <a:solidFill>
                  <a:schemeClr val="bg1"/>
                </a:solidFill>
              </a:rPr>
              <a:t>Les balises html peuvent être intégrées dans un string. Si ce string est intégré dans une objet html alors </a:t>
            </a:r>
          </a:p>
          <a:p>
            <a:r>
              <a:rPr lang="fr-FR" dirty="0">
                <a:solidFill>
                  <a:schemeClr val="bg1"/>
                </a:solidFill>
              </a:rPr>
              <a:t>l’explorateur interprètera les balises. </a:t>
            </a:r>
          </a:p>
          <a:p>
            <a:r>
              <a:rPr lang="fr-FR" dirty="0">
                <a:solidFill>
                  <a:schemeClr val="bg1"/>
                </a:solidFill>
              </a:rPr>
              <a:t>Si on fait un affichage simple dans une console, les balise ne seront pas interprété. </a:t>
            </a:r>
          </a:p>
        </p:txBody>
      </p:sp>
      <p:sp>
        <p:nvSpPr>
          <p:cNvPr id="8" name="Rectangle 7">
            <a:extLst>
              <a:ext uri="{FF2B5EF4-FFF2-40B4-BE49-F238E27FC236}">
                <a16:creationId xmlns:a16="http://schemas.microsoft.com/office/drawing/2014/main" id="{96251594-5BB6-4047-A088-BD998AE6CE74}"/>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3" name="Rectangle 2">
            <a:extLst>
              <a:ext uri="{FF2B5EF4-FFF2-40B4-BE49-F238E27FC236}">
                <a16:creationId xmlns:a16="http://schemas.microsoft.com/office/drawing/2014/main" id="{9DF358A0-9AC5-484C-9726-D6636479F4B5}"/>
              </a:ext>
            </a:extLst>
          </p:cNvPr>
          <p:cNvSpPr/>
          <p:nvPr/>
        </p:nvSpPr>
        <p:spPr>
          <a:xfrm>
            <a:off x="-363682" y="2339777"/>
            <a:ext cx="14765482" cy="3046988"/>
          </a:xfrm>
          <a:prstGeom prst="rect">
            <a:avLst/>
          </a:prstGeom>
        </p:spPr>
        <p:txBody>
          <a:bodyPr wrap="square">
            <a:spAutoFit/>
          </a:bodyPr>
          <a:lstStyle/>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 une chaine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onclick</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DCDCAA"/>
                </a:solidFill>
                <a:latin typeface="Consolas" panose="020B0609020204030204" pitchFamily="49" charset="0"/>
              </a:rPr>
              <a:t>myFunction</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Try </a:t>
            </a:r>
            <a:r>
              <a:rPr lang="fr-FR" sz="1600" dirty="0" err="1">
                <a:solidFill>
                  <a:srgbClr val="D4D4D4"/>
                </a:solidFill>
                <a:latin typeface="Consolas" panose="020B0609020204030204" pitchFamily="49" charset="0"/>
              </a:rPr>
              <a:t>it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myFunction</a:t>
            </a:r>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var</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str</a:t>
            </a:r>
            <a:r>
              <a:rPr lang="fr-FR" sz="1600" dirty="0">
                <a:solidFill>
                  <a:srgbClr val="D4D4D4"/>
                </a:solidFill>
                <a:latin typeface="Consolas" panose="020B0609020204030204" pitchFamily="49" charset="0"/>
              </a:rPr>
              <a:t> =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 = </a:t>
            </a:r>
            <a:r>
              <a:rPr lang="fr-FR" sz="1600" dirty="0">
                <a:solidFill>
                  <a:srgbClr val="CE9178"/>
                </a:solidFill>
                <a:latin typeface="Consolas" panose="020B0609020204030204" pitchFamily="49" charset="0"/>
              </a:rPr>
              <a:t>"&lt;b&gt; test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"&lt;b</a:t>
            </a:r>
            <a:r>
              <a:rPr lang="fr-FR" sz="1600">
                <a:solidFill>
                  <a:srgbClr val="CE9178"/>
                </a:solidFill>
                <a:latin typeface="Consolas" panose="020B0609020204030204" pitchFamily="49" charset="0"/>
              </a:rPr>
              <a:t>&gt; test</a:t>
            </a:r>
            <a:r>
              <a:rPr lang="fr-FR" sz="1600" dirty="0">
                <a:solidFill>
                  <a:srgbClr val="CE9178"/>
                </a:solidFill>
                <a:latin typeface="Consolas" panose="020B0609020204030204" pitchFamily="49" charset="0"/>
              </a:rPr>
              <a: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D1475B6A-AB5D-4C26-A8B7-9355EE433967}"/>
              </a:ext>
            </a:extLst>
          </p:cNvPr>
          <p:cNvPicPr>
            <a:picLocks noChangeAspect="1"/>
          </p:cNvPicPr>
          <p:nvPr/>
        </p:nvPicPr>
        <p:blipFill>
          <a:blip r:embed="rId3"/>
          <a:stretch>
            <a:fillRect/>
          </a:stretch>
        </p:blipFill>
        <p:spPr>
          <a:xfrm>
            <a:off x="341518" y="5568821"/>
            <a:ext cx="1724025" cy="981075"/>
          </a:xfrm>
          <a:prstGeom prst="rect">
            <a:avLst/>
          </a:prstGeom>
        </p:spPr>
      </p:pic>
      <p:pic>
        <p:nvPicPr>
          <p:cNvPr id="7" name="Image 6">
            <a:extLst>
              <a:ext uri="{FF2B5EF4-FFF2-40B4-BE49-F238E27FC236}">
                <a16:creationId xmlns:a16="http://schemas.microsoft.com/office/drawing/2014/main" id="{20CA5F1F-CBD6-4436-9DA9-A1450A2C76A5}"/>
              </a:ext>
            </a:extLst>
          </p:cNvPr>
          <p:cNvPicPr>
            <a:picLocks noChangeAspect="1"/>
          </p:cNvPicPr>
          <p:nvPr/>
        </p:nvPicPr>
        <p:blipFill>
          <a:blip r:embed="rId4"/>
          <a:stretch>
            <a:fillRect/>
          </a:stretch>
        </p:blipFill>
        <p:spPr>
          <a:xfrm>
            <a:off x="2607252" y="5414159"/>
            <a:ext cx="3028950" cy="1171575"/>
          </a:xfrm>
          <a:prstGeom prst="rect">
            <a:avLst/>
          </a:prstGeom>
        </p:spPr>
      </p:pic>
    </p:spTree>
    <p:extLst>
      <p:ext uri="{BB962C8B-B14F-4D97-AF65-F5344CB8AC3E}">
        <p14:creationId xmlns:p14="http://schemas.microsoft.com/office/powerpoint/2010/main" val="6170185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801041" cy="369332"/>
          </a:xfrm>
          <a:prstGeom prst="rect">
            <a:avLst/>
          </a:prstGeom>
        </p:spPr>
        <p:txBody>
          <a:bodyPr wrap="none">
            <a:spAutoFit/>
          </a:bodyPr>
          <a:lstStyle/>
          <a:p>
            <a:r>
              <a:rPr lang="fr-FR" b="1" dirty="0">
                <a:solidFill>
                  <a:schemeClr val="bg1"/>
                </a:solidFill>
                <a:latin typeface="Arial" panose="020B0604020202020204" pitchFamily="34" charset="0"/>
              </a:rPr>
              <a:t>Alimenter une zone de texte html</a:t>
            </a:r>
            <a:endParaRPr lang="fr-FR" dirty="0"/>
          </a:p>
        </p:txBody>
      </p:sp>
      <p:sp>
        <p:nvSpPr>
          <p:cNvPr id="12" name="Rectangle 11">
            <a:extLst>
              <a:ext uri="{FF2B5EF4-FFF2-40B4-BE49-F238E27FC236}">
                <a16:creationId xmlns:a16="http://schemas.microsoft.com/office/drawing/2014/main" id="{A69F33F0-338B-4818-9FB5-9E8CDB17D280}"/>
              </a:ext>
            </a:extLst>
          </p:cNvPr>
          <p:cNvSpPr/>
          <p:nvPr/>
        </p:nvSpPr>
        <p:spPr>
          <a:xfrm>
            <a:off x="245806" y="627643"/>
            <a:ext cx="11474245" cy="6186309"/>
          </a:xfrm>
          <a:prstGeom prst="rect">
            <a:avLst/>
          </a:prstGeom>
        </p:spPr>
        <p:txBody>
          <a:bodyPr wrap="square">
            <a:spAutoFit/>
          </a:bodyPr>
          <a:lstStyle/>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DOCTYPE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PUBLIC</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"-//W3C//DTD HTML 4.01//EN"</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br</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'pomme'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'poireau'</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t>
            </a:r>
            <a:r>
              <a:rPr lang="fr-FR" sz="1200" dirty="0" err="1">
                <a:solidFill>
                  <a:srgbClr val="6A9955"/>
                </a:solidFill>
                <a:latin typeface="Consolas" panose="020B0609020204030204" pitchFamily="49" charset="0"/>
              </a:rPr>
              <a:t>récupèle</a:t>
            </a:r>
            <a:r>
              <a:rPr lang="fr-FR" sz="1200" dirty="0">
                <a:solidFill>
                  <a:srgbClr val="6A9955"/>
                </a:solidFill>
                <a:latin typeface="Consolas" panose="020B0609020204030204" pitchFamily="49" charset="0"/>
              </a:rPr>
              <a:t> l'</a:t>
            </a:r>
            <a:r>
              <a:rPr lang="fr-FR" sz="1200" dirty="0" err="1">
                <a:solidFill>
                  <a:srgbClr val="6A9955"/>
                </a:solidFill>
                <a:latin typeface="Consolas" panose="020B0609020204030204" pitchFamily="49" charset="0"/>
              </a:rPr>
              <a:t>élélement</a:t>
            </a:r>
            <a:r>
              <a:rPr lang="fr-FR" sz="1200" dirty="0">
                <a:solidFill>
                  <a:srgbClr val="6A9955"/>
                </a:solidFill>
                <a:latin typeface="Consolas" panose="020B0609020204030204" pitchFamily="49" charset="0"/>
              </a:rPr>
              <a:t> html souhaité, ici notre zone de texte ayant </a:t>
            </a:r>
            <a:r>
              <a:rPr lang="fr-FR" sz="1200" dirty="0" err="1">
                <a:solidFill>
                  <a:srgbClr val="6A9955"/>
                </a:solidFill>
                <a:latin typeface="Consolas" panose="020B0609020204030204" pitchFamily="49" charset="0"/>
              </a:rPr>
              <a:t>l'id</a:t>
            </a:r>
            <a:r>
              <a:rPr lang="fr-FR" sz="1200" dirty="0">
                <a:solidFill>
                  <a:srgbClr val="6A9955"/>
                </a:solidFill>
                <a:latin typeface="Consolas" panose="020B0609020204030204" pitchFamily="49" charset="0"/>
              </a:rPr>
              <a:t> txt100</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569CD6"/>
                </a:solidFill>
                <a:latin typeface="Consolas" panose="020B0609020204030204" pitchFamily="49" charset="0"/>
              </a:rPr>
              <a:t>function</a:t>
            </a:r>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if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7BA7D"/>
                </a:solidFill>
                <a:latin typeface="Consolas" panose="020B0609020204030204" pitchFamily="49" charset="0"/>
              </a:rPr>
              <a:t>\n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elementHTML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value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4" name="Image 13">
            <a:extLst>
              <a:ext uri="{FF2B5EF4-FFF2-40B4-BE49-F238E27FC236}">
                <a16:creationId xmlns:a16="http://schemas.microsoft.com/office/drawing/2014/main" id="{E36C54EF-D8D5-4E3F-B0C5-0382244B7E9E}"/>
              </a:ext>
            </a:extLst>
          </p:cNvPr>
          <p:cNvPicPr>
            <a:picLocks noChangeAspect="1"/>
          </p:cNvPicPr>
          <p:nvPr/>
        </p:nvPicPr>
        <p:blipFill>
          <a:blip r:embed="rId3"/>
          <a:stretch>
            <a:fillRect/>
          </a:stretch>
        </p:blipFill>
        <p:spPr>
          <a:xfrm>
            <a:off x="7344696" y="3226895"/>
            <a:ext cx="4847303" cy="3631985"/>
          </a:xfrm>
          <a:prstGeom prst="rect">
            <a:avLst/>
          </a:prstGeom>
        </p:spPr>
      </p:pic>
      <p:sp>
        <p:nvSpPr>
          <p:cNvPr id="16" name="Rectangle 15">
            <a:extLst>
              <a:ext uri="{FF2B5EF4-FFF2-40B4-BE49-F238E27FC236}">
                <a16:creationId xmlns:a16="http://schemas.microsoft.com/office/drawing/2014/main" id="{17892A92-7A09-44DB-A914-03C6F7144B3B}"/>
              </a:ext>
            </a:extLst>
          </p:cNvPr>
          <p:cNvSpPr/>
          <p:nvPr/>
        </p:nvSpPr>
        <p:spPr>
          <a:xfrm>
            <a:off x="344755" y="6304002"/>
            <a:ext cx="3450496" cy="369332"/>
          </a:xfrm>
          <a:prstGeom prst="rect">
            <a:avLst/>
          </a:prstGeom>
        </p:spPr>
        <p:txBody>
          <a:bodyPr wrap="none">
            <a:spAutoFit/>
          </a:bodyPr>
          <a:lstStyle/>
          <a:p>
            <a:r>
              <a:rPr lang="fr-FR" b="1" dirty="0">
                <a:solidFill>
                  <a:schemeClr val="bg1"/>
                </a:solidFill>
                <a:latin typeface="Arial" panose="020B0604020202020204" pitchFamily="34" charset="0"/>
              </a:rPr>
              <a:t>Voir code DOMLegume1.html </a:t>
            </a:r>
            <a:endParaRPr lang="fr-FR" dirty="0"/>
          </a:p>
        </p:txBody>
      </p:sp>
    </p:spTree>
    <p:extLst>
      <p:ext uri="{BB962C8B-B14F-4D97-AF65-F5344CB8AC3E}">
        <p14:creationId xmlns:p14="http://schemas.microsoft.com/office/powerpoint/2010/main" val="10190879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018775" cy="369332"/>
          </a:xfrm>
          <a:prstGeom prst="rect">
            <a:avLst/>
          </a:prstGeom>
        </p:spPr>
        <p:txBody>
          <a:bodyPr wrap="none">
            <a:spAutoFit/>
          </a:bodyPr>
          <a:lstStyle/>
          <a:p>
            <a:r>
              <a:rPr lang="fr-FR" b="1" dirty="0">
                <a:solidFill>
                  <a:schemeClr val="bg1"/>
                </a:solidFill>
                <a:latin typeface="Arial" panose="020B0604020202020204" pitchFamily="34" charset="0"/>
              </a:rPr>
              <a:t>Alimenter un tableau html</a:t>
            </a:r>
            <a:endParaRPr lang="fr-FR" dirty="0"/>
          </a:p>
        </p:txBody>
      </p:sp>
      <p:sp>
        <p:nvSpPr>
          <p:cNvPr id="2" name="Rectangle 1">
            <a:extLst>
              <a:ext uri="{FF2B5EF4-FFF2-40B4-BE49-F238E27FC236}">
                <a16:creationId xmlns:a16="http://schemas.microsoft.com/office/drawing/2014/main" id="{532AA6DD-94E2-4101-9367-68CFB13D4CE4}"/>
              </a:ext>
            </a:extLst>
          </p:cNvPr>
          <p:cNvSpPr/>
          <p:nvPr/>
        </p:nvSpPr>
        <p:spPr>
          <a:xfrm>
            <a:off x="-412955" y="762171"/>
            <a:ext cx="14374761" cy="3600986"/>
          </a:xfrm>
          <a:prstGeom prst="rect">
            <a:avLst/>
          </a:prstGeom>
        </p:spPr>
        <p:txBody>
          <a:bodyPr wrap="square">
            <a:spAutoFit/>
          </a:bodyPr>
          <a:lstStyle/>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Type</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err="1">
                <a:solidFill>
                  <a:srgbClr val="D4D4D4"/>
                </a:solidFill>
                <a:latin typeface="Consolas" panose="020B0609020204030204" pitchFamily="49" charset="0"/>
              </a:rPr>
              <a:t>Element</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tableau1</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a:t>
            </a:r>
            <a:r>
              <a:rPr lang="fr-FR" sz="1200" dirty="0" err="1">
                <a:solidFill>
                  <a:srgbClr val="6A9955"/>
                </a:solidFill>
                <a:latin typeface="Consolas" panose="020B0609020204030204" pitchFamily="49" charset="0"/>
              </a:rPr>
              <a:t>colone</a:t>
            </a:r>
            <a:r>
              <a:rPr lang="fr-FR" sz="1200" dirty="0">
                <a:solidFill>
                  <a:srgbClr val="6A9955"/>
                </a:solidFill>
                <a:latin typeface="Consolas" panose="020B0609020204030204" pitchFamily="49" charset="0"/>
              </a:rPr>
              <a:t>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'Valeur col1'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du texte dans cette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seconde colonne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'&lt;</a:t>
            </a:r>
            <a:r>
              <a:rPr lang="fr-FR" sz="1200" dirty="0" err="1">
                <a:solidFill>
                  <a:srgbClr val="CE9178"/>
                </a:solidFill>
                <a:latin typeface="Consolas" panose="020B0609020204030204" pitchFamily="49" charset="0"/>
              </a:rPr>
              <a:t>img</a:t>
            </a:r>
            <a:r>
              <a:rPr lang="fr-FR" sz="1200" dirty="0">
                <a:solidFill>
                  <a:srgbClr val="CE9178"/>
                </a:solidFill>
                <a:latin typeface="Consolas" panose="020B0609020204030204" pitchFamily="49" charset="0"/>
              </a:rPr>
              <a:t> src='https://www.crealine.eu/legume1.jpg' </a:t>
            </a:r>
            <a:r>
              <a:rPr lang="fr-FR" sz="1200" dirty="0" err="1">
                <a:solidFill>
                  <a:srgbClr val="CE9178"/>
                </a:solidFill>
                <a:latin typeface="Consolas" panose="020B0609020204030204" pitchFamily="49" charset="0"/>
              </a:rPr>
              <a:t>width</a:t>
            </a:r>
            <a:r>
              <a:rPr lang="fr-FR" sz="1200" dirty="0">
                <a:solidFill>
                  <a:srgbClr val="CE9178"/>
                </a:solidFill>
                <a:latin typeface="Consolas" panose="020B0609020204030204" pitchFamily="49" charset="0"/>
              </a:rPr>
              <a:t>=100px </a:t>
            </a:r>
            <a:r>
              <a:rPr lang="fr-FR" sz="1200" dirty="0" err="1">
                <a:solidFill>
                  <a:srgbClr val="CE9178"/>
                </a:solidFill>
                <a:latin typeface="Consolas" panose="020B0609020204030204" pitchFamily="49" charset="0"/>
              </a:rPr>
              <a:t>height</a:t>
            </a:r>
            <a:r>
              <a:rPr lang="fr-FR" sz="1200" dirty="0">
                <a:solidFill>
                  <a:srgbClr val="CE9178"/>
                </a:solidFill>
                <a:latin typeface="Consolas" panose="020B0609020204030204" pitchFamily="49" charset="0"/>
              </a:rPr>
              <a:t>=100px  alt='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une image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une seconde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a:t>
            </a:r>
            <a:r>
              <a:rPr lang="fr-FR" sz="1200" dirty="0" err="1">
                <a:solidFill>
                  <a:srgbClr val="6A9955"/>
                </a:solidFill>
                <a:latin typeface="Consolas" panose="020B0609020204030204" pitchFamily="49" charset="0"/>
              </a:rPr>
              <a:t>etc</a:t>
            </a:r>
            <a:r>
              <a:rPr lang="fr-FR" sz="1200" dirty="0">
                <a:solidFill>
                  <a:srgbClr val="6A9955"/>
                </a:solidFill>
                <a:latin typeface="Consolas" panose="020B0609020204030204" pitchFamily="49" charset="0"/>
              </a:rPr>
              <a:t> ...</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1E795A91-EE5F-40F5-A581-EDFF6E29412D}"/>
              </a:ext>
            </a:extLst>
          </p:cNvPr>
          <p:cNvSpPr/>
          <p:nvPr/>
        </p:nvSpPr>
        <p:spPr>
          <a:xfrm>
            <a:off x="413449" y="4860161"/>
            <a:ext cx="3598112" cy="1477328"/>
          </a:xfrm>
          <a:prstGeom prst="rect">
            <a:avLst/>
          </a:prstGeom>
        </p:spPr>
        <p:txBody>
          <a:bodyPr wrap="square">
            <a:spAutoFit/>
          </a:bodyPr>
          <a:lstStyle/>
          <a:p>
            <a:r>
              <a:rPr lang="fr-FR" b="1" dirty="0">
                <a:solidFill>
                  <a:schemeClr val="bg1"/>
                </a:solidFill>
                <a:latin typeface="Arial" panose="020B0604020202020204" pitchFamily="34" charset="0"/>
              </a:rPr>
              <a:t>Voir code DOMLegume2.html</a:t>
            </a:r>
          </a:p>
          <a:p>
            <a:r>
              <a:rPr lang="fr-FR" b="1" dirty="0">
                <a:solidFill>
                  <a:schemeClr val="bg1"/>
                </a:solidFill>
                <a:latin typeface="Arial" panose="020B0604020202020204" pitchFamily="34" charset="0"/>
              </a:rPr>
              <a:t>Voir code DOMLegume3.html </a:t>
            </a:r>
            <a:endParaRPr lang="fr-FR" dirty="0"/>
          </a:p>
          <a:p>
            <a:r>
              <a:rPr lang="fr-FR" b="1" dirty="0">
                <a:solidFill>
                  <a:schemeClr val="bg1"/>
                </a:solidFill>
                <a:latin typeface="Arial" panose="020B0604020202020204" pitchFamily="34" charset="0"/>
              </a:rPr>
              <a:t>Voir code DOMLegume4.html </a:t>
            </a:r>
          </a:p>
          <a:p>
            <a:r>
              <a:rPr lang="fr-FR" b="1" dirty="0">
                <a:solidFill>
                  <a:schemeClr val="bg1"/>
                </a:solidFill>
                <a:latin typeface="Arial" panose="020B0604020202020204" pitchFamily="34" charset="0"/>
              </a:rPr>
              <a:t>Voir code DOMLegume5.html </a:t>
            </a:r>
            <a:endParaRPr lang="fr-FR" dirty="0"/>
          </a:p>
          <a:p>
            <a:r>
              <a:rPr lang="fr-FR" b="1" dirty="0">
                <a:solidFill>
                  <a:schemeClr val="bg1"/>
                </a:solidFill>
                <a:latin typeface="Arial" panose="020B0604020202020204" pitchFamily="34" charset="0"/>
              </a:rPr>
              <a:t> </a:t>
            </a:r>
            <a:endParaRPr lang="fr-FR" dirty="0"/>
          </a:p>
        </p:txBody>
      </p:sp>
      <p:pic>
        <p:nvPicPr>
          <p:cNvPr id="3" name="Image 2">
            <a:extLst>
              <a:ext uri="{FF2B5EF4-FFF2-40B4-BE49-F238E27FC236}">
                <a16:creationId xmlns:a16="http://schemas.microsoft.com/office/drawing/2014/main" id="{4F86FA04-4586-41CB-B0DF-A4E122A18DA7}"/>
              </a:ext>
            </a:extLst>
          </p:cNvPr>
          <p:cNvPicPr>
            <a:picLocks noChangeAspect="1"/>
          </p:cNvPicPr>
          <p:nvPr/>
        </p:nvPicPr>
        <p:blipFill>
          <a:blip r:embed="rId3"/>
          <a:stretch>
            <a:fillRect/>
          </a:stretch>
        </p:blipFill>
        <p:spPr>
          <a:xfrm>
            <a:off x="4190201" y="4363157"/>
            <a:ext cx="7767791" cy="1945524"/>
          </a:xfrm>
          <a:prstGeom prst="rect">
            <a:avLst/>
          </a:prstGeom>
        </p:spPr>
      </p:pic>
    </p:spTree>
    <p:extLst>
      <p:ext uri="{BB962C8B-B14F-4D97-AF65-F5344CB8AC3E}">
        <p14:creationId xmlns:p14="http://schemas.microsoft.com/office/powerpoint/2010/main" val="1262433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58846"/>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6" name="Rectangle 5">
            <a:extLst>
              <a:ext uri="{FF2B5EF4-FFF2-40B4-BE49-F238E27FC236}">
                <a16:creationId xmlns:a16="http://schemas.microsoft.com/office/drawing/2014/main" id="{BF9EA0EB-E376-4571-91DE-C6784B398918}"/>
              </a:ext>
            </a:extLst>
          </p:cNvPr>
          <p:cNvSpPr/>
          <p:nvPr/>
        </p:nvSpPr>
        <p:spPr>
          <a:xfrm>
            <a:off x="313808" y="1443841"/>
            <a:ext cx="11417527" cy="1477328"/>
          </a:xfrm>
          <a:prstGeom prst="rect">
            <a:avLst/>
          </a:prstGeom>
        </p:spPr>
        <p:txBody>
          <a:bodyPr wrap="square">
            <a:spAutoFit/>
          </a:bodyPr>
          <a:lstStyle/>
          <a:p>
            <a:pPr algn="just"/>
            <a:r>
              <a:rPr lang="fr-FR" dirty="0">
                <a:solidFill>
                  <a:schemeClr val="bg1"/>
                </a:solidFill>
              </a:rPr>
              <a:t>En JavaScript, un évènement est une action qui se produit et qui possède deux caractéristiques essentielles :</a:t>
            </a:r>
          </a:p>
          <a:p>
            <a:pPr algn="just">
              <a:buFont typeface="Arial" panose="020B0604020202020204" pitchFamily="34" charset="0"/>
              <a:buChar char="•"/>
            </a:pPr>
            <a:r>
              <a:rPr lang="fr-FR" dirty="0">
                <a:solidFill>
                  <a:schemeClr val="bg1"/>
                </a:solidFill>
              </a:rPr>
              <a:t>C’est une action qu’on peut « écouter », c’est-à-dire une action qu’on peut détecter car le système va nous informer qu’elle se produit ;</a:t>
            </a:r>
          </a:p>
          <a:p>
            <a:pPr algn="just">
              <a:buFont typeface="Arial" panose="020B0604020202020204" pitchFamily="34" charset="0"/>
              <a:buChar char="•"/>
            </a:pPr>
            <a:r>
              <a:rPr lang="fr-FR" dirty="0">
                <a:solidFill>
                  <a:schemeClr val="bg1"/>
                </a:solidFill>
              </a:rPr>
              <a:t>C’est une action à laquelle on peut « répondre », c’est-à-dire qu’on va pouvoir attacher un code à cette action qui va s’exécuter dès qu’elle va se produire.</a:t>
            </a:r>
          </a:p>
        </p:txBody>
      </p:sp>
      <p:pic>
        <p:nvPicPr>
          <p:cNvPr id="1026" name="Picture 2">
            <a:extLst>
              <a:ext uri="{FF2B5EF4-FFF2-40B4-BE49-F238E27FC236}">
                <a16:creationId xmlns:a16="http://schemas.microsoft.com/office/drawing/2014/main" id="{3E1F509A-2AFA-4EC2-8D31-EAB3A95BE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597" y="3475167"/>
            <a:ext cx="5424711" cy="29765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100E27-AEAD-4EC6-B57A-A02D8E0E2FEA}"/>
              </a:ext>
            </a:extLst>
          </p:cNvPr>
          <p:cNvSpPr/>
          <p:nvPr/>
        </p:nvSpPr>
        <p:spPr>
          <a:xfrm>
            <a:off x="313808" y="3809278"/>
            <a:ext cx="6506753" cy="2308324"/>
          </a:xfrm>
          <a:prstGeom prst="rect">
            <a:avLst/>
          </a:prstGeom>
        </p:spPr>
        <p:txBody>
          <a:bodyPr wrap="square">
            <a:spAutoFit/>
          </a:bodyPr>
          <a:lstStyle/>
          <a:p>
            <a:r>
              <a:rPr lang="fr-FR" dirty="0">
                <a:solidFill>
                  <a:schemeClr val="bg1"/>
                </a:solidFill>
              </a:rPr>
              <a:t>L’attribut </a:t>
            </a:r>
            <a:r>
              <a:rPr lang="fr-FR" dirty="0" err="1">
                <a:solidFill>
                  <a:schemeClr val="bg1"/>
                </a:solidFill>
              </a:rPr>
              <a:t>onclick</a:t>
            </a:r>
            <a:r>
              <a:rPr lang="fr-FR" dirty="0">
                <a:solidFill>
                  <a:schemeClr val="bg1"/>
                </a:solidFill>
              </a:rPr>
              <a:t> pour l’évènement « clic sur un élément »</a:t>
            </a:r>
          </a:p>
          <a:p>
            <a:endParaRPr lang="fr-FR" dirty="0">
              <a:solidFill>
                <a:schemeClr val="bg1"/>
              </a:solidFill>
            </a:endParaRPr>
          </a:p>
          <a:p>
            <a:r>
              <a:rPr lang="fr-FR" dirty="0">
                <a:solidFill>
                  <a:schemeClr val="bg1"/>
                </a:solidFill>
              </a:rPr>
              <a:t>L’attribut </a:t>
            </a:r>
            <a:r>
              <a:rPr lang="fr-FR" dirty="0" err="1">
                <a:solidFill>
                  <a:schemeClr val="bg1"/>
                </a:solidFill>
              </a:rPr>
              <a:t>onmouseout</a:t>
            </a:r>
            <a:r>
              <a:rPr lang="fr-FR" dirty="0">
                <a:solidFill>
                  <a:schemeClr val="bg1"/>
                </a:solidFill>
              </a:rPr>
              <a:t> pour l’évènement « sortie de la souris d’élément » ;</a:t>
            </a:r>
          </a:p>
          <a:p>
            <a:r>
              <a:rPr lang="fr-FR" dirty="0">
                <a:solidFill>
                  <a:schemeClr val="bg1"/>
                </a:solidFill>
              </a:rPr>
              <a:t>Etc.</a:t>
            </a:r>
          </a:p>
          <a:p>
            <a:endParaRPr lang="fr-FR" dirty="0">
              <a:solidFill>
                <a:schemeClr val="bg1"/>
              </a:solidFill>
            </a:endParaRPr>
          </a:p>
          <a:p>
            <a:r>
              <a:rPr lang="fr-FR" dirty="0">
                <a:solidFill>
                  <a:schemeClr val="bg1"/>
                </a:solidFill>
              </a:rPr>
              <a:t>L’attribut </a:t>
            </a:r>
            <a:r>
              <a:rPr lang="fr-FR" dirty="0" err="1">
                <a:solidFill>
                  <a:schemeClr val="bg1"/>
                </a:solidFill>
              </a:rPr>
              <a:t>onmouseover</a:t>
            </a:r>
            <a:r>
              <a:rPr lang="fr-FR" dirty="0">
                <a:solidFill>
                  <a:schemeClr val="bg1"/>
                </a:solidFill>
              </a:rPr>
              <a:t> pour l’évènement « passage de la souris sur un élément » ;</a:t>
            </a:r>
          </a:p>
        </p:txBody>
      </p:sp>
      <p:sp>
        <p:nvSpPr>
          <p:cNvPr id="13" name="Rectangle 12">
            <a:extLst>
              <a:ext uri="{FF2B5EF4-FFF2-40B4-BE49-F238E27FC236}">
                <a16:creationId xmlns:a16="http://schemas.microsoft.com/office/drawing/2014/main" id="{12583C0E-7AC8-467F-949B-89346D926D05}"/>
              </a:ext>
            </a:extLst>
          </p:cNvPr>
          <p:cNvSpPr/>
          <p:nvPr/>
        </p:nvSpPr>
        <p:spPr>
          <a:xfrm>
            <a:off x="6585300" y="2995891"/>
            <a:ext cx="4852675" cy="369332"/>
          </a:xfrm>
          <a:prstGeom prst="rect">
            <a:avLst/>
          </a:prstGeom>
        </p:spPr>
        <p:txBody>
          <a:bodyPr wrap="none">
            <a:spAutoFit/>
          </a:bodyPr>
          <a:lstStyle/>
          <a:p>
            <a:r>
              <a:rPr lang="fr-FR" dirty="0">
                <a:solidFill>
                  <a:schemeClr val="bg1"/>
                </a:solidFill>
              </a:rPr>
              <a:t>Exemple de réalisation avec Google Analytics</a:t>
            </a:r>
            <a:endParaRPr lang="fr-FR" dirty="0"/>
          </a:p>
        </p:txBody>
      </p:sp>
    </p:spTree>
    <p:extLst>
      <p:ext uri="{BB962C8B-B14F-4D97-AF65-F5344CB8AC3E}">
        <p14:creationId xmlns:p14="http://schemas.microsoft.com/office/powerpoint/2010/main" val="1581036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2" name="Rectangle 1">
            <a:extLst>
              <a:ext uri="{FF2B5EF4-FFF2-40B4-BE49-F238E27FC236}">
                <a16:creationId xmlns:a16="http://schemas.microsoft.com/office/drawing/2014/main" id="{1A45B18C-F13B-422C-B1E3-EE542AB47F33}"/>
              </a:ext>
            </a:extLst>
          </p:cNvPr>
          <p:cNvSpPr/>
          <p:nvPr/>
        </p:nvSpPr>
        <p:spPr>
          <a:xfrm>
            <a:off x="313808" y="2506773"/>
            <a:ext cx="5513048" cy="369332"/>
          </a:xfrm>
          <a:prstGeom prst="rect">
            <a:avLst/>
          </a:prstGeom>
        </p:spPr>
        <p:txBody>
          <a:bodyPr wrap="none">
            <a:spAutoFit/>
          </a:bodyPr>
          <a:lstStyle/>
          <a:p>
            <a:r>
              <a:rPr lang="fr-FR" b="1" dirty="0" err="1">
                <a:solidFill>
                  <a:schemeClr val="bg1"/>
                </a:solidFill>
                <a:latin typeface="Arial" panose="020B0604020202020204" pitchFamily="34" charset="0"/>
              </a:rPr>
              <a:t>document.addEventListener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keydown</a:t>
            </a:r>
            <a:r>
              <a:rPr lang="fr-FR" b="1" dirty="0">
                <a:solidFill>
                  <a:schemeClr val="bg1"/>
                </a:solidFill>
                <a:latin typeface="Arial" panose="020B0604020202020204" pitchFamily="34" charset="0"/>
              </a:rPr>
              <a:t>', </a:t>
            </a:r>
            <a:r>
              <a:rPr lang="fr-FR" b="1" dirty="0" err="1">
                <a:solidFill>
                  <a:schemeClr val="bg1"/>
                </a:solidFill>
                <a:latin typeface="Arial" panose="020B0604020202020204" pitchFamily="34" charset="0"/>
              </a:rPr>
              <a:t>logKey</a:t>
            </a:r>
            <a:r>
              <a:rPr lang="fr-FR" b="1" dirty="0">
                <a:solidFill>
                  <a:schemeClr val="bg1"/>
                </a:solidFill>
                <a:latin typeface="Arial" panose="020B0604020202020204" pitchFamily="34" charset="0"/>
              </a:rPr>
              <a:t>);</a:t>
            </a:r>
          </a:p>
        </p:txBody>
      </p:sp>
      <p:sp>
        <p:nvSpPr>
          <p:cNvPr id="8" name="Rectangle 7">
            <a:extLst>
              <a:ext uri="{FF2B5EF4-FFF2-40B4-BE49-F238E27FC236}">
                <a16:creationId xmlns:a16="http://schemas.microsoft.com/office/drawing/2014/main" id="{00BB92F6-721C-4971-9DDD-12405C9FF662}"/>
              </a:ext>
            </a:extLst>
          </p:cNvPr>
          <p:cNvSpPr/>
          <p:nvPr/>
        </p:nvSpPr>
        <p:spPr>
          <a:xfrm>
            <a:off x="313808" y="4554042"/>
            <a:ext cx="3865161" cy="923330"/>
          </a:xfrm>
          <a:prstGeom prst="rect">
            <a:avLst/>
          </a:prstGeom>
        </p:spPr>
        <p:txBody>
          <a:bodyPr wrap="none">
            <a:spAutoFit/>
          </a:bodyPr>
          <a:lstStyle/>
          <a:p>
            <a:r>
              <a:rPr lang="fr-FR" b="1" dirty="0">
                <a:solidFill>
                  <a:schemeClr val="bg1"/>
                </a:solidFill>
                <a:latin typeface="Arial" panose="020B0604020202020204" pitchFamily="34" charset="0"/>
              </a:rPr>
              <a:t>$("#div1").</a:t>
            </a:r>
            <a:r>
              <a:rPr lang="fr-FR" b="1" dirty="0" err="1">
                <a:solidFill>
                  <a:schemeClr val="bg1"/>
                </a:solidFill>
                <a:latin typeface="Arial" panose="020B0604020202020204" pitchFamily="34" charset="0"/>
              </a:rPr>
              <a:t>mouseover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 </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p:txBody>
      </p:sp>
      <p:sp>
        <p:nvSpPr>
          <p:cNvPr id="9" name="Rectangle 8">
            <a:extLst>
              <a:ext uri="{FF2B5EF4-FFF2-40B4-BE49-F238E27FC236}">
                <a16:creationId xmlns:a16="http://schemas.microsoft.com/office/drawing/2014/main" id="{318C7768-DD5F-447E-ACEB-AC5CEBCF3CA2}"/>
              </a:ext>
            </a:extLst>
          </p:cNvPr>
          <p:cNvSpPr/>
          <p:nvPr/>
        </p:nvSpPr>
        <p:spPr>
          <a:xfrm>
            <a:off x="313808" y="3235222"/>
            <a:ext cx="3211135" cy="1200329"/>
          </a:xfrm>
          <a:prstGeom prst="rect">
            <a:avLst/>
          </a:prstGeom>
        </p:spPr>
        <p:txBody>
          <a:bodyPr wrap="none">
            <a:spAutoFit/>
          </a:bodyPr>
          <a:lstStyle/>
          <a:p>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button</a:t>
            </a:r>
            <a:r>
              <a:rPr lang="fr-FR" b="1" dirty="0">
                <a:solidFill>
                  <a:schemeClr val="bg1"/>
                </a:solidFill>
                <a:latin typeface="Arial" panose="020B0604020202020204" pitchFamily="34" charset="0"/>
              </a:rPr>
              <a:t>").click(</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endParaRPr lang="fr-FR" b="1" dirty="0">
              <a:solidFill>
                <a:schemeClr val="bg1"/>
              </a:solidFill>
              <a:latin typeface="Arial" panose="020B0604020202020204" pitchFamily="34" charset="0"/>
            </a:endParaRPr>
          </a:p>
        </p:txBody>
      </p:sp>
      <p:sp>
        <p:nvSpPr>
          <p:cNvPr id="11" name="ZoneTexte 10">
            <a:extLst>
              <a:ext uri="{FF2B5EF4-FFF2-40B4-BE49-F238E27FC236}">
                <a16:creationId xmlns:a16="http://schemas.microsoft.com/office/drawing/2014/main" id="{1C0D97A8-C19F-43A1-9C44-96D519EF6E5D}"/>
              </a:ext>
            </a:extLst>
          </p:cNvPr>
          <p:cNvSpPr txBox="1"/>
          <p:nvPr/>
        </p:nvSpPr>
        <p:spPr>
          <a:xfrm>
            <a:off x="313808" y="1389774"/>
            <a:ext cx="12241986" cy="646331"/>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"./public/</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/chat_1.jpg"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-cat"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onMouseOut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change1</a:t>
            </a:r>
            <a:r>
              <a:rPr lang="en-US" b="0" dirty="0">
                <a:solidFill>
                  <a:srgbClr val="CE9178"/>
                </a:solidFill>
                <a:effectLst/>
                <a:latin typeface="Consolas" panose="020B0609020204030204" pitchFamily="49" charset="0"/>
              </a:rPr>
              <a:t>(this)"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onMouseOver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change2</a:t>
            </a:r>
            <a:r>
              <a:rPr lang="en-US" b="0" dirty="0">
                <a:solidFill>
                  <a:srgbClr val="CE9178"/>
                </a:solidFill>
                <a:effectLst/>
                <a:latin typeface="Consolas" panose="020B0609020204030204" pitchFamily="49" charset="0"/>
              </a:rPr>
              <a:t>(this)"</a:t>
            </a:r>
            <a:r>
              <a:rPr lang="en-US" b="0" dirty="0">
                <a:solidFill>
                  <a:srgbClr val="F44747"/>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421676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553998"/>
          </a:xfrm>
          <a:prstGeom prst="rect">
            <a:avLst/>
          </a:prstGeom>
        </p:spPr>
        <p:txBody>
          <a:bodyPr>
            <a:spAutoFit/>
          </a:bodyPr>
          <a:lstStyle/>
          <a:p>
            <a:r>
              <a:rPr lang="fr-FR" b="1" dirty="0">
                <a:solidFill>
                  <a:schemeClr val="bg1"/>
                </a:solidFill>
              </a:rPr>
              <a:t>7 Les Formulaires </a:t>
            </a:r>
            <a:endParaRPr lang="fr-FR" sz="1200" dirty="0">
              <a:solidFill>
                <a:schemeClr val="bg1"/>
              </a:solidFill>
            </a:endParaRPr>
          </a:p>
          <a:p>
            <a:pPr lvl="1"/>
            <a:r>
              <a:rPr lang="fr-FR" sz="1200" dirty="0">
                <a:solidFill>
                  <a:schemeClr val="bg1"/>
                </a:solidFill>
              </a:rPr>
              <a:t>• Rappels sur les Formulaires HTML </a:t>
            </a:r>
            <a:endParaRPr lang="fr-FR" sz="1000" dirty="0">
              <a:solidFill>
                <a:schemeClr val="bg1"/>
              </a:solidFill>
            </a:endParaRPr>
          </a:p>
        </p:txBody>
      </p:sp>
      <p:pic>
        <p:nvPicPr>
          <p:cNvPr id="6" name="Image 5">
            <a:extLst>
              <a:ext uri="{FF2B5EF4-FFF2-40B4-BE49-F238E27FC236}">
                <a16:creationId xmlns:a16="http://schemas.microsoft.com/office/drawing/2014/main" id="{A778A362-AC28-42F9-9EFE-3C01A6FB51FA}"/>
              </a:ext>
            </a:extLst>
          </p:cNvPr>
          <p:cNvPicPr>
            <a:picLocks noChangeAspect="1"/>
          </p:cNvPicPr>
          <p:nvPr/>
        </p:nvPicPr>
        <p:blipFill>
          <a:blip r:embed="rId3"/>
          <a:stretch>
            <a:fillRect/>
          </a:stretch>
        </p:blipFill>
        <p:spPr>
          <a:xfrm>
            <a:off x="7516696" y="830997"/>
            <a:ext cx="4336156" cy="2301439"/>
          </a:xfrm>
          <a:prstGeom prst="rect">
            <a:avLst/>
          </a:prstGeom>
        </p:spPr>
      </p:pic>
      <p:sp>
        <p:nvSpPr>
          <p:cNvPr id="12" name="ZoneTexte 11">
            <a:extLst>
              <a:ext uri="{FF2B5EF4-FFF2-40B4-BE49-F238E27FC236}">
                <a16:creationId xmlns:a16="http://schemas.microsoft.com/office/drawing/2014/main" id="{A43D2FFF-F035-4C88-9CAA-978EE0BB755D}"/>
              </a:ext>
            </a:extLst>
          </p:cNvPr>
          <p:cNvSpPr txBox="1"/>
          <p:nvPr/>
        </p:nvSpPr>
        <p:spPr>
          <a:xfrm>
            <a:off x="152399" y="674400"/>
            <a:ext cx="12550877" cy="618630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 "</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different</a:t>
            </a:r>
            <a:r>
              <a:rPr lang="fr-FR" sz="1200" b="0" dirty="0">
                <a:solidFill>
                  <a:srgbClr val="CE9178"/>
                </a:solidFill>
                <a:effectLst/>
                <a:latin typeface="Consolas" panose="020B0609020204030204" pitchFamily="49" charset="0"/>
              </a:rPr>
              <a:t> to ' ' "</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x</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length</a:t>
            </a:r>
            <a:r>
              <a:rPr lang="fr-FR" sz="1200" b="0" dirty="0">
                <a:solidFill>
                  <a:srgbClr val="D4D4D4"/>
                </a:solidFill>
                <a:effectLst/>
                <a:latin typeface="Consolas" panose="020B0609020204030204" pitchFamily="49" charset="0"/>
              </a:rPr>
              <a:t> &lt;</a:t>
            </a:r>
            <a:r>
              <a:rPr lang="fr-FR" sz="1200" b="0" dirty="0">
                <a:solidFill>
                  <a:srgbClr val="B5CEA8"/>
                </a:solidFill>
                <a:effectLst/>
                <a:latin typeface="Consolas" panose="020B0609020204030204" pitchFamily="49" charset="0"/>
              </a:rPr>
              <a:t>2</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 of </a:t>
            </a:r>
            <a:r>
              <a:rPr lang="fr-FR" sz="1200" b="0" dirty="0" err="1">
                <a:solidFill>
                  <a:srgbClr val="CE9178"/>
                </a:solidFill>
                <a:effectLst/>
                <a:latin typeface="Consolas" panose="020B0609020204030204" pitchFamily="49" charset="0"/>
              </a:rPr>
              <a:t>characters</a:t>
            </a:r>
            <a:r>
              <a:rPr lang="fr-FR" sz="1200" b="0" dirty="0">
                <a:solidFill>
                  <a:srgbClr val="CE9178"/>
                </a:solidFill>
                <a:effectLst/>
                <a:latin typeface="Consolas" panose="020B0609020204030204" pitchFamily="49" charset="0"/>
              </a:rPr>
              <a:t>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greater</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than</a:t>
            </a:r>
            <a:r>
              <a:rPr lang="fr-FR" sz="1200" b="0" dirty="0">
                <a:solidFill>
                  <a:srgbClr val="CE9178"/>
                </a:solidFill>
                <a:effectLst/>
                <a:latin typeface="Consolas" panose="020B0609020204030204" pitchFamily="49" charset="0"/>
              </a:rPr>
              <a:t> 2"</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6A9955"/>
                </a:solidFill>
                <a:effectLst/>
                <a:latin typeface="Consolas" panose="020B0609020204030204" pitchFamily="49" charset="0"/>
              </a:rPr>
              <a:t>&lt;!--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Formulaire de validation par javascript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Paramètres: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-action     : Envoi des données du formulaire vers le chemin souhaité.</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onsubmit</a:t>
            </a:r>
            <a:r>
              <a:rPr lang="fr-FR" sz="1200" b="0" dirty="0">
                <a:solidFill>
                  <a:srgbClr val="6A9955"/>
                </a:solidFill>
                <a:effectLst/>
                <a:latin typeface="Consolas" panose="020B0609020204030204" pitchFamily="49" charset="0"/>
              </a:rPr>
              <a:t>   : Action </a:t>
            </a:r>
            <a:r>
              <a:rPr lang="fr-FR" sz="1200" b="0" dirty="0" err="1">
                <a:solidFill>
                  <a:srgbClr val="6A9955"/>
                </a:solidFill>
                <a:effectLst/>
                <a:latin typeface="Consolas" panose="020B0609020204030204" pitchFamily="49" charset="0"/>
              </a:rPr>
              <a:t>délenchée</a:t>
            </a:r>
            <a:r>
              <a:rPr lang="fr-FR" sz="1200" b="0" dirty="0">
                <a:solidFill>
                  <a:srgbClr val="6A9955"/>
                </a:solidFill>
                <a:effectLst/>
                <a:latin typeface="Consolas" panose="020B0609020204030204" pitchFamily="49" charset="0"/>
              </a:rPr>
              <a:t> lors d'un clic sur le </a:t>
            </a:r>
            <a:r>
              <a:rPr lang="fr-FR" sz="1200" b="0" dirty="0" err="1">
                <a:solidFill>
                  <a:srgbClr val="6A9955"/>
                </a:solidFill>
                <a:effectLst/>
                <a:latin typeface="Consolas" panose="020B0609020204030204" pitchFamily="49" charset="0"/>
              </a:rPr>
              <a:t>le</a:t>
            </a:r>
            <a:r>
              <a:rPr lang="fr-FR" sz="1200" b="0" dirty="0">
                <a:solidFill>
                  <a:srgbClr val="6A9955"/>
                </a:solidFill>
                <a:effectLst/>
                <a:latin typeface="Consolas" panose="020B0609020204030204" pitchFamily="49" charset="0"/>
              </a:rPr>
              <a:t> bouton de type </a:t>
            </a:r>
            <a:r>
              <a:rPr lang="fr-FR" sz="1200" b="0" dirty="0" err="1">
                <a:solidFill>
                  <a:srgbClr val="6A9955"/>
                </a:solidFill>
                <a:effectLst/>
                <a:latin typeface="Consolas" panose="020B0609020204030204" pitchFamily="49" charset="0"/>
              </a:rPr>
              <a:t>submit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method</a:t>
            </a:r>
            <a:r>
              <a:rPr lang="fr-FR" sz="1200" b="0" dirty="0">
                <a:solidFill>
                  <a:srgbClr val="6A9955"/>
                </a:solidFill>
                <a:effectLst/>
                <a:latin typeface="Consolas" panose="020B0609020204030204" pitchFamily="49" charset="0"/>
              </a:rPr>
              <a:t>     : Détermine le type d'envoi "POST" pour envoi des variables dans l'</a:t>
            </a:r>
            <a:r>
              <a:rPr lang="fr-FR" sz="1200" b="0" dirty="0" err="1">
                <a:solidFill>
                  <a:srgbClr val="6A9955"/>
                </a:solidFill>
                <a:effectLst/>
                <a:latin typeface="Consolas" panose="020B0609020204030204" pitchFamily="49" charset="0"/>
              </a:rPr>
              <a:t>entete</a:t>
            </a:r>
            <a:r>
              <a:rPr lang="fr-FR" sz="1200" b="0" dirty="0">
                <a:solidFill>
                  <a:srgbClr val="6A9955"/>
                </a:solidFill>
                <a:effectLst/>
                <a:latin typeface="Consolas" panose="020B0609020204030204" pitchFamily="49" charset="0"/>
              </a:rPr>
              <a:t> HTTP. "GET" pour envoi des variable dans l'URL.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action</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"https://www.birthdaywishes.expert/wp-content/uploads/2018/06/Success-768x768.jpg"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onsubmit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C586C0"/>
                </a:solidFill>
                <a:effectLst/>
                <a:latin typeface="Consolas" panose="020B0609020204030204" pitchFamily="49" charset="0"/>
              </a:rPr>
              <a:t>return</a:t>
            </a:r>
            <a:r>
              <a:rPr lang="fr-FR" sz="1200" b="0" dirty="0">
                <a:solidFill>
                  <a:srgbClr val="CE9178"/>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method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"post"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Name: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Firstname</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Phone </a:t>
            </a:r>
            <a:r>
              <a:rPr lang="fr-FR" sz="1200" b="0" dirty="0" err="1">
                <a:solidFill>
                  <a:srgbClr val="D4D4D4"/>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364866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40441" y="1008771"/>
            <a:ext cx="10353368" cy="646331"/>
          </a:xfrm>
          <a:prstGeom prst="rect">
            <a:avLst/>
          </a:prstGeom>
        </p:spPr>
        <p:txBody>
          <a:bodyPr wrap="square">
            <a:spAutoFit/>
          </a:bodyPr>
          <a:lstStyle/>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img</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monImage.jpg"</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D4D4D4"/>
                </a:solidFill>
                <a:effectLst/>
                <a:latin typeface="Consolas" panose="020B0609020204030204" pitchFamily="49" charset="0"/>
              </a:rPr>
              <a:t> </a:t>
            </a:r>
          </a:p>
          <a:p>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"ARRIETTY"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646331"/>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8F1E577D-87E1-4DC2-8F05-F611CA22D106}"/>
              </a:ext>
            </a:extLst>
          </p:cNvPr>
          <p:cNvSpPr txBox="1"/>
          <p:nvPr/>
        </p:nvSpPr>
        <p:spPr>
          <a:xfrm>
            <a:off x="-835741" y="2231181"/>
            <a:ext cx="9239865" cy="2308324"/>
          </a:xfrm>
          <a:prstGeom prst="rect">
            <a:avLst/>
          </a:prstGeom>
          <a:noFill/>
        </p:spPr>
        <p:txBody>
          <a:bodyPr wrap="square">
            <a:spAutoFit/>
          </a:bodyPr>
          <a:lstStyle/>
          <a:p>
            <a:r>
              <a:rPr lang="fr-FR" b="0" dirty="0">
                <a:solidFill>
                  <a:srgbClr val="6A9955"/>
                </a:solidFill>
                <a:effectLst/>
                <a:latin typeface="Consolas" panose="020B0609020204030204" pitchFamily="49" charset="0"/>
              </a:rPr>
              <a:t>	// récupérer les </a:t>
            </a:r>
            <a:r>
              <a:rPr lang="fr-FR" b="0" dirty="0" err="1">
                <a:solidFill>
                  <a:srgbClr val="6A9955"/>
                </a:solidFill>
                <a:effectLst/>
                <a:latin typeface="Consolas" panose="020B0609020204030204" pitchFamily="49" charset="0"/>
              </a:rPr>
              <a:t>props</a:t>
            </a:r>
            <a:r>
              <a:rPr lang="fr-FR" b="0" dirty="0">
                <a:solidFill>
                  <a:srgbClr val="6A9955"/>
                </a:solidFill>
                <a:effectLst/>
                <a:latin typeface="Consolas" panose="020B0609020204030204" pitchFamily="49" charset="0"/>
              </a:rPr>
              <a:t> d’une image</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alt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border</a:t>
            </a:r>
            <a:r>
              <a:rPr lang="fr-FR" b="0" dirty="0">
                <a:solidFill>
                  <a:srgbClr val="D4D4D4"/>
                </a:solidFill>
                <a:effectLst/>
                <a:latin typeface="Consolas" panose="020B0609020204030204" pitchFamily="49" charset="0"/>
              </a:rPr>
              <a:t>);</a:t>
            </a:r>
          </a:p>
        </p:txBody>
      </p:sp>
      <p:pic>
        <p:nvPicPr>
          <p:cNvPr id="5" name="Image 4">
            <a:extLst>
              <a:ext uri="{FF2B5EF4-FFF2-40B4-BE49-F238E27FC236}">
                <a16:creationId xmlns:a16="http://schemas.microsoft.com/office/drawing/2014/main" id="{6E2D7A86-40B9-4AEF-A935-3DD2EA19CDCB}"/>
              </a:ext>
            </a:extLst>
          </p:cNvPr>
          <p:cNvPicPr>
            <a:picLocks noChangeAspect="1"/>
          </p:cNvPicPr>
          <p:nvPr/>
        </p:nvPicPr>
        <p:blipFill>
          <a:blip r:embed="rId3"/>
          <a:stretch>
            <a:fillRect/>
          </a:stretch>
        </p:blipFill>
        <p:spPr>
          <a:xfrm>
            <a:off x="6895641" y="456645"/>
            <a:ext cx="5296359" cy="6401355"/>
          </a:xfrm>
          <a:prstGeom prst="rect">
            <a:avLst/>
          </a:prstGeom>
        </p:spPr>
      </p:pic>
    </p:spTree>
    <p:extLst>
      <p:ext uri="{BB962C8B-B14F-4D97-AF65-F5344CB8AC3E}">
        <p14:creationId xmlns:p14="http://schemas.microsoft.com/office/powerpoint/2010/main" val="6676554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endParaRPr lang="fr-FR" sz="1200" dirty="0">
              <a:solidFill>
                <a:schemeClr val="bg1"/>
              </a:solidFill>
            </a:endParaRPr>
          </a:p>
        </p:txBody>
      </p:sp>
      <p:sp>
        <p:nvSpPr>
          <p:cNvPr id="14" name="ZoneTexte 13">
            <a:extLst>
              <a:ext uri="{FF2B5EF4-FFF2-40B4-BE49-F238E27FC236}">
                <a16:creationId xmlns:a16="http://schemas.microsoft.com/office/drawing/2014/main" id="{9A433DAF-EF49-40D6-AB29-9CBB298F3008}"/>
              </a:ext>
            </a:extLst>
          </p:cNvPr>
          <p:cNvSpPr txBox="1"/>
          <p:nvPr/>
        </p:nvSpPr>
        <p:spPr>
          <a:xfrm>
            <a:off x="684571" y="1362725"/>
            <a:ext cx="11014586" cy="2585323"/>
          </a:xfrm>
          <a:prstGeom prst="rect">
            <a:avLst/>
          </a:prstGeom>
          <a:noFill/>
        </p:spPr>
        <p:txBody>
          <a:bodyPr wrap="square">
            <a:spAutoFit/>
          </a:bodyPr>
          <a:lstStyle>
            <a:defPPr>
              <a:defRPr lang="en-US"/>
            </a:defPPr>
            <a:lvl1pPr>
              <a:defRPr>
                <a:solidFill>
                  <a:schemeClr val="bg1"/>
                </a:solidFill>
              </a:defRPr>
            </a:lvl1pPr>
          </a:lstStyle>
          <a:p>
            <a:r>
              <a:rPr lang="fr-FR" dirty="0"/>
              <a:t>Les événements sur l’objet image</a:t>
            </a:r>
          </a:p>
          <a:p>
            <a:br>
              <a:rPr lang="fr-FR" dirty="0"/>
            </a:br>
            <a:r>
              <a:rPr lang="fr-FR" b="1" dirty="0" err="1">
                <a:solidFill>
                  <a:srgbClr val="FF0000"/>
                </a:solidFill>
              </a:rPr>
              <a:t>onMouseOver</a:t>
            </a:r>
            <a:r>
              <a:rPr lang="fr-FR" dirty="0"/>
              <a:t> la souris survole l'image.</a:t>
            </a:r>
            <a:br>
              <a:rPr lang="fr-FR" dirty="0"/>
            </a:br>
            <a:r>
              <a:rPr lang="fr-FR" b="1" dirty="0" err="1">
                <a:solidFill>
                  <a:srgbClr val="FF0000"/>
                </a:solidFill>
              </a:rPr>
              <a:t>onMouseOut</a:t>
            </a:r>
            <a:r>
              <a:rPr lang="fr-FR" dirty="0"/>
              <a:t> la souris quitte l'image.</a:t>
            </a:r>
            <a:br>
              <a:rPr lang="fr-FR" dirty="0"/>
            </a:br>
            <a:r>
              <a:rPr lang="fr-FR" b="1" dirty="0" err="1">
                <a:solidFill>
                  <a:srgbClr val="FF0000"/>
                </a:solidFill>
              </a:rPr>
              <a:t>onClick</a:t>
            </a:r>
            <a:r>
              <a:rPr lang="fr-FR" dirty="0"/>
              <a:t> on clique sur l'image.</a:t>
            </a:r>
            <a:br>
              <a:rPr lang="fr-FR" dirty="0"/>
            </a:br>
            <a:r>
              <a:rPr lang="fr-FR" b="1" dirty="0" err="1">
                <a:solidFill>
                  <a:srgbClr val="FF0000"/>
                </a:solidFill>
              </a:rPr>
              <a:t>onDbleClick</a:t>
            </a:r>
            <a:r>
              <a:rPr lang="fr-FR" dirty="0"/>
              <a:t> on double clique sur l'image.</a:t>
            </a:r>
            <a:br>
              <a:rPr lang="fr-FR" dirty="0"/>
            </a:br>
            <a:r>
              <a:rPr lang="fr-FR" b="1" dirty="0" err="1">
                <a:solidFill>
                  <a:srgbClr val="FF0000"/>
                </a:solidFill>
              </a:rPr>
              <a:t>onMouseUp</a:t>
            </a:r>
            <a:r>
              <a:rPr lang="fr-FR" dirty="0"/>
              <a:t> le bouton gauche est relâché.</a:t>
            </a:r>
            <a:br>
              <a:rPr lang="fr-FR" dirty="0"/>
            </a:br>
            <a:r>
              <a:rPr lang="fr-FR" b="1" dirty="0" err="1">
                <a:solidFill>
                  <a:srgbClr val="FF0000"/>
                </a:solidFill>
              </a:rPr>
              <a:t>onMouseDown</a:t>
            </a:r>
            <a:r>
              <a:rPr lang="fr-FR" dirty="0"/>
              <a:t> le bouton gauche est appuyé.</a:t>
            </a:r>
            <a:br>
              <a:rPr lang="fr-FR" dirty="0"/>
            </a:br>
            <a:r>
              <a:rPr lang="fr-FR" b="1" dirty="0" err="1">
                <a:solidFill>
                  <a:srgbClr val="FF0000"/>
                </a:solidFill>
              </a:rPr>
              <a:t>onMouseMove</a:t>
            </a:r>
            <a:r>
              <a:rPr lang="fr-FR" dirty="0"/>
              <a:t> la souris bouge.</a:t>
            </a:r>
          </a:p>
        </p:txBody>
      </p:sp>
    </p:spTree>
    <p:extLst>
      <p:ext uri="{BB962C8B-B14F-4D97-AF65-F5344CB8AC3E}">
        <p14:creationId xmlns:p14="http://schemas.microsoft.com/office/powerpoint/2010/main" val="31666933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La collection des objets images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5D25DA3F-F31E-47F9-84CC-3F3DA47FA8DD}"/>
              </a:ext>
            </a:extLst>
          </p:cNvPr>
          <p:cNvSpPr txBox="1"/>
          <p:nvPr/>
        </p:nvSpPr>
        <p:spPr>
          <a:xfrm>
            <a:off x="314631" y="1443841"/>
            <a:ext cx="12211665" cy="2031325"/>
          </a:xfrm>
          <a:prstGeom prst="rect">
            <a:avLst/>
          </a:prstGeom>
          <a:noFill/>
        </p:spPr>
        <p:txBody>
          <a:bodyPr wrap="square">
            <a:spAutoFit/>
          </a:bodyPr>
          <a:lstStyle/>
          <a:p>
            <a:r>
              <a:rPr lang="fr-FR" b="0" dirty="0">
                <a:solidFill>
                  <a:srgbClr val="6A9955"/>
                </a:solidFill>
                <a:effectLst/>
                <a:latin typeface="Consolas" panose="020B0609020204030204" pitchFamily="49" charset="0"/>
              </a:rPr>
              <a:t>// récupérer l’ensemble des images d'un document grâce à la collection </a:t>
            </a:r>
          </a:p>
          <a:p>
            <a:r>
              <a:rPr lang="fr-FR" b="0" dirty="0">
                <a:solidFill>
                  <a:srgbClr val="6A9955"/>
                </a:solidFill>
                <a:effectLst/>
                <a:latin typeface="Consolas" panose="020B0609020204030204" pitchFamily="49" charset="0"/>
              </a:rPr>
              <a:t>images dans document</a:t>
            </a:r>
          </a:p>
          <a:p>
            <a:endParaRPr lang="fr-FR" dirty="0">
              <a:solidFill>
                <a:srgbClr val="6A9955"/>
              </a:solidFill>
              <a:latin typeface="Consolas" panose="020B0609020204030204" pitchFamily="49" charset="0"/>
            </a:endParaRPr>
          </a:p>
          <a:p>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&lt;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length</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348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960485" y="12550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sp>
        <p:nvSpPr>
          <p:cNvPr id="11" name="Rectangle 10">
            <a:extLst>
              <a:ext uri="{FF2B5EF4-FFF2-40B4-BE49-F238E27FC236}">
                <a16:creationId xmlns:a16="http://schemas.microsoft.com/office/drawing/2014/main" id="{050C3543-3BE3-4A84-9D8A-72EDE543FBDF}"/>
              </a:ext>
            </a:extLst>
          </p:cNvPr>
          <p:cNvSpPr/>
          <p:nvPr/>
        </p:nvSpPr>
        <p:spPr>
          <a:xfrm>
            <a:off x="79975" y="1303139"/>
            <a:ext cx="2736647" cy="1477328"/>
          </a:xfrm>
          <a:prstGeom prst="rect">
            <a:avLst/>
          </a:prstGeom>
        </p:spPr>
        <p:txBody>
          <a:bodyPr wrap="none">
            <a:spAutoFit/>
          </a:bodyPr>
          <a:lstStyle/>
          <a:p>
            <a:r>
              <a:rPr lang="fr-FR" b="1" dirty="0">
                <a:solidFill>
                  <a:schemeClr val="bg1"/>
                </a:solidFill>
              </a:rPr>
              <a:t>Conception d’une page</a:t>
            </a:r>
          </a:p>
          <a:p>
            <a:endParaRPr lang="fr-FR" b="1" dirty="0">
              <a:solidFill>
                <a:schemeClr val="bg1"/>
              </a:solidFill>
            </a:endParaRPr>
          </a:p>
          <a:p>
            <a:r>
              <a:rPr lang="fr-FR" b="1" dirty="0">
                <a:solidFill>
                  <a:schemeClr val="bg1"/>
                </a:solidFill>
              </a:rPr>
              <a:t>Langage Frontend</a:t>
            </a:r>
          </a:p>
          <a:p>
            <a:endParaRPr lang="fr-FR" b="1" dirty="0">
              <a:solidFill>
                <a:schemeClr val="bg1"/>
              </a:solidFill>
            </a:endParaRPr>
          </a:p>
          <a:p>
            <a:r>
              <a:rPr lang="fr-FR" b="1" dirty="0">
                <a:solidFill>
                  <a:schemeClr val="bg1"/>
                </a:solidFill>
              </a:rPr>
              <a:t>Langage Backend</a:t>
            </a:r>
            <a:endParaRPr lang="fr-FR" dirty="0"/>
          </a:p>
        </p:txBody>
      </p:sp>
      <p:pic>
        <p:nvPicPr>
          <p:cNvPr id="3" name="Image 2">
            <a:extLst>
              <a:ext uri="{FF2B5EF4-FFF2-40B4-BE49-F238E27FC236}">
                <a16:creationId xmlns:a16="http://schemas.microsoft.com/office/drawing/2014/main" id="{85E4124A-AC61-4287-A1C0-749AB1786EE2}"/>
              </a:ext>
            </a:extLst>
          </p:cNvPr>
          <p:cNvPicPr>
            <a:picLocks noChangeAspect="1"/>
          </p:cNvPicPr>
          <p:nvPr/>
        </p:nvPicPr>
        <p:blipFill>
          <a:blip r:embed="rId3"/>
          <a:stretch>
            <a:fillRect/>
          </a:stretch>
        </p:blipFill>
        <p:spPr>
          <a:xfrm>
            <a:off x="2816622" y="1016578"/>
            <a:ext cx="10258425" cy="4381500"/>
          </a:xfrm>
          <a:prstGeom prst="rect">
            <a:avLst/>
          </a:prstGeom>
        </p:spPr>
      </p:pic>
    </p:spTree>
    <p:extLst>
      <p:ext uri="{BB962C8B-B14F-4D97-AF65-F5344CB8AC3E}">
        <p14:creationId xmlns:p14="http://schemas.microsoft.com/office/powerpoint/2010/main" val="21438549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Précharger les images </a:t>
            </a:r>
            <a:endParaRPr lang="fr-FR" sz="1200" dirty="0">
              <a:solidFill>
                <a:schemeClr val="bg1"/>
              </a:solidFill>
            </a:endParaRPr>
          </a:p>
          <a:p>
            <a:endParaRPr lang="fr-FR" sz="1200" dirty="0">
              <a:solidFill>
                <a:schemeClr val="bg1"/>
              </a:solidFill>
            </a:endParaRPr>
          </a:p>
        </p:txBody>
      </p:sp>
      <p:sp>
        <p:nvSpPr>
          <p:cNvPr id="11" name="ZoneTexte 10">
            <a:extLst>
              <a:ext uri="{FF2B5EF4-FFF2-40B4-BE49-F238E27FC236}">
                <a16:creationId xmlns:a16="http://schemas.microsoft.com/office/drawing/2014/main" id="{EFBDCFA1-0EDB-4A0C-AA8B-F13FC7E2EF5E}"/>
              </a:ext>
            </a:extLst>
          </p:cNvPr>
          <p:cNvSpPr txBox="1"/>
          <p:nvPr/>
        </p:nvSpPr>
        <p:spPr>
          <a:xfrm>
            <a:off x="255639" y="1891294"/>
            <a:ext cx="11562735" cy="2585323"/>
          </a:xfrm>
          <a:prstGeom prst="rect">
            <a:avLst/>
          </a:prstGeom>
          <a:noFill/>
        </p:spPr>
        <p:txBody>
          <a:bodyPr wrap="square">
            <a:spAutoFit/>
          </a:bodyPr>
          <a:lstStyle/>
          <a:p>
            <a:r>
              <a:rPr lang="fr-FR" b="0" dirty="0">
                <a:solidFill>
                  <a:srgbClr val="6A9955"/>
                </a:solidFill>
                <a:effectLst/>
                <a:latin typeface="Consolas" panose="020B0609020204030204" pitchFamily="49" charset="0"/>
              </a:rPr>
              <a:t>//Pour précharger des image directement en javascript, il suffit simplement de simuler </a:t>
            </a:r>
          </a:p>
          <a:p>
            <a:r>
              <a:rPr lang="fr-FR" b="0" dirty="0">
                <a:solidFill>
                  <a:srgbClr val="6A9955"/>
                </a:solidFill>
                <a:effectLst/>
                <a:latin typeface="Consolas" panose="020B0609020204030204" pitchFamily="49" charset="0"/>
              </a:rPr>
              <a:t>l'affichage des images en question.</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//voici un exemple:</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new</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Image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"monimage.gif"</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6A9955"/>
                </a:solidFill>
                <a:effectLst/>
                <a:latin typeface="Consolas" panose="020B0609020204030204" pitchFamily="49" charset="0"/>
              </a:rPr>
              <a:t>//l'image est donc préchargée en javascript. il est aussi possible d'y ajouter </a:t>
            </a:r>
          </a:p>
          <a:p>
            <a:r>
              <a:rPr lang="fr-FR" b="0" dirty="0">
                <a:solidFill>
                  <a:srgbClr val="6A9955"/>
                </a:solidFill>
                <a:effectLst/>
                <a:latin typeface="Consolas" panose="020B0609020204030204" pitchFamily="49" charset="0"/>
              </a:rPr>
              <a:t>des propriétés et événement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80576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a:t>
            </a:r>
            <a:r>
              <a:rPr lang="fr-FR" dirty="0" err="1">
                <a:solidFill>
                  <a:schemeClr val="bg1"/>
                </a:solidFill>
              </a:rPr>
              <a:t>Rollover</a:t>
            </a:r>
            <a:r>
              <a:rPr lang="fr-FR" dirty="0">
                <a:solidFill>
                  <a:schemeClr val="bg1"/>
                </a:solidFill>
              </a:rPr>
              <a:t>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89271" y="1653056"/>
            <a:ext cx="11520948" cy="830997"/>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"nom1"</a:t>
            </a:r>
            <a:r>
              <a:rPr lang="fr-FR" sz="1200" b="0" dirty="0">
                <a:solidFill>
                  <a:srgbClr val="808080"/>
                </a:solidFill>
                <a:effectLst/>
                <a:latin typeface="Consolas" panose="020B0609020204030204" pitchFamily="49" charset="0"/>
              </a:rPr>
              <a:t>&gt;</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"nom2"</a:t>
            </a:r>
            <a:r>
              <a:rPr lang="fr-FR" sz="1200" b="0" dirty="0">
                <a:solidFill>
                  <a:srgbClr val="808080"/>
                </a:solidFill>
                <a:effectLst/>
                <a:latin typeface="Consolas" panose="020B0609020204030204" pitchFamily="49" charset="0"/>
              </a:rPr>
              <a:t>&gt;</a:t>
            </a:r>
            <a:endParaRPr lang="fr-FR" sz="1200" dirty="0">
              <a:solidFill>
                <a:srgbClr val="808080"/>
              </a:solidFill>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23567" y="2568985"/>
            <a:ext cx="8079658" cy="1384995"/>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funcLittle</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p:txBody>
      </p:sp>
      <p:pic>
        <p:nvPicPr>
          <p:cNvPr id="6" name="Image 5">
            <a:extLst>
              <a:ext uri="{FF2B5EF4-FFF2-40B4-BE49-F238E27FC236}">
                <a16:creationId xmlns:a16="http://schemas.microsoft.com/office/drawing/2014/main" id="{501021C8-DBEB-41E9-A009-F2B88B8587F7}"/>
              </a:ext>
            </a:extLst>
          </p:cNvPr>
          <p:cNvPicPr>
            <a:picLocks noChangeAspect="1"/>
          </p:cNvPicPr>
          <p:nvPr/>
        </p:nvPicPr>
        <p:blipFill>
          <a:blip r:embed="rId3"/>
          <a:stretch>
            <a:fillRect/>
          </a:stretch>
        </p:blipFill>
        <p:spPr>
          <a:xfrm>
            <a:off x="9227482" y="2484053"/>
            <a:ext cx="1890708" cy="4078528"/>
          </a:xfrm>
          <a:prstGeom prst="rect">
            <a:avLst/>
          </a:prstGeom>
        </p:spPr>
      </p:pic>
      <p:pic>
        <p:nvPicPr>
          <p:cNvPr id="1026" name="Picture 2" descr="Souris Pointeur Flèche - Image gratuite sur Pixabay">
            <a:extLst>
              <a:ext uri="{FF2B5EF4-FFF2-40B4-BE49-F238E27FC236}">
                <a16:creationId xmlns:a16="http://schemas.microsoft.com/office/drawing/2014/main" id="{8B9EC61F-F5AB-4985-9131-52CFB14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429" y="5102228"/>
            <a:ext cx="1072042" cy="107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4575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carrousel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27819" y="1028342"/>
            <a:ext cx="11575026" cy="1754326"/>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 " </a:t>
            </a:r>
            <a:r>
              <a:rPr lang="fr-FR" sz="1200" dirty="0">
                <a:solidFill>
                  <a:srgbClr val="CE9178"/>
                </a:solidFill>
                <a:latin typeface="Consolas" panose="020B0609020204030204" pitchFamily="49" charset="0"/>
              </a:rPr>
              <a:t>onImage</a:t>
            </a:r>
            <a:r>
              <a:rPr lang="fr-FR" sz="1200" b="0" dirty="0">
                <a:solidFill>
                  <a:srgbClr val="CE9178"/>
                </a:solidFill>
                <a:effectLst/>
                <a:latin typeface="Consolas" panose="020B0609020204030204" pitchFamily="49" charset="0"/>
              </a:rPr>
              <a:t>.jpg"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display:none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"ZENIBA"</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dirty="0">
                <a:solidFill>
                  <a:srgbClr val="D4D4D4"/>
                </a:solidFill>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p>
          <a:p>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F44747"/>
                </a:solidFill>
                <a:effectLst/>
                <a:latin typeface="Consolas" panose="020B0609020204030204" pitchFamily="49" charset="0"/>
              </a:rPr>
              <a:t>&lt;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numImg</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OnChange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(0)"</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9319" y="2822400"/>
            <a:ext cx="8079658" cy="1938992"/>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affiche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récupère l'ensemble des images d'un document et on les cache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C586C0"/>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le numéro d'image courant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a:t>
            </a:r>
            <a:r>
              <a:rPr lang="fr-FR" sz="1200" b="0" dirty="0" err="1">
                <a:solidFill>
                  <a:srgbClr val="6A9955"/>
                </a:solidFill>
                <a:effectLst/>
                <a:latin typeface="Consolas" panose="020B0609020204030204" pitchFamily="49" charset="0"/>
              </a:rPr>
              <a:t>l'id</a:t>
            </a:r>
            <a:r>
              <a:rPr lang="fr-FR" sz="1200" b="0" dirty="0">
                <a:solidFill>
                  <a:srgbClr val="6A9955"/>
                </a:solidFill>
                <a:effectLst/>
                <a:latin typeface="Consolas" panose="020B0609020204030204" pitchFamily="49" charset="0"/>
              </a:rPr>
              <a:t> de l'image précédente, actuelle, ou suivante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met à jour le champ nombre et l'image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a:t>
            </a:r>
          </a:p>
        </p:txBody>
      </p:sp>
      <p:pic>
        <p:nvPicPr>
          <p:cNvPr id="3" name="Image 2">
            <a:extLst>
              <a:ext uri="{FF2B5EF4-FFF2-40B4-BE49-F238E27FC236}">
                <a16:creationId xmlns:a16="http://schemas.microsoft.com/office/drawing/2014/main" id="{B1FE1192-41BD-426F-8F03-9224B7EC7081}"/>
              </a:ext>
            </a:extLst>
          </p:cNvPr>
          <p:cNvPicPr>
            <a:picLocks noChangeAspect="1"/>
          </p:cNvPicPr>
          <p:nvPr/>
        </p:nvPicPr>
        <p:blipFill>
          <a:blip r:embed="rId3"/>
          <a:stretch>
            <a:fillRect/>
          </a:stretch>
        </p:blipFill>
        <p:spPr>
          <a:xfrm>
            <a:off x="5420800" y="4192713"/>
            <a:ext cx="6600825" cy="2190750"/>
          </a:xfrm>
          <a:prstGeom prst="rect">
            <a:avLst/>
          </a:prstGeom>
        </p:spPr>
      </p:pic>
    </p:spTree>
    <p:extLst>
      <p:ext uri="{BB962C8B-B14F-4D97-AF65-F5344CB8AC3E}">
        <p14:creationId xmlns:p14="http://schemas.microsoft.com/office/powerpoint/2010/main" val="2363168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923330"/>
          </a:xfrm>
          <a:prstGeom prst="rect">
            <a:avLst/>
          </a:prstGeom>
          <a:noFill/>
        </p:spPr>
        <p:txBody>
          <a:bodyPr wrap="square">
            <a:spAutoFit/>
          </a:bodyPr>
          <a:lstStyle/>
          <a:p>
            <a:r>
              <a:rPr lang="fr-FR" dirty="0">
                <a:solidFill>
                  <a:schemeClr val="bg1"/>
                </a:solidFill>
              </a:rPr>
              <a:t>9 Tirer par</a:t>
            </a:r>
            <a:r>
              <a:rPr lang="fr-FR" b="1" dirty="0">
                <a:solidFill>
                  <a:schemeClr val="bg1"/>
                </a:solidFill>
              </a:rPr>
              <a:t>ti des calques </a:t>
            </a:r>
            <a:endParaRPr lang="fr-FR" sz="1200" dirty="0">
              <a:solidFill>
                <a:schemeClr val="bg1"/>
              </a:solidFill>
            </a:endParaRPr>
          </a:p>
          <a:p>
            <a:r>
              <a:rPr lang="fr-FR" dirty="0">
                <a:solidFill>
                  <a:schemeClr val="bg1"/>
                </a:solidFill>
              </a:rPr>
              <a:t>	• Créer un calque par JavaScript Animer un calque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5042DE6F-770C-4D98-97D9-C6E5815BD812}"/>
              </a:ext>
            </a:extLst>
          </p:cNvPr>
          <p:cNvSpPr txBox="1"/>
          <p:nvPr/>
        </p:nvSpPr>
        <p:spPr>
          <a:xfrm>
            <a:off x="403121" y="879140"/>
            <a:ext cx="6961239" cy="923330"/>
          </a:xfrm>
          <a:prstGeom prst="rect">
            <a:avLst/>
          </a:prstGeom>
          <a:noFill/>
        </p:spPr>
        <p:txBody>
          <a:bodyPr wrap="square">
            <a:spAutoFit/>
          </a:bodyPr>
          <a:lstStyle/>
          <a:p>
            <a:r>
              <a:rPr lang="fr-FR" dirty="0">
                <a:solidFill>
                  <a:schemeClr val="bg1"/>
                </a:solidFill>
              </a:rPr>
              <a:t>Aujourd’hui, un calque n’est qu’une zone &lt;div&gt;&lt;/div&gt;</a:t>
            </a:r>
          </a:p>
          <a:p>
            <a:r>
              <a:rPr lang="fr-FR" dirty="0">
                <a:solidFill>
                  <a:schemeClr val="bg1"/>
                </a:solidFill>
              </a:rPr>
              <a:t>Avant, il s’agissait d’une zone nommé « layer » géré autrement. </a:t>
            </a:r>
          </a:p>
          <a:p>
            <a:r>
              <a:rPr lang="fr-FR" dirty="0">
                <a:solidFill>
                  <a:schemeClr val="bg1"/>
                </a:solidFill>
              </a:rPr>
              <a:t>Mais ca ! C’était il y a bien longtemps !</a:t>
            </a:r>
            <a:endParaRPr lang="fr-FR" dirty="0"/>
          </a:p>
        </p:txBody>
      </p:sp>
      <p:sp>
        <p:nvSpPr>
          <p:cNvPr id="14" name="ZoneTexte 13">
            <a:extLst>
              <a:ext uri="{FF2B5EF4-FFF2-40B4-BE49-F238E27FC236}">
                <a16:creationId xmlns:a16="http://schemas.microsoft.com/office/drawing/2014/main" id="{D50F6772-5611-4CE1-8E2C-31C2221B3FCC}"/>
              </a:ext>
            </a:extLst>
          </p:cNvPr>
          <p:cNvSpPr txBox="1"/>
          <p:nvPr/>
        </p:nvSpPr>
        <p:spPr>
          <a:xfrm>
            <a:off x="324464" y="1813173"/>
            <a:ext cx="11995355" cy="526297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DOCTYPE</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"https://ajax.googleapis.com/ajax/</a:t>
            </a:r>
            <a:r>
              <a:rPr lang="fr-FR" sz="1200" b="0" dirty="0" err="1">
                <a:solidFill>
                  <a:srgbClr val="CE9178"/>
                </a:solidFill>
                <a:effectLst/>
                <a:latin typeface="Consolas" panose="020B0609020204030204" pitchFamily="49" charset="0"/>
              </a:rPr>
              <a:t>libs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jquery</a:t>
            </a:r>
            <a:r>
              <a:rPr lang="fr-FR" sz="1200" b="0" dirty="0">
                <a:solidFill>
                  <a:srgbClr val="CE9178"/>
                </a:solidFill>
                <a:effectLst/>
                <a:latin typeface="Consolas" panose="020B0609020204030204" pitchFamily="49" charset="0"/>
              </a:rPr>
              <a:t>/3.4.1/jquery.min.js"</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myAnimation</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myAnimation</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Start Animation</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"background:#98bf21;height:100px;width:100px;position:absolute;"</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"background:red;height:100px;width:100px;position:absolute; margin-left:400px;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"background:blue;height:100px;width:100px;position:absolute; margin-left:600px;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390DCB51-7089-47AF-8B23-2F14FBC1F3E8}"/>
              </a:ext>
            </a:extLst>
          </p:cNvPr>
          <p:cNvPicPr>
            <a:picLocks noChangeAspect="1"/>
          </p:cNvPicPr>
          <p:nvPr/>
        </p:nvPicPr>
        <p:blipFill>
          <a:blip r:embed="rId3"/>
          <a:stretch>
            <a:fillRect/>
          </a:stretch>
        </p:blipFill>
        <p:spPr>
          <a:xfrm>
            <a:off x="7762875" y="3052345"/>
            <a:ext cx="4429125" cy="1533525"/>
          </a:xfrm>
          <a:prstGeom prst="rect">
            <a:avLst/>
          </a:prstGeom>
        </p:spPr>
      </p:pic>
    </p:spTree>
    <p:extLst>
      <p:ext uri="{BB962C8B-B14F-4D97-AF65-F5344CB8AC3E}">
        <p14:creationId xmlns:p14="http://schemas.microsoft.com/office/powerpoint/2010/main" val="1840646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1107996"/>
          </a:xfrm>
          <a:prstGeom prst="rect">
            <a:avLst/>
          </a:prstGeom>
          <a:noFill/>
        </p:spPr>
        <p:txBody>
          <a:bodyPr wrap="square">
            <a:spAutoFit/>
          </a:bodyPr>
          <a:lstStyle/>
          <a:p>
            <a:r>
              <a:rPr lang="fr-FR">
                <a:solidFill>
                  <a:schemeClr val="bg1"/>
                </a:solidFill>
              </a:rPr>
              <a:t>9 Tirer par</a:t>
            </a:r>
            <a:r>
              <a:rPr lang="fr-FR" b="1">
                <a:solidFill>
                  <a:schemeClr val="bg1"/>
                </a:solidFill>
              </a:rPr>
              <a:t>ti des calques </a:t>
            </a:r>
            <a:endParaRPr lang="fr-FR" sz="1200">
              <a:solidFill>
                <a:schemeClr val="bg1"/>
              </a:solidFill>
            </a:endParaRPr>
          </a:p>
          <a:p>
            <a:r>
              <a:rPr lang="fr-FR">
                <a:solidFill>
                  <a:schemeClr val="bg1"/>
                </a:solidFill>
              </a:rPr>
              <a:t>	• Faire suivre le Pointeur par une image </a:t>
            </a:r>
            <a:endParaRPr lang="fr-FR" sz="1200">
              <a:solidFill>
                <a:schemeClr val="bg1"/>
              </a:solidFill>
            </a:endParaRPr>
          </a:p>
          <a:p>
            <a:endParaRPr lang="fr-FR" sz="1200">
              <a:solidFill>
                <a:schemeClr val="bg1"/>
              </a:solidFill>
            </a:endParaRPr>
          </a:p>
          <a:p>
            <a:r>
              <a:rPr lang="fr-FR">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2A8DD75F-F37F-459F-A43F-06D335C7128E}"/>
              </a:ext>
            </a:extLst>
          </p:cNvPr>
          <p:cNvSpPr txBox="1"/>
          <p:nvPr/>
        </p:nvSpPr>
        <p:spPr>
          <a:xfrm>
            <a:off x="324465" y="1443841"/>
            <a:ext cx="8819535" cy="4616648"/>
          </a:xfrm>
          <a:prstGeom prst="rect">
            <a:avLst/>
          </a:prstGeom>
          <a:noFill/>
        </p:spPr>
        <p:txBody>
          <a:bodyPr wrap="square">
            <a:spAutoFit/>
          </a:bodyPr>
          <a:lstStyle/>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D7BA7D"/>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position</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absolute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mouveTrack</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left</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pageX</a:t>
            </a:r>
            <a:r>
              <a:rPr lang="fr-FR" sz="1400" b="0" dirty="0">
                <a:solidFill>
                  <a:srgbClr val="D4D4D4"/>
                </a:solidFill>
                <a:effectLst/>
                <a:latin typeface="Consolas" panose="020B0609020204030204" pitchFamily="49" charset="0"/>
              </a:rPr>
              <a:t> ;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top</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pageY</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onmousemove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mouveTrack</a:t>
            </a:r>
            <a:r>
              <a:rPr lang="fr-FR" sz="1400" b="0" dirty="0">
                <a:solidFill>
                  <a:srgbClr val="CE9178"/>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event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img</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src</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"http://delphineetsesloulous.d.e.pic.centerblog.net/c466fdd3.gif"</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width</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height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103DDDFF-A2B3-48F2-9F6F-94B18113F119}"/>
              </a:ext>
            </a:extLst>
          </p:cNvPr>
          <p:cNvSpPr txBox="1"/>
          <p:nvPr/>
        </p:nvSpPr>
        <p:spPr>
          <a:xfrm>
            <a:off x="245807" y="1015662"/>
            <a:ext cx="10776154" cy="369332"/>
          </a:xfrm>
          <a:prstGeom prst="rect">
            <a:avLst/>
          </a:prstGeom>
          <a:noFill/>
        </p:spPr>
        <p:txBody>
          <a:bodyPr wrap="square">
            <a:spAutoFit/>
          </a:bodyPr>
          <a:lstStyle/>
          <a:p>
            <a:r>
              <a:rPr lang="fr-FR" dirty="0">
                <a:solidFill>
                  <a:schemeClr val="bg1"/>
                </a:solidFill>
              </a:rPr>
              <a:t>Récupérer les </a:t>
            </a:r>
            <a:r>
              <a:rPr lang="fr-FR" dirty="0" err="1">
                <a:solidFill>
                  <a:schemeClr val="bg1"/>
                </a:solidFill>
              </a:rPr>
              <a:t>ccordonnées</a:t>
            </a:r>
            <a:r>
              <a:rPr lang="fr-FR" dirty="0">
                <a:solidFill>
                  <a:schemeClr val="bg1"/>
                </a:solidFill>
              </a:rPr>
              <a:t> du pointeurs dans un BODY avec </a:t>
            </a:r>
            <a:r>
              <a:rPr lang="fr-FR" dirty="0" err="1">
                <a:solidFill>
                  <a:schemeClr val="bg1"/>
                </a:solidFill>
              </a:rPr>
              <a:t>onmousemove</a:t>
            </a:r>
            <a:endParaRPr lang="fr-FR" dirty="0"/>
          </a:p>
        </p:txBody>
      </p:sp>
    </p:spTree>
    <p:extLst>
      <p:ext uri="{BB962C8B-B14F-4D97-AF65-F5344CB8AC3E}">
        <p14:creationId xmlns:p14="http://schemas.microsoft.com/office/powerpoint/2010/main" val="483373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Contrôler la Navigation </a:t>
            </a:r>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2862322"/>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Pointeur	: </a:t>
            </a:r>
            <a:r>
              <a:rPr lang="fr-FR" dirty="0"/>
              <a:t> 	mouvement 	: </a:t>
            </a:r>
            <a:r>
              <a:rPr lang="fr-FR" b="0" dirty="0" err="1">
                <a:solidFill>
                  <a:srgbClr val="9CDCFE"/>
                </a:solidFill>
                <a:effectLst/>
                <a:latin typeface="Consolas" panose="020B0609020204030204" pitchFamily="49" charset="0"/>
              </a:rPr>
              <a:t>onmousemove</a:t>
            </a:r>
            <a:endParaRPr lang="fr-FR" b="0" dirty="0">
              <a:solidFill>
                <a:srgbClr val="D4D4D4"/>
              </a:solidFill>
              <a:effectLst/>
              <a:latin typeface="Consolas" panose="020B0609020204030204" pitchFamily="49" charset="0"/>
            </a:endParaRPr>
          </a:p>
          <a:p>
            <a:r>
              <a:rPr lang="fr-FR" dirty="0"/>
              <a:t>			clic		: </a:t>
            </a:r>
            <a:r>
              <a:rPr lang="fr-FR" dirty="0" err="1">
                <a:solidFill>
                  <a:srgbClr val="9CDCFE"/>
                </a:solidFill>
                <a:latin typeface="Consolas" panose="020B0609020204030204" pitchFamily="49" charset="0"/>
              </a:rPr>
              <a:t>click,dblclick</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mousedown</a:t>
            </a:r>
            <a:r>
              <a:rPr lang="fr-FR" b="0" i="0" dirty="0">
                <a:solidFill>
                  <a:srgbClr val="333333"/>
                </a:solidFill>
                <a:effectLst/>
                <a:latin typeface="consolas" panose="020B0609020204030204" pitchFamily="49" charset="0"/>
              </a:rPr>
              <a:t> </a:t>
            </a:r>
            <a:r>
              <a:rPr lang="fr-FR" dirty="0"/>
              <a:t> </a:t>
            </a:r>
          </a:p>
          <a:p>
            <a:r>
              <a:rPr lang="fr-FR" dirty="0"/>
              <a:t>			focus		: </a:t>
            </a:r>
            <a:r>
              <a:rPr lang="fr-FR" dirty="0">
                <a:solidFill>
                  <a:srgbClr val="9CDCFE"/>
                </a:solidFill>
                <a:latin typeface="Consolas" panose="020B0609020204030204" pitchFamily="49" charset="0"/>
              </a:rPr>
              <a:t>focus, </a:t>
            </a:r>
            <a:r>
              <a:rPr lang="fr-FR" dirty="0" err="1">
                <a:solidFill>
                  <a:srgbClr val="9CDCFE"/>
                </a:solidFill>
                <a:latin typeface="Consolas" panose="020B0609020204030204" pitchFamily="49" charset="0"/>
              </a:rPr>
              <a:t>focusin,focusout</a:t>
            </a:r>
            <a:r>
              <a:rPr lang="fr-FR" dirty="0"/>
              <a:t>			</a:t>
            </a:r>
            <a:br>
              <a:rPr lang="fr-FR" dirty="0"/>
            </a:br>
            <a:endParaRPr lang="fr-FR" dirty="0"/>
          </a:p>
          <a:p>
            <a:r>
              <a:rPr lang="fr-FR" b="1" dirty="0">
                <a:solidFill>
                  <a:srgbClr val="FF0000"/>
                </a:solidFill>
              </a:rPr>
              <a:t>Clavier		:	</a:t>
            </a:r>
            <a:r>
              <a:rPr lang="fr-FR" dirty="0"/>
              <a:t>pression, relâchement : </a:t>
            </a:r>
            <a:r>
              <a:rPr lang="fr-FR" dirty="0" err="1">
                <a:solidFill>
                  <a:srgbClr val="9CDCFE"/>
                </a:solidFill>
                <a:latin typeface="Consolas" panose="020B0609020204030204" pitchFamily="49" charset="0"/>
              </a:rPr>
              <a:t>keyup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keydown</a:t>
            </a:r>
            <a:br>
              <a:rPr lang="fr-FR" dirty="0"/>
            </a:br>
            <a:r>
              <a:rPr lang="fr-FR" b="1" dirty="0">
                <a:solidFill>
                  <a:srgbClr val="FF0000"/>
                </a:solidFill>
              </a:rPr>
              <a:t>Historique	:	</a:t>
            </a:r>
            <a:r>
              <a:rPr lang="fr-FR" dirty="0"/>
              <a:t>on double clique sur l'image :  </a:t>
            </a:r>
            <a:r>
              <a:rPr lang="fr-FR" altLang="fr-FR" dirty="0" err="1">
                <a:solidFill>
                  <a:srgbClr val="9CDCFE"/>
                </a:solidFill>
                <a:latin typeface="Consolas" panose="020B0609020204030204" pitchFamily="49" charset="0"/>
              </a:rPr>
              <a:t>window.history.Back</a:t>
            </a:r>
            <a:r>
              <a:rPr lang="fr-FR" altLang="fr-FR" dirty="0">
                <a:solidFill>
                  <a:srgbClr val="9CDCFE"/>
                </a:solidFill>
                <a:latin typeface="Consolas" panose="020B0609020204030204" pitchFamily="49" charset="0"/>
              </a:rPr>
              <a:t>/</a:t>
            </a:r>
            <a:r>
              <a:rPr lang="fr-FR" altLang="fr-FR" dirty="0" err="1">
                <a:solidFill>
                  <a:srgbClr val="9CDCFE"/>
                </a:solidFill>
                <a:latin typeface="Consolas" panose="020B0609020204030204" pitchFamily="49" charset="0"/>
              </a:rPr>
              <a:t>forward</a:t>
            </a:r>
            <a:r>
              <a:rPr lang="fr-FR" altLang="fr-FR" dirty="0">
                <a:solidFill>
                  <a:srgbClr val="9CDCFE"/>
                </a:solidFill>
                <a:latin typeface="Consolas" panose="020B0609020204030204" pitchFamily="49" charset="0"/>
              </a:rPr>
              <a:t>() </a:t>
            </a: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ZoneTexte 17">
            <a:extLst>
              <a:ext uri="{FF2B5EF4-FFF2-40B4-BE49-F238E27FC236}">
                <a16:creationId xmlns:a16="http://schemas.microsoft.com/office/drawing/2014/main" id="{25A3C7CA-CA2E-4934-AF03-3B551E2F8244}"/>
              </a:ext>
            </a:extLst>
          </p:cNvPr>
          <p:cNvSpPr txBox="1"/>
          <p:nvPr/>
        </p:nvSpPr>
        <p:spPr>
          <a:xfrm>
            <a:off x="680884" y="4029164"/>
            <a:ext cx="6120580" cy="646331"/>
          </a:xfrm>
          <a:prstGeom prst="rect">
            <a:avLst/>
          </a:prstGeom>
          <a:noFill/>
        </p:spPr>
        <p:txBody>
          <a:bodyPr wrap="square">
            <a:spAutoFit/>
          </a:bodyPr>
          <a:lstStyle/>
          <a:p>
            <a:r>
              <a:rPr lang="fr-FR" dirty="0">
                <a:solidFill>
                  <a:schemeClr val="bg1"/>
                </a:solidFill>
              </a:rPr>
              <a:t>Source :</a:t>
            </a:r>
          </a:p>
          <a:p>
            <a:r>
              <a:rPr lang="fr-FR" dirty="0">
                <a:solidFill>
                  <a:schemeClr val="bg1"/>
                </a:solidFill>
              </a:rPr>
              <a:t>https://developer.mozilla.org/fr/docs/Web/API</a:t>
            </a:r>
          </a:p>
        </p:txBody>
      </p:sp>
    </p:spTree>
    <p:extLst>
      <p:ext uri="{BB962C8B-B14F-4D97-AF65-F5344CB8AC3E}">
        <p14:creationId xmlns:p14="http://schemas.microsoft.com/office/powerpoint/2010/main" val="13362293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830997"/>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Une fenêtre Popup </a:t>
            </a:r>
            <a:endParaRPr lang="fr-FR" sz="1200" dirty="0">
              <a:solidFill>
                <a:schemeClr val="bg1"/>
              </a:solidFill>
            </a:endParaRPr>
          </a:p>
          <a:p>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3970318"/>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Popup d’information	: </a:t>
            </a:r>
            <a:r>
              <a:rPr lang="fr-FR" dirty="0"/>
              <a:t> 	</a:t>
            </a:r>
            <a:r>
              <a:rPr lang="fr-FR" b="0" i="0" dirty="0" err="1">
                <a:solidFill>
                  <a:srgbClr val="FFFFFF"/>
                </a:solidFill>
                <a:effectLst/>
                <a:latin typeface="Consolas" panose="020B0609020204030204" pitchFamily="49" charset="0"/>
              </a:rPr>
              <a:t>window.alert</a:t>
            </a:r>
            <a:r>
              <a:rPr lang="fr-FR" b="0" i="0" dirty="0">
                <a:solidFill>
                  <a:srgbClr val="333333"/>
                </a:solidFill>
                <a:effectLst/>
                <a:latin typeface="consolas" panose="020B0609020204030204" pitchFamily="49" charset="0"/>
              </a:rPr>
              <a:t> </a:t>
            </a:r>
            <a:r>
              <a:rPr lang="fr-FR" dirty="0"/>
              <a:t> 	</a:t>
            </a:r>
          </a:p>
          <a:p>
            <a:endParaRPr lang="fr-FR" dirty="0"/>
          </a:p>
          <a:p>
            <a:endParaRPr lang="fr-FR" dirty="0"/>
          </a:p>
          <a:p>
            <a:r>
              <a:rPr lang="fr-FR" dirty="0"/>
              <a:t>		</a:t>
            </a:r>
            <a:br>
              <a:rPr lang="fr-FR" dirty="0"/>
            </a:br>
            <a:r>
              <a:rPr lang="fr-FR" b="1" dirty="0">
                <a:solidFill>
                  <a:srgbClr val="FF0000"/>
                </a:solidFill>
              </a:rPr>
              <a:t>Popup de confirmation 	:	</a:t>
            </a:r>
            <a:r>
              <a:rPr lang="fr-FR" b="0" i="0" dirty="0" err="1">
                <a:solidFill>
                  <a:srgbClr val="FFFFFF"/>
                </a:solidFill>
                <a:effectLst/>
                <a:latin typeface="Consolas" panose="020B0609020204030204" pitchFamily="49" charset="0"/>
              </a:rPr>
              <a:t>window.confirm</a:t>
            </a:r>
            <a:endParaRPr lang="fr-FR" b="0" i="0" dirty="0">
              <a:solidFill>
                <a:srgbClr val="FFFFFF"/>
              </a:solidFill>
              <a:effectLst/>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br>
              <a:rPr lang="fr-FR" dirty="0"/>
            </a:br>
            <a:r>
              <a:rPr lang="fr-FR" b="1" dirty="0">
                <a:solidFill>
                  <a:srgbClr val="FF0000"/>
                </a:solidFill>
              </a:rPr>
              <a:t>Popup de valeur 	:	</a:t>
            </a:r>
            <a:r>
              <a:rPr lang="fr-FR" b="0" i="0" dirty="0" err="1">
                <a:solidFill>
                  <a:srgbClr val="FFFFFF"/>
                </a:solidFill>
                <a:effectLst/>
                <a:latin typeface="Consolas" panose="020B0609020204030204" pitchFamily="49" charset="0"/>
              </a:rPr>
              <a:t>window.prompt</a:t>
            </a:r>
            <a:endParaRPr lang="fr-FR" altLang="fr-FR" dirty="0">
              <a:solidFill>
                <a:srgbClr val="9CDCFE"/>
              </a:solidFill>
              <a:latin typeface="Consolas" panose="020B0609020204030204" pitchFamily="49" charset="0"/>
            </a:endParaRP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3B32DAAF-CDB9-4FB3-A319-27CC47A33701}"/>
              </a:ext>
            </a:extLst>
          </p:cNvPr>
          <p:cNvPicPr>
            <a:picLocks noChangeAspect="1"/>
          </p:cNvPicPr>
          <p:nvPr/>
        </p:nvPicPr>
        <p:blipFill>
          <a:blip r:embed="rId3"/>
          <a:stretch>
            <a:fillRect/>
          </a:stretch>
        </p:blipFill>
        <p:spPr>
          <a:xfrm>
            <a:off x="7602025" y="4378404"/>
            <a:ext cx="3083949" cy="1243439"/>
          </a:xfrm>
          <a:prstGeom prst="rect">
            <a:avLst/>
          </a:prstGeom>
        </p:spPr>
      </p:pic>
      <p:pic>
        <p:nvPicPr>
          <p:cNvPr id="9" name="Image 8">
            <a:extLst>
              <a:ext uri="{FF2B5EF4-FFF2-40B4-BE49-F238E27FC236}">
                <a16:creationId xmlns:a16="http://schemas.microsoft.com/office/drawing/2014/main" id="{D67C4DFD-A5F7-48E9-8B45-E040773FEB65}"/>
              </a:ext>
            </a:extLst>
          </p:cNvPr>
          <p:cNvPicPr>
            <a:picLocks noChangeAspect="1"/>
          </p:cNvPicPr>
          <p:nvPr/>
        </p:nvPicPr>
        <p:blipFill>
          <a:blip r:embed="rId4"/>
          <a:stretch>
            <a:fillRect/>
          </a:stretch>
        </p:blipFill>
        <p:spPr>
          <a:xfrm>
            <a:off x="7602025" y="3025175"/>
            <a:ext cx="3081757" cy="899982"/>
          </a:xfrm>
          <a:prstGeom prst="rect">
            <a:avLst/>
          </a:prstGeom>
        </p:spPr>
      </p:pic>
      <p:pic>
        <p:nvPicPr>
          <p:cNvPr id="11" name="Image 10">
            <a:extLst>
              <a:ext uri="{FF2B5EF4-FFF2-40B4-BE49-F238E27FC236}">
                <a16:creationId xmlns:a16="http://schemas.microsoft.com/office/drawing/2014/main" id="{6D1E156F-6FBF-4C02-AAF2-96905FF2F6CD}"/>
              </a:ext>
            </a:extLst>
          </p:cNvPr>
          <p:cNvPicPr>
            <a:picLocks noChangeAspect="1"/>
          </p:cNvPicPr>
          <p:nvPr/>
        </p:nvPicPr>
        <p:blipFill>
          <a:blip r:embed="rId5"/>
          <a:stretch>
            <a:fillRect/>
          </a:stretch>
        </p:blipFill>
        <p:spPr>
          <a:xfrm>
            <a:off x="7602025" y="1754783"/>
            <a:ext cx="3081757" cy="903837"/>
          </a:xfrm>
          <a:prstGeom prst="rect">
            <a:avLst/>
          </a:prstGeom>
        </p:spPr>
      </p:pic>
    </p:spTree>
    <p:extLst>
      <p:ext uri="{BB962C8B-B14F-4D97-AF65-F5344CB8AC3E}">
        <p14:creationId xmlns:p14="http://schemas.microsoft.com/office/powerpoint/2010/main" val="35555475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Animer une fenêtre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2C30C1AC-872E-48A2-BB0A-C80042CF15D7}"/>
              </a:ext>
            </a:extLst>
          </p:cNvPr>
          <p:cNvSpPr txBox="1"/>
          <p:nvPr/>
        </p:nvSpPr>
        <p:spPr>
          <a:xfrm>
            <a:off x="265535" y="2052500"/>
            <a:ext cx="12113277" cy="4524315"/>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myMove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Click Me</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"container"</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myMove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 </a:t>
            </a:r>
            <a:r>
              <a:rPr lang="fr-FR" sz="1200" b="0" dirty="0" err="1">
                <a:solidFill>
                  <a:srgbClr val="DCDCAA"/>
                </a:solidFill>
                <a:effectLst/>
                <a:latin typeface="Consolas" panose="020B0609020204030204" pitchFamily="49" charset="0"/>
              </a:rPr>
              <a:t>setInterval</a:t>
            </a:r>
            <a:r>
              <a:rPr lang="fr-FR" sz="1200" b="0" dirty="0">
                <a:solidFill>
                  <a:srgbClr val="D4D4D4"/>
                </a:solidFill>
                <a:effectLst/>
                <a:latin typeface="Consolas" panose="020B0609020204030204" pitchFamily="49" charset="0"/>
              </a:rPr>
              <a:t>(</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5</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350</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clearInterval</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 </a:t>
            </a:r>
            <a:r>
              <a:rPr lang="fr-FR" sz="1200" b="0" dirty="0" err="1">
                <a:solidFill>
                  <a:srgbClr val="C586C0"/>
                </a:solidFill>
                <a:effectLst/>
                <a:latin typeface="Consolas" panose="020B0609020204030204" pitchFamily="49" charset="0"/>
              </a:rPr>
              <a:t>else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top</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7" name="ZoneTexte 16">
            <a:extLst>
              <a:ext uri="{FF2B5EF4-FFF2-40B4-BE49-F238E27FC236}">
                <a16:creationId xmlns:a16="http://schemas.microsoft.com/office/drawing/2014/main" id="{A90C85CD-8E97-40D3-AFE9-387C3FCA3DA8}"/>
              </a:ext>
            </a:extLst>
          </p:cNvPr>
          <p:cNvSpPr txBox="1"/>
          <p:nvPr/>
        </p:nvSpPr>
        <p:spPr>
          <a:xfrm>
            <a:off x="5978014" y="2052500"/>
            <a:ext cx="6213986" cy="646331"/>
          </a:xfrm>
          <a:prstGeom prst="rect">
            <a:avLst/>
          </a:prstGeom>
          <a:noFill/>
        </p:spPr>
        <p:txBody>
          <a:bodyPr wrap="square">
            <a:spAutoFit/>
          </a:bodyPr>
          <a:lstStyle/>
          <a:p>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click</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function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"div"</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animate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left: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'250px'</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4" name="ZoneTexte 13">
            <a:extLst>
              <a:ext uri="{FF2B5EF4-FFF2-40B4-BE49-F238E27FC236}">
                <a16:creationId xmlns:a16="http://schemas.microsoft.com/office/drawing/2014/main" id="{C6FBE03C-3D29-4FEE-83BE-106F3ACF1A30}"/>
              </a:ext>
            </a:extLst>
          </p:cNvPr>
          <p:cNvSpPr txBox="1"/>
          <p:nvPr/>
        </p:nvSpPr>
        <p:spPr>
          <a:xfrm>
            <a:off x="350274" y="1401983"/>
            <a:ext cx="1881648" cy="369332"/>
          </a:xfrm>
          <a:prstGeom prst="rect">
            <a:avLst/>
          </a:prstGeom>
          <a:noFill/>
        </p:spPr>
        <p:txBody>
          <a:bodyPr wrap="square">
            <a:spAutoFit/>
          </a:bodyPr>
          <a:lstStyle/>
          <a:p>
            <a:r>
              <a:rPr lang="fr-FR" dirty="0">
                <a:solidFill>
                  <a:schemeClr val="bg1"/>
                </a:solidFill>
              </a:rPr>
              <a:t>Javascript</a:t>
            </a:r>
          </a:p>
        </p:txBody>
      </p:sp>
      <p:sp>
        <p:nvSpPr>
          <p:cNvPr id="19" name="ZoneTexte 18">
            <a:extLst>
              <a:ext uri="{FF2B5EF4-FFF2-40B4-BE49-F238E27FC236}">
                <a16:creationId xmlns:a16="http://schemas.microsoft.com/office/drawing/2014/main" id="{D0F4ED66-EBC4-44B8-B51F-7CEB7385D107}"/>
              </a:ext>
            </a:extLst>
          </p:cNvPr>
          <p:cNvSpPr txBox="1"/>
          <p:nvPr/>
        </p:nvSpPr>
        <p:spPr>
          <a:xfrm>
            <a:off x="5978014" y="1443841"/>
            <a:ext cx="1881648" cy="369332"/>
          </a:xfrm>
          <a:prstGeom prst="rect">
            <a:avLst/>
          </a:prstGeom>
          <a:noFill/>
        </p:spPr>
        <p:txBody>
          <a:bodyPr wrap="square">
            <a:spAutoFit/>
          </a:bodyPr>
          <a:lstStyle/>
          <a:p>
            <a:r>
              <a:rPr lang="fr-FR" dirty="0" err="1">
                <a:solidFill>
                  <a:schemeClr val="bg1"/>
                </a:solidFill>
              </a:rPr>
              <a:t>Jquery</a:t>
            </a:r>
            <a:endParaRPr lang="fr-FR" dirty="0">
              <a:solidFill>
                <a:schemeClr val="bg1"/>
              </a:solidFill>
            </a:endParaRPr>
          </a:p>
        </p:txBody>
      </p:sp>
    </p:spTree>
    <p:extLst>
      <p:ext uri="{BB962C8B-B14F-4D97-AF65-F5344CB8AC3E}">
        <p14:creationId xmlns:p14="http://schemas.microsoft.com/office/powerpoint/2010/main" val="15723836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Redimensionner une fenêtre </a:t>
            </a:r>
            <a:endParaRPr lang="fr-FR" sz="1200" dirty="0">
              <a:solidFill>
                <a:schemeClr val="bg1"/>
              </a:solidFill>
            </a:endParaRPr>
          </a:p>
        </p:txBody>
      </p:sp>
      <p:sp>
        <p:nvSpPr>
          <p:cNvPr id="14" name="ZoneTexte 13">
            <a:extLst>
              <a:ext uri="{FF2B5EF4-FFF2-40B4-BE49-F238E27FC236}">
                <a16:creationId xmlns:a16="http://schemas.microsoft.com/office/drawing/2014/main" id="{D92A6116-B9C5-4E1F-B6B4-40C287CC5FA4}"/>
              </a:ext>
            </a:extLst>
          </p:cNvPr>
          <p:cNvSpPr txBox="1"/>
          <p:nvPr/>
        </p:nvSpPr>
        <p:spPr>
          <a:xfrm>
            <a:off x="1182329" y="1300682"/>
            <a:ext cx="6120580" cy="1754326"/>
          </a:xfrm>
          <a:prstGeom prst="rect">
            <a:avLst/>
          </a:prstGeom>
          <a:noFill/>
        </p:spPr>
        <p:txBody>
          <a:bodyPr wrap="square">
            <a:spAutoFit/>
          </a:bodyPr>
          <a:lstStyle/>
          <a:p>
            <a:r>
              <a:rPr lang="fr-FR" dirty="0" err="1">
                <a:solidFill>
                  <a:schemeClr val="bg1"/>
                </a:solidFill>
              </a:rPr>
              <a:t>window.open</a:t>
            </a:r>
            <a:r>
              <a:rPr lang="fr-FR" dirty="0">
                <a:solidFill>
                  <a:schemeClr val="bg1"/>
                </a:solidFill>
              </a:rPr>
              <a:t>(	"http://www.domainname.ext/path/ImageFile.png",</a:t>
            </a:r>
          </a:p>
          <a:p>
            <a:r>
              <a:rPr lang="fr-FR" dirty="0">
                <a:solidFill>
                  <a:schemeClr val="bg1"/>
                </a:solidFill>
              </a:rPr>
              <a:t>		"</a:t>
            </a:r>
            <a:r>
              <a:rPr lang="fr-FR" dirty="0" err="1">
                <a:solidFill>
                  <a:schemeClr val="bg1"/>
                </a:solidFill>
              </a:rPr>
              <a:t>DescriptiveWindowName</a:t>
            </a:r>
            <a:r>
              <a:rPr lang="fr-FR" dirty="0">
                <a:solidFill>
                  <a:schemeClr val="bg1"/>
                </a:solidFill>
              </a:rPr>
              <a:t>",</a:t>
            </a:r>
          </a:p>
          <a:p>
            <a:r>
              <a:rPr lang="fr-FR" dirty="0">
                <a:solidFill>
                  <a:schemeClr val="bg1"/>
                </a:solidFill>
              </a:rPr>
              <a:t>		"</a:t>
            </a:r>
            <a:r>
              <a:rPr lang="fr-FR" dirty="0" err="1">
                <a:solidFill>
                  <a:schemeClr val="bg1"/>
                </a:solidFill>
              </a:rPr>
              <a:t>resizable,scrollbars,status</a:t>
            </a:r>
            <a:r>
              <a:rPr lang="fr-FR" dirty="0">
                <a:solidFill>
                  <a:schemeClr val="bg1"/>
                </a:solidFill>
              </a:rPr>
              <a:t>" </a:t>
            </a:r>
          </a:p>
          <a:p>
            <a:r>
              <a:rPr lang="fr-FR" dirty="0">
                <a:solidFill>
                  <a:schemeClr val="bg1"/>
                </a:solidFill>
              </a:rPr>
              <a:t>)</a:t>
            </a:r>
          </a:p>
        </p:txBody>
      </p:sp>
    </p:spTree>
    <p:extLst>
      <p:ext uri="{BB962C8B-B14F-4D97-AF65-F5344CB8AC3E}">
        <p14:creationId xmlns:p14="http://schemas.microsoft.com/office/powerpoint/2010/main" val="11139902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401A2BB0-0078-4F15-B089-773EBF35806A}"/>
              </a:ext>
            </a:extLst>
          </p:cNvPr>
          <p:cNvPicPr>
            <a:picLocks noChangeAspect="1"/>
          </p:cNvPicPr>
          <p:nvPr/>
        </p:nvPicPr>
        <p:blipFill>
          <a:blip r:embed="rId3"/>
          <a:stretch>
            <a:fillRect/>
          </a:stretch>
        </p:blipFill>
        <p:spPr>
          <a:xfrm>
            <a:off x="8585241" y="1813173"/>
            <a:ext cx="2194750" cy="2560542"/>
          </a:xfrm>
          <a:prstGeom prst="rect">
            <a:avLst/>
          </a:prstGeom>
        </p:spPr>
      </p:pic>
      <p:sp>
        <p:nvSpPr>
          <p:cNvPr id="10" name="ZoneTexte 9">
            <a:extLst>
              <a:ext uri="{FF2B5EF4-FFF2-40B4-BE49-F238E27FC236}">
                <a16:creationId xmlns:a16="http://schemas.microsoft.com/office/drawing/2014/main" id="{D85B58B7-F517-462A-9BD2-41F2597F6255}"/>
              </a:ext>
            </a:extLst>
          </p:cNvPr>
          <p:cNvSpPr txBox="1"/>
          <p:nvPr/>
        </p:nvSpPr>
        <p:spPr>
          <a:xfrm>
            <a:off x="275303" y="1225689"/>
            <a:ext cx="11248103" cy="5632311"/>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"menu"</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2</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2.2</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2.3</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3</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4</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2" name="ZoneTexte 1">
            <a:extLst>
              <a:ext uri="{FF2B5EF4-FFF2-40B4-BE49-F238E27FC236}">
                <a16:creationId xmlns:a16="http://schemas.microsoft.com/office/drawing/2014/main" id="{D8FB2728-5296-4665-8070-657EC5054A73}"/>
              </a:ext>
            </a:extLst>
          </p:cNvPr>
          <p:cNvSpPr txBox="1"/>
          <p:nvPr/>
        </p:nvSpPr>
        <p:spPr>
          <a:xfrm>
            <a:off x="0" y="0"/>
            <a:ext cx="6120580" cy="1200329"/>
          </a:xfrm>
          <a:prstGeom prst="rect">
            <a:avLst/>
          </a:prstGeom>
          <a:noFill/>
        </p:spPr>
        <p:txBody>
          <a:bodyPr wrap="square">
            <a:spAutoFit/>
          </a:bodyPr>
          <a:lstStyle/>
          <a:p>
            <a:r>
              <a:rPr lang="fr-FR" b="1" dirty="0">
                <a:solidFill>
                  <a:schemeClr val="bg1"/>
                </a:solidFill>
              </a:rPr>
              <a:t>11 Les Cadres </a:t>
            </a:r>
            <a:endParaRPr lang="fr-FR" sz="1200" dirty="0">
              <a:solidFill>
                <a:schemeClr val="bg1"/>
              </a:solidFill>
            </a:endParaRPr>
          </a:p>
          <a:p>
            <a:r>
              <a:rPr lang="fr-FR" dirty="0">
                <a:solidFill>
                  <a:schemeClr val="bg1"/>
                </a:solidFill>
              </a:rPr>
              <a:t>	• Rappels sur les Cadres Html </a:t>
            </a:r>
            <a:endParaRPr lang="fr-FR" sz="1200" dirty="0">
              <a:solidFill>
                <a:schemeClr val="bg1"/>
              </a:solidFill>
            </a:endParaRPr>
          </a:p>
          <a:p>
            <a:r>
              <a:rPr lang="fr-FR" dirty="0">
                <a:solidFill>
                  <a:schemeClr val="bg1"/>
                </a:solidFill>
              </a:rPr>
              <a:t>	• Les cadres et JavaScript</a:t>
            </a:r>
          </a:p>
          <a:p>
            <a:r>
              <a:rPr lang="fr-FR" dirty="0">
                <a:solidFill>
                  <a:schemeClr val="bg1"/>
                </a:solidFill>
              </a:rPr>
              <a:t>	• Créer un Menu de nav</a:t>
            </a:r>
            <a:r>
              <a:rPr lang="fr-FR" u="sng" dirty="0">
                <a:solidFill>
                  <a:schemeClr val="bg1"/>
                </a:solidFill>
              </a:rPr>
              <a:t>i</a:t>
            </a:r>
            <a:r>
              <a:rPr lang="fr-FR" dirty="0">
                <a:solidFill>
                  <a:schemeClr val="bg1"/>
                </a:solidFill>
              </a:rPr>
              <a:t>gation </a:t>
            </a:r>
          </a:p>
        </p:txBody>
      </p:sp>
    </p:spTree>
    <p:extLst>
      <p:ext uri="{BB962C8B-B14F-4D97-AF65-F5344CB8AC3E}">
        <p14:creationId xmlns:p14="http://schemas.microsoft.com/office/powerpoint/2010/main" val="425682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960485" y="12550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pic>
        <p:nvPicPr>
          <p:cNvPr id="6" name="Image 5">
            <a:extLst>
              <a:ext uri="{FF2B5EF4-FFF2-40B4-BE49-F238E27FC236}">
                <a16:creationId xmlns:a16="http://schemas.microsoft.com/office/drawing/2014/main" id="{0CB5C9B1-D65F-4210-A213-B2001EDFCF81}"/>
              </a:ext>
            </a:extLst>
          </p:cNvPr>
          <p:cNvPicPr>
            <a:picLocks noChangeAspect="1"/>
          </p:cNvPicPr>
          <p:nvPr/>
        </p:nvPicPr>
        <p:blipFill>
          <a:blip r:embed="rId3"/>
          <a:stretch>
            <a:fillRect/>
          </a:stretch>
        </p:blipFill>
        <p:spPr>
          <a:xfrm>
            <a:off x="-46182" y="3790950"/>
            <a:ext cx="5334000" cy="3067050"/>
          </a:xfrm>
          <a:prstGeom prst="rect">
            <a:avLst/>
          </a:prstGeom>
        </p:spPr>
      </p:pic>
      <p:pic>
        <p:nvPicPr>
          <p:cNvPr id="13" name="Image 12">
            <a:extLst>
              <a:ext uri="{FF2B5EF4-FFF2-40B4-BE49-F238E27FC236}">
                <a16:creationId xmlns:a16="http://schemas.microsoft.com/office/drawing/2014/main" id="{951BB57F-01A9-41AC-A9EA-896E218CDA6C}"/>
              </a:ext>
            </a:extLst>
          </p:cNvPr>
          <p:cNvPicPr>
            <a:picLocks noChangeAspect="1"/>
          </p:cNvPicPr>
          <p:nvPr/>
        </p:nvPicPr>
        <p:blipFill>
          <a:blip r:embed="rId4"/>
          <a:stretch>
            <a:fillRect/>
          </a:stretch>
        </p:blipFill>
        <p:spPr>
          <a:xfrm>
            <a:off x="2681999" y="125503"/>
            <a:ext cx="11076421" cy="4972231"/>
          </a:xfrm>
          <a:prstGeom prst="rect">
            <a:avLst/>
          </a:prstGeom>
        </p:spPr>
      </p:pic>
      <p:pic>
        <p:nvPicPr>
          <p:cNvPr id="14" name="Image 13">
            <a:extLst>
              <a:ext uri="{FF2B5EF4-FFF2-40B4-BE49-F238E27FC236}">
                <a16:creationId xmlns:a16="http://schemas.microsoft.com/office/drawing/2014/main" id="{FD6A658E-343F-425F-9D25-F2A1E491CCF3}"/>
              </a:ext>
            </a:extLst>
          </p:cNvPr>
          <p:cNvPicPr>
            <a:picLocks noChangeAspect="1"/>
          </p:cNvPicPr>
          <p:nvPr/>
        </p:nvPicPr>
        <p:blipFill>
          <a:blip r:embed="rId5"/>
          <a:stretch>
            <a:fillRect/>
          </a:stretch>
        </p:blipFill>
        <p:spPr>
          <a:xfrm>
            <a:off x="83127" y="3429000"/>
            <a:ext cx="1013899" cy="265545"/>
          </a:xfrm>
          <a:prstGeom prst="rect">
            <a:avLst/>
          </a:prstGeom>
        </p:spPr>
      </p:pic>
    </p:spTree>
    <p:extLst>
      <p:ext uri="{BB962C8B-B14F-4D97-AF65-F5344CB8AC3E}">
        <p14:creationId xmlns:p14="http://schemas.microsoft.com/office/powerpoint/2010/main" val="42372185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ZoneTexte 8">
            <a:extLst>
              <a:ext uri="{FF2B5EF4-FFF2-40B4-BE49-F238E27FC236}">
                <a16:creationId xmlns:a16="http://schemas.microsoft.com/office/drawing/2014/main" id="{21E2D829-6C08-4FF5-AAC7-14DF98DC19EE}"/>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12 Les Cookies </a:t>
            </a:r>
            <a:endParaRPr lang="fr-FR" sz="1200" dirty="0">
              <a:solidFill>
                <a:schemeClr val="bg1"/>
              </a:solidFill>
            </a:endParaRPr>
          </a:p>
          <a:p>
            <a:r>
              <a:rPr lang="fr-FR" dirty="0">
                <a:solidFill>
                  <a:schemeClr val="bg1"/>
                </a:solidFill>
              </a:rPr>
              <a:t>	• Ecrire un cookie </a:t>
            </a:r>
            <a:endParaRPr lang="fr-FR" sz="1200" dirty="0">
              <a:solidFill>
                <a:schemeClr val="bg1"/>
              </a:solidFill>
            </a:endParaRPr>
          </a:p>
          <a:p>
            <a:r>
              <a:rPr lang="fr-FR" dirty="0">
                <a:solidFill>
                  <a:schemeClr val="bg1"/>
                </a:solidFill>
              </a:rPr>
              <a:t>	• Lire un cookie</a:t>
            </a:r>
            <a:endParaRPr lang="fr-FR" sz="1200" dirty="0">
              <a:solidFill>
                <a:schemeClr val="bg1"/>
              </a:solidFill>
            </a:endParaRPr>
          </a:p>
        </p:txBody>
      </p:sp>
      <p:sp>
        <p:nvSpPr>
          <p:cNvPr id="11" name="ZoneTexte 10">
            <a:extLst>
              <a:ext uri="{FF2B5EF4-FFF2-40B4-BE49-F238E27FC236}">
                <a16:creationId xmlns:a16="http://schemas.microsoft.com/office/drawing/2014/main" id="{645E53FA-4BEB-44CF-8589-092ECDCD23D2}"/>
              </a:ext>
            </a:extLst>
          </p:cNvPr>
          <p:cNvSpPr txBox="1"/>
          <p:nvPr/>
        </p:nvSpPr>
        <p:spPr>
          <a:xfrm>
            <a:off x="100780" y="1137602"/>
            <a:ext cx="6120580" cy="1200329"/>
          </a:xfrm>
          <a:prstGeom prst="rect">
            <a:avLst/>
          </a:prstGeom>
          <a:noFill/>
        </p:spPr>
        <p:txBody>
          <a:bodyPr wrap="square">
            <a:spAutoFit/>
          </a:bodyPr>
          <a:lstStyle/>
          <a:p>
            <a:r>
              <a:rPr lang="fr-FR" b="1" dirty="0">
                <a:solidFill>
                  <a:schemeClr val="bg1"/>
                </a:solidFill>
              </a:rPr>
              <a:t>Qu'est ce qu' un cookie ?</a:t>
            </a:r>
          </a:p>
          <a:p>
            <a:br>
              <a:rPr lang="fr-FR" dirty="0">
                <a:solidFill>
                  <a:schemeClr val="bg1"/>
                </a:solidFill>
              </a:rPr>
            </a:br>
            <a:r>
              <a:rPr lang="fr-FR" dirty="0">
                <a:solidFill>
                  <a:schemeClr val="bg1"/>
                </a:solidFill>
              </a:rPr>
              <a:t>Les cookies sont des données, stockées dans des fichiers texte, sur votre ordinateur.</a:t>
            </a:r>
          </a:p>
        </p:txBody>
      </p:sp>
      <p:sp>
        <p:nvSpPr>
          <p:cNvPr id="16" name="ZoneTexte 15">
            <a:extLst>
              <a:ext uri="{FF2B5EF4-FFF2-40B4-BE49-F238E27FC236}">
                <a16:creationId xmlns:a16="http://schemas.microsoft.com/office/drawing/2014/main" id="{29563C25-422B-45FC-B72E-7C33DB6A2B66}"/>
              </a:ext>
            </a:extLst>
          </p:cNvPr>
          <p:cNvSpPr txBox="1"/>
          <p:nvPr/>
        </p:nvSpPr>
        <p:spPr>
          <a:xfrm>
            <a:off x="100780" y="2337931"/>
            <a:ext cx="11990440" cy="1477328"/>
          </a:xfrm>
          <a:prstGeom prst="rect">
            <a:avLst/>
          </a:prstGeom>
          <a:noFill/>
        </p:spPr>
        <p:txBody>
          <a:bodyPr wrap="square">
            <a:spAutoFit/>
          </a:bodyPr>
          <a:lstStyle/>
          <a:p>
            <a:pPr algn="just"/>
            <a:r>
              <a:rPr lang="fr-FR" dirty="0">
                <a:solidFill>
                  <a:schemeClr val="bg1"/>
                </a:solidFill>
              </a:rPr>
              <a:t>Les cookies permettent de conserver des informations envoyées par l’utilisateur et de pouvoir s’en resservir et cela de manière relativement simple.</a:t>
            </a:r>
          </a:p>
          <a:p>
            <a:pPr algn="just"/>
            <a:endParaRPr lang="fr-FR" dirty="0">
              <a:solidFill>
                <a:schemeClr val="bg1"/>
              </a:solidFill>
            </a:endParaRPr>
          </a:p>
          <a:p>
            <a:pPr algn="just"/>
            <a:r>
              <a:rPr lang="fr-FR" dirty="0">
                <a:solidFill>
                  <a:schemeClr val="bg1"/>
                </a:solidFill>
              </a:rPr>
              <a:t>Les cookies vont permettre d’enregistrer des informations à propos de l’utilisateur comme une liste de préférences ou encore notamment les identifiants de connexion pour se connecter plus facilement.</a:t>
            </a:r>
          </a:p>
        </p:txBody>
      </p:sp>
      <p:sp>
        <p:nvSpPr>
          <p:cNvPr id="17" name="ZoneTexte 16">
            <a:extLst>
              <a:ext uri="{FF2B5EF4-FFF2-40B4-BE49-F238E27FC236}">
                <a16:creationId xmlns:a16="http://schemas.microsoft.com/office/drawing/2014/main" id="{136BF1A5-E184-41AA-902B-3267DAE14496}"/>
              </a:ext>
            </a:extLst>
          </p:cNvPr>
          <p:cNvSpPr txBox="1"/>
          <p:nvPr/>
        </p:nvSpPr>
        <p:spPr>
          <a:xfrm>
            <a:off x="100780" y="3920857"/>
            <a:ext cx="12639301" cy="2462213"/>
          </a:xfrm>
          <a:prstGeom prst="rect">
            <a:avLst/>
          </a:prstGeom>
          <a:noFill/>
        </p:spPr>
        <p:txBody>
          <a:bodyPr wrap="square">
            <a:spAutoFit/>
          </a:bodyPr>
          <a:lstStyle/>
          <a:p>
            <a:r>
              <a:rPr lang="fr-FR" sz="1400" b="0" dirty="0">
                <a:solidFill>
                  <a:srgbClr val="6A9955"/>
                </a:solidFill>
                <a:effectLst/>
                <a:latin typeface="Consolas" panose="020B0609020204030204" pitchFamily="49" charset="0"/>
              </a:rPr>
              <a:t>//Créer un cookie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a:t>
            </a:r>
            <a:r>
              <a:rPr lang="fr-FR" sz="1400" b="0" dirty="0" err="1">
                <a:solidFill>
                  <a:srgbClr val="CE9178"/>
                </a:solidFill>
                <a:effectLst/>
                <a:latin typeface="Consolas" panose="020B0609020204030204" pitchFamily="49" charset="0"/>
              </a:rPr>
              <a:t>monBlabla</a:t>
            </a:r>
            <a:r>
              <a:rPr lang="fr-FR" sz="1400" b="0" dirty="0">
                <a:solidFill>
                  <a:srgbClr val="CE9178"/>
                </a:solidFill>
                <a:effectLst/>
                <a:latin typeface="Consolas" panose="020B0609020204030204" pitchFamily="49" charset="0"/>
              </a:rPr>
              <a:t>=</a:t>
            </a:r>
            <a:r>
              <a:rPr lang="fr-FR" sz="1400" b="0">
                <a:solidFill>
                  <a:srgbClr val="CE9178"/>
                </a:solidFill>
                <a:effectLst/>
                <a:latin typeface="Consolas" panose="020B0609020204030204" pitchFamily="49" charset="0"/>
              </a:rPr>
              <a:t>azeytrzeurizueyr'</a:t>
            </a:r>
            <a:r>
              <a:rPr lang="fr-FR" sz="1400" b="0">
                <a:solidFill>
                  <a:srgbClr val="D4D4D4"/>
                </a:solidFill>
                <a:effectLst/>
                <a:latin typeface="Consolas" panose="020B0609020204030204" pitchFamily="49" charset="0"/>
              </a:rPr>
              <a:t>;</a:t>
            </a:r>
            <a:endParaRPr lang="fr-FR" sz="1400" b="0" dirty="0">
              <a:solidFill>
                <a:srgbClr val="D4D4D4"/>
              </a:solidFill>
              <a:effectLst/>
              <a:latin typeface="Consolas" panose="020B0609020204030204" pitchFamily="49" charset="0"/>
            </a:endParaRPr>
          </a:p>
          <a:p>
            <a:r>
              <a:rPr lang="fr-FR" sz="1400" b="0" dirty="0">
                <a:solidFill>
                  <a:srgbClr val="6A9955"/>
                </a:solidFill>
                <a:effectLst/>
                <a:latin typeface="Consolas" panose="020B0609020204030204" pitchFamily="49" charset="0"/>
              </a:rPr>
              <a:t>//Créer un cookie avec un délai de rétention</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expires=Thu, 18 </a:t>
            </a:r>
            <a:r>
              <a:rPr lang="fr-FR" sz="1400" b="0" dirty="0" err="1">
                <a:solidFill>
                  <a:srgbClr val="CE9178"/>
                </a:solidFill>
                <a:effectLst/>
                <a:latin typeface="Consolas" panose="020B0609020204030204" pitchFamily="49" charset="0"/>
              </a:rPr>
              <a:t>Dec</a:t>
            </a:r>
            <a:r>
              <a:rPr lang="fr-FR" sz="1400" b="0" dirty="0">
                <a:solidFill>
                  <a:srgbClr val="CE9178"/>
                </a:solidFill>
                <a:effectLst/>
                <a:latin typeface="Consolas" panose="020B0609020204030204" pitchFamily="49" charset="0"/>
              </a:rPr>
              <a:t> 2013 12:00:00 UTC'</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//Lire un cookie avec JavaScript</a:t>
            </a:r>
            <a:endParaRPr lang="fr-FR" sz="1400" b="0" dirty="0">
              <a:solidFill>
                <a:srgbClr val="D4D4D4"/>
              </a:solidFill>
              <a:effectLst/>
              <a:latin typeface="Consolas" panose="020B0609020204030204" pitchFamily="49" charset="0"/>
            </a:endParaRPr>
          </a:p>
          <a:p>
            <a:r>
              <a:rPr lang="fr-FR" sz="1400" b="0" dirty="0">
                <a:solidFill>
                  <a:srgbClr val="569CD6"/>
                </a:solidFill>
                <a:effectLst/>
                <a:latin typeface="Consolas" panose="020B0609020204030204" pitchFamily="49" charset="0"/>
              </a:rPr>
              <a:t>var</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x</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//enverra tous les cookies dans une seule chaîne comme: cookie1 = valeur; cookie2 = valeur; cookie3 = valeur;</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//Supprimer un cookie avec JavaScript</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 expires=Thu, 01 Jan 1970 00:00:00 UTC; </a:t>
            </a:r>
            <a:r>
              <a:rPr lang="fr-FR" sz="1400" b="0" dirty="0" err="1">
                <a:solidFill>
                  <a:srgbClr val="CE9178"/>
                </a:solidFill>
                <a:effectLst/>
                <a:latin typeface="Consolas" panose="020B0609020204030204" pitchFamily="49" charset="0"/>
              </a:rPr>
              <a:t>path</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591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960485" y="12550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sp>
        <p:nvSpPr>
          <p:cNvPr id="11" name="Rectangle 10">
            <a:extLst>
              <a:ext uri="{FF2B5EF4-FFF2-40B4-BE49-F238E27FC236}">
                <a16:creationId xmlns:a16="http://schemas.microsoft.com/office/drawing/2014/main" id="{050C3543-3BE3-4A84-9D8A-72EDE543FBDF}"/>
              </a:ext>
            </a:extLst>
          </p:cNvPr>
          <p:cNvSpPr/>
          <p:nvPr/>
        </p:nvSpPr>
        <p:spPr>
          <a:xfrm>
            <a:off x="79975" y="1303139"/>
            <a:ext cx="3929281" cy="369332"/>
          </a:xfrm>
          <a:prstGeom prst="rect">
            <a:avLst/>
          </a:prstGeom>
        </p:spPr>
        <p:txBody>
          <a:bodyPr wrap="none">
            <a:spAutoFit/>
          </a:bodyPr>
          <a:lstStyle/>
          <a:p>
            <a:r>
              <a:rPr lang="fr-FR" b="1" dirty="0">
                <a:solidFill>
                  <a:schemeClr val="bg1"/>
                </a:solidFill>
              </a:rPr>
              <a:t>Langage Backend et serveur WEB</a:t>
            </a:r>
            <a:endParaRPr lang="fr-FR" dirty="0"/>
          </a:p>
        </p:txBody>
      </p:sp>
      <p:pic>
        <p:nvPicPr>
          <p:cNvPr id="3" name="Image 2">
            <a:extLst>
              <a:ext uri="{FF2B5EF4-FFF2-40B4-BE49-F238E27FC236}">
                <a16:creationId xmlns:a16="http://schemas.microsoft.com/office/drawing/2014/main" id="{64D999F9-A66B-4551-A9C8-69367B8C6FBE}"/>
              </a:ext>
            </a:extLst>
          </p:cNvPr>
          <p:cNvPicPr>
            <a:picLocks noChangeAspect="1"/>
          </p:cNvPicPr>
          <p:nvPr/>
        </p:nvPicPr>
        <p:blipFill>
          <a:blip r:embed="rId3"/>
          <a:stretch>
            <a:fillRect/>
          </a:stretch>
        </p:blipFill>
        <p:spPr>
          <a:xfrm>
            <a:off x="231487" y="1792286"/>
            <a:ext cx="3009900" cy="3476625"/>
          </a:xfrm>
          <a:prstGeom prst="rect">
            <a:avLst/>
          </a:prstGeom>
        </p:spPr>
      </p:pic>
      <p:pic>
        <p:nvPicPr>
          <p:cNvPr id="6" name="Image 5">
            <a:extLst>
              <a:ext uri="{FF2B5EF4-FFF2-40B4-BE49-F238E27FC236}">
                <a16:creationId xmlns:a16="http://schemas.microsoft.com/office/drawing/2014/main" id="{C116947F-1689-4824-9B37-7A0ED8E5F766}"/>
              </a:ext>
            </a:extLst>
          </p:cNvPr>
          <p:cNvPicPr>
            <a:picLocks noChangeAspect="1"/>
          </p:cNvPicPr>
          <p:nvPr/>
        </p:nvPicPr>
        <p:blipFill>
          <a:blip r:embed="rId4"/>
          <a:stretch>
            <a:fillRect/>
          </a:stretch>
        </p:blipFill>
        <p:spPr>
          <a:xfrm>
            <a:off x="7602251" y="0"/>
            <a:ext cx="3088433" cy="6858000"/>
          </a:xfrm>
          <a:prstGeom prst="rect">
            <a:avLst/>
          </a:prstGeom>
        </p:spPr>
      </p:pic>
    </p:spTree>
    <p:extLst>
      <p:ext uri="{BB962C8B-B14F-4D97-AF65-F5344CB8AC3E}">
        <p14:creationId xmlns:p14="http://schemas.microsoft.com/office/powerpoint/2010/main" val="3368761995"/>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12777</Words>
  <Application>Microsoft Office PowerPoint</Application>
  <PresentationFormat>Grand écran</PresentationFormat>
  <Paragraphs>1400</Paragraphs>
  <Slides>80</Slides>
  <Notes>80</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80</vt:i4>
      </vt:variant>
    </vt:vector>
  </HeadingPairs>
  <TitlesOfParts>
    <vt:vector size="90" baseType="lpstr">
      <vt:lpstr>Aharoni</vt:lpstr>
      <vt:lpstr>Arial</vt:lpstr>
      <vt:lpstr>Calibri</vt:lpstr>
      <vt:lpstr>consolas</vt:lpstr>
      <vt:lpstr>consolas</vt:lpstr>
      <vt:lpstr>Montserrat</vt:lpstr>
      <vt:lpstr>Open Sans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ferratier jerome</cp:lastModifiedBy>
  <cp:revision>304</cp:revision>
  <dcterms:created xsi:type="dcterms:W3CDTF">2019-01-14T06:35:35Z</dcterms:created>
  <dcterms:modified xsi:type="dcterms:W3CDTF">2022-01-06T17:35:13Z</dcterms:modified>
</cp:coreProperties>
</file>