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latin typeface="Calibri"/>
              </a:rPr>
              <a:t>Tendances et activité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Gestion réservation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Entreprise A</c:v>
                </c:pt>
                <c:pt idx="1">
                  <c:v>Entreprise B</c:v>
                </c:pt>
                <c:pt idx="2">
                  <c:v>Entreprise C</c:v>
                </c:pt>
                <c:pt idx="3">
                  <c:v>Entreprise 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Gestion voyage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Entreprise A</c:v>
                </c:pt>
                <c:pt idx="1">
                  <c:v>Entreprise B</c:v>
                </c:pt>
                <c:pt idx="2">
                  <c:v>Entreprise C</c:v>
                </c:pt>
                <c:pt idx="3">
                  <c:v>Entreprise D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Service comptabilité voyages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Entreprise A</c:v>
                </c:pt>
                <c:pt idx="1">
                  <c:v>Entreprise B</c:v>
                </c:pt>
                <c:pt idx="2">
                  <c:v>Entreprise C</c:v>
                </c:pt>
                <c:pt idx="3">
                  <c:v>Entreprise D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219"/>
        <c:overlap val="-27"/>
        <c:axId val="44520553"/>
        <c:axId val="57474234"/>
      </c:barChart>
      <c:catAx>
        <c:axId val="44520553"/>
        <c:scaling>
          <c:orientation val="minMax"/>
        </c:scaling>
        <c:delete val="0"/>
        <c:axPos val="b"/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7474234"/>
        <c:crosses val="autoZero"/>
        <c:auto val="1"/>
        <c:lblAlgn val="ctr"/>
        <c:lblOffset val="100"/>
      </c:catAx>
      <c:valAx>
        <c:axId val="5747423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44520553"/>
        <c:crosses val="autoZero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Click to edit the notes format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&lt;header&gt;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974404-5260-44E6-A38E-A4438F1E5FC1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L’Aide au démarrage a créé un plan pour vous aider à commencer votre présentation. Certaines diapositives incluent des informations ici dans les notes pour vous proposer des sujets supplémentaires sur lesquels effectuer des recherches.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6086751-8FF1-4D5F-BA9A-67F1ABA13EF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4120" y="462600"/>
            <a:ext cx="10515240" cy="8218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6257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95959"/>
                </a:solidFill>
                <a:latin typeface="Segoe UI Semilight"/>
              </a:rPr>
              <a:t>Edit Master text styles</a:t>
            </a:r>
            <a:endParaRPr b="0" lang="en-US" sz="1400" spc="-1" strike="noStrike">
              <a:solidFill>
                <a:srgbClr val="000000"/>
              </a:solidFill>
              <a:latin typeface="Segoe U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95959"/>
                </a:solidFill>
                <a:latin typeface="Segoe UI Semiligh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ADD52E7-D733-4839-ADD8-E57A2B4478AE}" type="datetime">
              <a:rPr b="0" lang="fr-FR" sz="1200" spc="-1" strike="noStrike">
                <a:solidFill>
                  <a:srgbClr val="8b8b8b"/>
                </a:solidFill>
                <a:latin typeface="Segoe UI"/>
              </a:rPr>
              <a:t>03/03/2019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B4EAF3-151B-4C5D-8BB1-957F77AF5445}" type="slidenum">
              <a:rPr b="0" lang="fr-FR" sz="1200" spc="-1" strike="noStrike">
                <a:solidFill>
                  <a:srgbClr val="8b8b8b"/>
                </a:solidFill>
                <a:latin typeface="Segoe U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952200" y="1284480"/>
            <a:ext cx="10363320" cy="360"/>
          </a:xfrm>
          <a:prstGeom prst="line">
            <a:avLst/>
          </a:prstGeom>
          <a:ln w="12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150285F-4703-4144-9360-6C744C32BE6F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03/03/2019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253167-003C-4791-9E45-54995887A8A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97D8668-C934-4855-9C3D-52396225B0E5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03/03/2019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9D4A8C-09BB-49B3-8342-AC0A7CBF8272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chart" Target="../charts/chart1.xm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4120" y="462600"/>
            <a:ext cx="10515240" cy="82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d24726"/>
                </a:solidFill>
                <a:latin typeface="Segoe UI Light"/>
                <a:ea typeface="Segoe UI Light"/>
              </a:rPr>
              <a:t>Plan d’investissement projet Intellwer</a:t>
            </a:r>
            <a:r>
              <a:rPr b="0" lang="en-US" sz="2000" spc="-1" strike="noStrike">
                <a:solidFill>
                  <a:srgbClr val="d24726"/>
                </a:solidFill>
                <a:latin typeface="Segoe UI Light"/>
                <a:ea typeface="Segoe UI Light"/>
              </a:rPr>
              <a:t>©</a:t>
            </a:r>
            <a:endParaRPr b="0" lang="en-US" sz="2000" spc="-1" strike="noStrike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461240"/>
            <a:ext cx="1046232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fr-FR" sz="1400" spc="-1" strike="noStrike">
                <a:solidFill>
                  <a:srgbClr val="d24726"/>
                </a:solidFill>
                <a:latin typeface="Segoe UI Semibold"/>
                <a:ea typeface="Segoe UI Semibold"/>
              </a:rPr>
              <a:t>Points clés concernant le sujet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850320" y="1876680"/>
            <a:ext cx="10465200" cy="3999600"/>
          </a:xfrm>
          <a:prstGeom prst="rect">
            <a:avLst/>
          </a:prstGeom>
          <a:noFill/>
          <a:ln w="5724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Cadre du projet étudié: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-Historique.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-Equipe Intellwer.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-Présentation de la solution.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Environnement d’évolution: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-Tendance du marché.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-Concurrence dans le secteur.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Stratégie adoptée: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-Business model.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-Stratégie marketing.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Finance: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-Prévisions d’affaires.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-Besoins financiers.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	</a:t>
            </a:r>
            <a:r>
              <a:rPr b="0" lang="fr-FR" sz="1000" spc="-1" strike="noStrike">
                <a:solidFill>
                  <a:srgbClr val="595959"/>
                </a:solidFill>
                <a:latin typeface="Segoe UI Semilight"/>
                <a:ea typeface="Segoe UI"/>
              </a:rPr>
              <a:t>-Gain.</a:t>
            </a:r>
            <a:endParaRPr b="0" lang="fr-FR" sz="1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838080" y="6229080"/>
            <a:ext cx="57787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pic>
        <p:nvPicPr>
          <p:cNvPr id="134" name="Image 2" descr=""/>
          <p:cNvPicPr/>
          <p:nvPr/>
        </p:nvPicPr>
        <p:blipFill>
          <a:blip r:embed="rId1"/>
          <a:stretch/>
        </p:blipFill>
        <p:spPr>
          <a:xfrm>
            <a:off x="8788320" y="195840"/>
            <a:ext cx="2512440" cy="829800"/>
          </a:xfrm>
          <a:prstGeom prst="rect">
            <a:avLst/>
          </a:prstGeom>
          <a:ln>
            <a:noFill/>
          </a:ln>
        </p:spPr>
      </p:pic>
      <p:pic>
        <p:nvPicPr>
          <p:cNvPr id="135" name="Image 7" descr=""/>
          <p:cNvPicPr/>
          <p:nvPr/>
        </p:nvPicPr>
        <p:blipFill>
          <a:blip r:embed="rId2"/>
          <a:stretch/>
        </p:blipFill>
        <p:spPr>
          <a:xfrm>
            <a:off x="850320" y="6240600"/>
            <a:ext cx="1034280" cy="3412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740160" y="2024640"/>
            <a:ext cx="173880" cy="6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740160" y="3167280"/>
            <a:ext cx="173880" cy="6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730080" y="4082040"/>
            <a:ext cx="173880" cy="6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8"/>
          <p:cNvSpPr/>
          <p:nvPr/>
        </p:nvSpPr>
        <p:spPr>
          <a:xfrm>
            <a:off x="730080" y="4996440"/>
            <a:ext cx="173880" cy="648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T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endances du marché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0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Tendances du marché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2" name="Espace réservé du contenu 5"/>
          <p:cNvGraphicFramePr/>
          <p:nvPr/>
        </p:nvGraphicFramePr>
        <p:xfrm>
          <a:off x="6091200" y="801720"/>
          <a:ext cx="5304960" cy="523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3" name="Image 9" descr=""/>
          <p:cNvPicPr/>
          <p:nvPr/>
        </p:nvPicPr>
        <p:blipFill>
          <a:blip r:embed="rId3"/>
          <a:stretch/>
        </p:blipFill>
        <p:spPr>
          <a:xfrm>
            <a:off x="9633960" y="589968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Shape 3"/>
          <p:cNvSpPr txBox="1"/>
          <p:nvPr/>
        </p:nvSpPr>
        <p:spPr>
          <a:xfrm>
            <a:off x="640080" y="2074320"/>
            <a:ext cx="306072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C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oncurrence dans la secteur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0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11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Concurrence dans le secteur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2" name="Table 4"/>
          <p:cNvGraphicFramePr/>
          <p:nvPr/>
        </p:nvGraphicFramePr>
        <p:xfrm>
          <a:off x="6091200" y="801720"/>
          <a:ext cx="5304960" cy="4947480"/>
        </p:xfrm>
        <a:graphic>
          <a:graphicData uri="http://schemas.openxmlformats.org/drawingml/2006/table">
            <a:tbl>
              <a:tblPr/>
              <a:tblGrid>
                <a:gridCol w="2652480"/>
                <a:gridCol w="2652480"/>
              </a:tblGrid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d’acteurs croissants.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Marché émergent.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Solutions novatrices et inédites.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Réactivité du marché.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Marché demandeur à la croissance exponentielle.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618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Mise en place longue et coûteuse.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06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Augmentation du choix des voyagistes.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5"/>
          <p:cNvSpPr/>
          <p:nvPr/>
        </p:nvSpPr>
        <p:spPr>
          <a:xfrm>
            <a:off x="7095600" y="851760"/>
            <a:ext cx="600840" cy="51336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9729360" y="864360"/>
            <a:ext cx="600840" cy="488160"/>
          </a:xfrm>
          <a:prstGeom prst="mathMinus">
            <a:avLst>
              <a:gd name="adj1" fmla="val 2352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5" name="Image 9" descr=""/>
          <p:cNvPicPr/>
          <p:nvPr/>
        </p:nvPicPr>
        <p:blipFill>
          <a:blip r:embed="rId2"/>
          <a:stretch/>
        </p:blipFill>
        <p:spPr>
          <a:xfrm>
            <a:off x="8967960" y="5973120"/>
            <a:ext cx="2428560" cy="76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6357960" y="1398960"/>
            <a:ext cx="509040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Stratégie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221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M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odèle d’affaires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29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Modèle d’affaires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30" name="Table 4"/>
          <p:cNvGraphicFramePr/>
          <p:nvPr/>
        </p:nvGraphicFramePr>
        <p:xfrm>
          <a:off x="5473800" y="275400"/>
          <a:ext cx="5754240" cy="5072760"/>
        </p:xfrm>
        <a:graphic>
          <a:graphicData uri="http://schemas.openxmlformats.org/drawingml/2006/table">
            <a:tbl>
              <a:tblPr/>
              <a:tblGrid>
                <a:gridCol w="1918080"/>
                <a:gridCol w="1918080"/>
                <a:gridCol w="1918080"/>
              </a:tblGrid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Solution 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Solution 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Solution C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57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c55a11"/>
                          </a:solidFill>
                          <a:latin typeface="Calibri"/>
                        </a:rPr>
                        <a:t>Offre Basique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Offre Premium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bf9000"/>
                          </a:solidFill>
                          <a:latin typeface="Calibri"/>
                        </a:rPr>
                        <a:t>Offre Premium 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bf9000"/>
                          </a:solidFill>
                          <a:latin typeface="Calibri"/>
                        </a:rPr>
                        <a:t>Gold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1242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Automatisation du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Processus réservation.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 A + Processus paiement sécurisé.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Solution A + Solution B + Comptabilité Agences de voyages.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A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B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TARIF C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8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750,00$/mois Ht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(hors taxe)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1250,00$/mois Ht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(hors taxe)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1750,00$/mois Ht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5b9bd5"/>
                          </a:solidFill>
                          <a:latin typeface="Calibri"/>
                        </a:rPr>
                        <a:t>(hors taxe)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76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Engagement 6 Mois.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Engagement 12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Mois.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Engagement 18</a:t>
                      </a:r>
                      <a:endParaRPr b="0" lang="fr-FR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Mois.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pic>
        <p:nvPicPr>
          <p:cNvPr id="231" name="Image 11" descr=""/>
          <p:cNvPicPr/>
          <p:nvPr/>
        </p:nvPicPr>
        <p:blipFill>
          <a:blip r:embed="rId2"/>
          <a:stretch/>
        </p:blipFill>
        <p:spPr>
          <a:xfrm>
            <a:off x="9396000" y="59900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S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tratégie marketing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39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Stratégie marketing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6082200" y="1202400"/>
            <a:ext cx="5305680" cy="440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ed7d31"/>
                </a:solidFill>
                <a:latin typeface="Calibri"/>
              </a:rPr>
              <a:t>Optimisation marketing: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</a:rPr>
              <a:t>Participation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aux salon du tourisme et concours Tour Mag.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</a:rPr>
              <a:t>Accentuer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notre présence sur les réseaux sociaux. (</a:t>
            </a:r>
            <a:r>
              <a:rPr b="0" i="1" lang="en-US" sz="2000" spc="-1" strike="noStrike" u="sng">
                <a:solidFill>
                  <a:srgbClr val="4472c4"/>
                </a:solidFill>
                <a:uFillTx/>
                <a:latin typeface="Calibri"/>
              </a:rPr>
              <a:t>ex: Publicités ciblées sur Facebook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</a:rPr>
              <a:t>Contracter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une solution d’emailing.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</a:rPr>
              <a:t>Envois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de newsletters.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</a:rPr>
              <a:t>Ergonomie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du site de téléchargement du logiciel. (</a:t>
            </a:r>
            <a:r>
              <a:rPr b="0" i="1" lang="en-US" sz="2000" spc="-1" strike="noStrike" u="sng">
                <a:solidFill>
                  <a:srgbClr val="4472c4"/>
                </a:solidFill>
                <a:uFillTx/>
                <a:latin typeface="Calibri"/>
              </a:rPr>
              <a:t>ex: guide d’utilisation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</a:rPr>
              <a:t>Générer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472c4"/>
                </a:solidFill>
                <a:latin typeface="Calibri"/>
              </a:rPr>
              <a:t>un contenu régulier et personnalisé des actualités et mises à jour du logiciel sur les forums, sites d’actualités de logiciels du Tourisme.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1" name="Image 6" descr=""/>
          <p:cNvPicPr/>
          <p:nvPr/>
        </p:nvPicPr>
        <p:blipFill>
          <a:blip r:embed="rId2"/>
          <a:stretch/>
        </p:blipFill>
        <p:spPr>
          <a:xfrm>
            <a:off x="9396000" y="581292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TextShape 2"/>
          <p:cNvSpPr txBox="1"/>
          <p:nvPr/>
        </p:nvSpPr>
        <p:spPr>
          <a:xfrm>
            <a:off x="6320520" y="1987560"/>
            <a:ext cx="509040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Finance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247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TextShape 2"/>
          <p:cNvSpPr txBox="1"/>
          <p:nvPr/>
        </p:nvSpPr>
        <p:spPr>
          <a:xfrm>
            <a:off x="6357960" y="1398960"/>
            <a:ext cx="464472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Cadre du projet étudié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145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P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révisions d’affaires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55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Prévisions d’affaires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6090480" y="464400"/>
            <a:ext cx="5305680" cy="556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6600" spc="-1" strike="noStrike">
                <a:solidFill>
                  <a:srgbClr val="ed7d31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fin de mener a bien le développement du logiciel nous devons continuer à investir massivement dans du marketing intelligent et employer de nouveaux développeurs pour accélérer notre processus de développement.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6500" spc="-1" strike="noStrike">
                <a:solidFill>
                  <a:srgbClr val="ed7d31"/>
                </a:solidFill>
                <a:latin typeface="Calibri"/>
              </a:rPr>
              <a:t>N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ous devons continuer à explorer de nouvelles technologies pour diversifier nos offres. Ces recherches sont coûteuses pour l’entreprise et souhaitons recruter des professionnels pour effectuer une veille technologique pèrmanantes.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6500" spc="-1" strike="noStrike">
                <a:solidFill>
                  <a:srgbClr val="ed7d31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es mesures sont coûteuses mais primordiale pour participer à la réussite du projet.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7" name="Image 6" descr=""/>
          <p:cNvPicPr/>
          <p:nvPr/>
        </p:nvPicPr>
        <p:blipFill>
          <a:blip r:embed="rId2"/>
          <a:stretch/>
        </p:blipFill>
        <p:spPr>
          <a:xfrm>
            <a:off x="9365760" y="5804280"/>
            <a:ext cx="2428560" cy="842400"/>
          </a:xfrm>
          <a:prstGeom prst="rect">
            <a:avLst/>
          </a:prstGeom>
          <a:ln>
            <a:noFill/>
          </a:ln>
        </p:spPr>
      </p:pic>
      <p:sp>
        <p:nvSpPr>
          <p:cNvPr id="258" name="CustomShape 5"/>
          <p:cNvSpPr/>
          <p:nvPr/>
        </p:nvSpPr>
        <p:spPr>
          <a:xfrm>
            <a:off x="169920" y="135360"/>
            <a:ext cx="5911560" cy="2448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361080" y="205200"/>
            <a:ext cx="55296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L’ensemble des associés et moi-même attendons un bilan positif en N+1 avec un chiffre d’affaire de 450.000,00(€) et un bénéfice net de 65.000,00EU(€).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Nous attendons selon nos calculs, une augmentation de 12% du chiffre d’affaire chaque année par rapport à la précédente.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Une levée de fond d’$1.000.000,00 promettrait un retour sur investissement dès la 6</a:t>
            </a:r>
            <a:r>
              <a:rPr b="0" lang="fr-FR" sz="1800" spc="-1" strike="noStrike" baseline="30000">
                <a:solidFill>
                  <a:srgbClr val="ffffff"/>
                </a:solidFill>
                <a:latin typeface="Calibri"/>
              </a:rPr>
              <a:t>ième</a:t>
            </a:r>
            <a:r>
              <a:rPr b="0" lang="fr-FR" sz="1800" spc="-1" strike="noStrike">
                <a:solidFill>
                  <a:srgbClr val="ffffff"/>
                </a:solidFill>
                <a:latin typeface="Calibri"/>
              </a:rPr>
              <a:t> année  (N+6).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B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esoins financiers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3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6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67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Besoins financiers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6090480" y="464400"/>
            <a:ext cx="5305680" cy="556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Investissement marketing: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-850.000,00EU(€)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Investissement de recrutement: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-70.000,00EU(€)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Investissement des immobilisations corporelles: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-30.000,00EU(€)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Investissement dans la recherche et développement (R&amp;D):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e75b6"/>
                </a:solidFill>
                <a:latin typeface="Calibri"/>
              </a:rPr>
              <a:t>-50.000,00EU(€)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9" name="Image 6" descr=""/>
          <p:cNvPicPr/>
          <p:nvPr/>
        </p:nvPicPr>
        <p:blipFill>
          <a:blip r:embed="rId2"/>
          <a:stretch/>
        </p:blipFill>
        <p:spPr>
          <a:xfrm>
            <a:off x="9365760" y="580428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G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ains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3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6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277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Gains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6090480" y="464400"/>
            <a:ext cx="5305680" cy="5567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Un investissement d’$1.000.000,00 permettrait à l’entreprise d’évoluer dans un contexte optimal pour réussir son développement.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Nous souhaitons devenir les leaders du des solutions logiciels du Tourisme et comptons profiter de la notoriété du groupe INVEST’STARTUP pour asseoir notre savoir-faire aux yeux des agences de voyages et tour-opérateurs du monde entier.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Nous attendons un logiciel rentable sur 6 années et espérons un retour sur investissement de 45% sur la première décennie.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9" name="Image 6" descr=""/>
          <p:cNvPicPr/>
          <p:nvPr/>
        </p:nvPicPr>
        <p:blipFill>
          <a:blip r:embed="rId2"/>
          <a:stretch/>
        </p:blipFill>
        <p:spPr>
          <a:xfrm>
            <a:off x="9365760" y="580428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H</a:t>
            </a:r>
            <a:r>
              <a:rPr b="0" lang="en-US" sz="2600" spc="-1" strike="noStrike">
                <a:solidFill>
                  <a:srgbClr val="5b9bd5"/>
                </a:solidFill>
                <a:latin typeface="Calibri Light"/>
              </a:rPr>
              <a:t>istorique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3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Historique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2015-2019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Développement du logiciel.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Participation au meetup de Paris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2016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Première levée de fonds Crowfounding (10.000,00$).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2017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Finaliste du Start’up Mania.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2018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Présentation du projet au Mondial de l’Innovation.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2018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Deuxième levée de fonds 75.000,00$.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2019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Participation au FounderLab.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Image 6" descr=""/>
          <p:cNvPicPr/>
          <p:nvPr/>
        </p:nvPicPr>
        <p:blipFill>
          <a:blip r:embed="rId2"/>
          <a:stretch/>
        </p:blipFill>
        <p:spPr>
          <a:xfrm>
            <a:off x="9558720" y="58370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E</a:t>
            </a:r>
            <a:r>
              <a:rPr b="0" lang="en-US" sz="2600" spc="-1" strike="noStrike">
                <a:solidFill>
                  <a:srgbClr val="4472c4"/>
                </a:solidFill>
                <a:latin typeface="Calibri Light"/>
              </a:rPr>
              <a:t>quipe Intellwer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63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400" spc="-1" strike="noStrike">
                <a:solidFill>
                  <a:srgbClr val="ffffff"/>
                </a:solidFill>
                <a:latin typeface="Calibri Light"/>
              </a:rPr>
              <a:t>Equipe Intellwer 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Espace réservé du contenu 4" descr=""/>
          <p:cNvPicPr/>
          <p:nvPr/>
        </p:nvPicPr>
        <p:blipFill>
          <a:blip r:embed="rId2"/>
          <a:stretch/>
        </p:blipFill>
        <p:spPr>
          <a:xfrm>
            <a:off x="6391440" y="294480"/>
            <a:ext cx="1649880" cy="1703880"/>
          </a:xfrm>
          <a:prstGeom prst="rect">
            <a:avLst/>
          </a:prstGeom>
          <a:ln>
            <a:noFill/>
          </a:ln>
        </p:spPr>
      </p:pic>
      <p:pic>
        <p:nvPicPr>
          <p:cNvPr id="165" name="Image 6" descr=""/>
          <p:cNvPicPr/>
          <p:nvPr/>
        </p:nvPicPr>
        <p:blipFill>
          <a:blip r:embed="rId3"/>
          <a:stretch/>
        </p:blipFill>
        <p:spPr>
          <a:xfrm>
            <a:off x="6391440" y="2444400"/>
            <a:ext cx="1850040" cy="1920960"/>
          </a:xfrm>
          <a:prstGeom prst="rect">
            <a:avLst/>
          </a:prstGeom>
          <a:ln>
            <a:noFill/>
          </a:ln>
        </p:spPr>
      </p:pic>
      <p:pic>
        <p:nvPicPr>
          <p:cNvPr id="166" name="Image 9" descr=""/>
          <p:cNvPicPr/>
          <p:nvPr/>
        </p:nvPicPr>
        <p:blipFill>
          <a:blip r:embed="rId4"/>
          <a:stretch/>
        </p:blipFill>
        <p:spPr>
          <a:xfrm>
            <a:off x="6516720" y="4682520"/>
            <a:ext cx="1824480" cy="1920960"/>
          </a:xfrm>
          <a:prstGeom prst="rect">
            <a:avLst/>
          </a:prstGeom>
          <a:ln>
            <a:noFill/>
          </a:ln>
        </p:spPr>
      </p:pic>
      <p:pic>
        <p:nvPicPr>
          <p:cNvPr id="167" name="Image 13" descr=""/>
          <p:cNvPicPr/>
          <p:nvPr/>
        </p:nvPicPr>
        <p:blipFill>
          <a:blip r:embed="rId5"/>
          <a:stretch/>
        </p:blipFill>
        <p:spPr>
          <a:xfrm>
            <a:off x="9658800" y="5862240"/>
            <a:ext cx="2428560" cy="842400"/>
          </a:xfrm>
          <a:prstGeom prst="rect">
            <a:avLst/>
          </a:prstGeom>
          <a:ln>
            <a:noFill/>
          </a:ln>
        </p:spPr>
      </p:pic>
      <p:sp>
        <p:nvSpPr>
          <p:cNvPr id="168" name="CustomShape 4"/>
          <p:cNvSpPr/>
          <p:nvPr/>
        </p:nvSpPr>
        <p:spPr>
          <a:xfrm>
            <a:off x="5319720" y="379080"/>
            <a:ext cx="836280" cy="6051960"/>
          </a:xfrm>
          <a:prstGeom prst="leftBrace">
            <a:avLst>
              <a:gd name="adj1" fmla="val 8333"/>
              <a:gd name="adj2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8041680" y="266400"/>
            <a:ext cx="836280" cy="170388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6"/>
          <p:cNvSpPr/>
          <p:nvPr/>
        </p:nvSpPr>
        <p:spPr>
          <a:xfrm>
            <a:off x="8139600" y="2444400"/>
            <a:ext cx="836280" cy="19209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8163720" y="4510080"/>
            <a:ext cx="836280" cy="19209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9000360" y="457200"/>
            <a:ext cx="2998080" cy="1270800"/>
          </a:xfrm>
          <a:prstGeom prst="round2SameRect">
            <a:avLst>
              <a:gd name="adj1" fmla="val 16667"/>
              <a:gd name="adj2" fmla="val 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9"/>
          <p:cNvSpPr/>
          <p:nvPr/>
        </p:nvSpPr>
        <p:spPr>
          <a:xfrm>
            <a:off x="8976240" y="2648880"/>
            <a:ext cx="2998080" cy="1270800"/>
          </a:xfrm>
          <a:prstGeom prst="round2SameRect">
            <a:avLst>
              <a:gd name="adj1" fmla="val 16667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9000360" y="4682520"/>
            <a:ext cx="2998080" cy="1270800"/>
          </a:xfrm>
          <a:prstGeom prst="round2SameRect">
            <a:avLst>
              <a:gd name="adj1" fmla="val 16667"/>
              <a:gd name="adj2" fmla="val 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>
            <a:off x="9096840" y="494640"/>
            <a:ext cx="2790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d7d31"/>
                </a:solidFill>
                <a:latin typeface="Calibri"/>
              </a:rPr>
              <a:t>Mike est le directeur général de la société.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d7d31"/>
                </a:solidFill>
                <a:latin typeface="Calibri"/>
              </a:rPr>
              <a:t>Il détient une diplôme en ingénierie informatique.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9080280" y="2719800"/>
            <a:ext cx="2790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d7d31"/>
                </a:solidFill>
                <a:latin typeface="Calibri"/>
              </a:rPr>
              <a:t>Marine est la directrice technique de l’entreprise.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d7d31"/>
                </a:solidFill>
                <a:latin typeface="Calibri"/>
              </a:rPr>
              <a:t>Elle est diplômé d’un master en cyber-sécurité.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9080280" y="4691160"/>
            <a:ext cx="27900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d7d31"/>
                </a:solidFill>
                <a:latin typeface="Calibri"/>
              </a:rPr>
              <a:t>Jérôme est le directeur financier de l’entreprise.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ed7d31"/>
                </a:solidFill>
                <a:latin typeface="Calibri"/>
              </a:rPr>
              <a:t>Passionné par les chiffres il détient un DCG.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6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Shape 3"/>
          <p:cNvSpPr txBox="1"/>
          <p:nvPr/>
        </p:nvSpPr>
        <p:spPr>
          <a:xfrm>
            <a:off x="640080" y="2074320"/>
            <a:ext cx="308232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ed7d31"/>
                </a:solidFill>
                <a:latin typeface="Calibri Light"/>
              </a:rPr>
              <a:t>P</a:t>
            </a:r>
            <a:r>
              <a:rPr b="1" lang="en-US" sz="2600" spc="-1" strike="noStrike">
                <a:solidFill>
                  <a:srgbClr val="4472c4"/>
                </a:solidFill>
                <a:latin typeface="Calibri Light"/>
              </a:rPr>
              <a:t>résentation de la Solution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Espace réservé du contenu 4" descr=""/>
          <p:cNvPicPr/>
          <p:nvPr/>
        </p:nvPicPr>
        <p:blipFill>
          <a:blip r:embed="rId1"/>
          <a:stretch/>
        </p:blipFill>
        <p:spPr>
          <a:xfrm>
            <a:off x="4995720" y="961920"/>
            <a:ext cx="5273280" cy="49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6081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Picture 12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85" name="TextShape 3"/>
          <p:cNvSpPr txBox="1"/>
          <p:nvPr/>
        </p:nvSpPr>
        <p:spPr>
          <a:xfrm>
            <a:off x="640080" y="2053800"/>
            <a:ext cx="3668760" cy="2759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Présentation de la 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6090480" y="801720"/>
            <a:ext cx="5305680" cy="52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C’est quoi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a5a5a5"/>
                </a:solidFill>
                <a:latin typeface="Calibri"/>
              </a:rPr>
              <a:t>Intellwer est un progiciel de gestion intégré (PGI).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A quoi cela sert-il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a5a5a5"/>
                </a:solidFill>
                <a:latin typeface="Calibri"/>
              </a:rPr>
              <a:t>Pour centraliser toutes les données d’un voyage dans un même dossier et fluidifier les échanges entre les services administratif et les vendeurs.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a5a5a5"/>
                </a:solidFill>
                <a:latin typeface="Calibri"/>
              </a:rPr>
              <a:t>Accompagner les agences de voyages dans leurs démarche de réservation et automatisation du processus paiement.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</a:rPr>
              <a:t>Pour qui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a5a5a5"/>
                </a:solidFill>
                <a:latin typeface="Calibri"/>
              </a:rPr>
              <a:t>Idéal pour les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2000" spc="-1" strike="noStrike">
                <a:solidFill>
                  <a:srgbClr val="c55a11"/>
                </a:solidFill>
                <a:latin typeface="Calibri"/>
              </a:rPr>
              <a:t>tour-opérateurs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a5a5a5"/>
                </a:solidFill>
                <a:latin typeface="Calibri"/>
              </a:rPr>
              <a:t>ou les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2000" spc="-1" strike="noStrike">
                <a:solidFill>
                  <a:srgbClr val="c55a11"/>
                </a:solidFill>
                <a:latin typeface="Calibri"/>
              </a:rPr>
              <a:t>agences de voyages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2000" spc="-1" strike="noStrike">
                <a:solidFill>
                  <a:srgbClr val="a5a5a5"/>
                </a:solidFill>
                <a:latin typeface="Calibri"/>
              </a:rPr>
              <a:t>dans la vente et la gestion de leurs dossiers loisirs.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Image 6" descr=""/>
          <p:cNvPicPr/>
          <p:nvPr/>
        </p:nvPicPr>
        <p:blipFill>
          <a:blip r:embed="rId2"/>
          <a:stretch/>
        </p:blipFill>
        <p:spPr>
          <a:xfrm>
            <a:off x="9571320" y="58244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Shape 2"/>
          <p:cNvSpPr txBox="1"/>
          <p:nvPr/>
        </p:nvSpPr>
        <p:spPr>
          <a:xfrm>
            <a:off x="6357960" y="1398960"/>
            <a:ext cx="5090400" cy="2029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</a:rPr>
              <a:t>Environnement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 flipH="1">
            <a:off x="0" y="0"/>
            <a:ext cx="6172560" cy="685764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0" y="0"/>
            <a:ext cx="6023880" cy="685764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Image 6" descr=""/>
          <p:cNvPicPr/>
          <p:nvPr/>
        </p:nvPicPr>
        <p:blipFill>
          <a:blip r:embed="rId1"/>
          <a:stretch/>
        </p:blipFill>
        <p:spPr>
          <a:xfrm>
            <a:off x="0" y="18360"/>
            <a:ext cx="4872240" cy="4565160"/>
          </a:xfrm>
          <a:prstGeom prst="rect">
            <a:avLst/>
          </a:prstGeom>
          <a:ln>
            <a:noFill/>
          </a:ln>
        </p:spPr>
      </p:pic>
      <p:pic>
        <p:nvPicPr>
          <p:cNvPr id="193" name="Image 8" descr=""/>
          <p:cNvPicPr/>
          <p:nvPr/>
        </p:nvPicPr>
        <p:blipFill>
          <a:blip r:embed="rId2"/>
          <a:stretch/>
        </p:blipFill>
        <p:spPr>
          <a:xfrm>
            <a:off x="214200" y="5862240"/>
            <a:ext cx="2428560" cy="84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LibreOffice/6.1.4.2$Linux_X86_64 LibreOffice_project/10$Build-2</Application>
  <Words>708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2019-03-03T13:24:03Z</dcterms:created>
  <dc:creator>Julien Ferrier</dc:creator>
  <dc:description/>
  <dc:language>fr-FR</dc:language>
  <cp:lastModifiedBy>Julien Ferrier</cp:lastModifiedBy>
  <dcterms:modified xsi:type="dcterms:W3CDTF">2019-03-03T13:31:28Z</dcterms:modified>
  <cp:revision>12</cp:revision>
  <dc:subject/>
  <dc:title>Plan d’investissement projet Intellwer©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