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latin typeface="Calibri"/>
              </a:rPr>
              <a:t>Tendances et activité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Gestion réservation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Gestion voyage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Service comptabilité voyages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47139169"/>
        <c:axId val="70695302"/>
      </c:barChart>
      <c:catAx>
        <c:axId val="47139169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0695302"/>
        <c:crosses val="autoZero"/>
        <c:auto val="1"/>
        <c:lblAlgn val="ctr"/>
        <c:lblOffset val="100"/>
      </c:catAx>
      <c:valAx>
        <c:axId val="7069530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7139169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&lt;header&gt;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911FF03-F4B7-4F37-A90D-141DDDB77E1C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032768-A42D-46E4-9CFC-8D447623153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4120" y="462600"/>
            <a:ext cx="10515240" cy="8218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6257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latin typeface="Segoe UI Semilight"/>
              </a:rPr>
              <a:t>Edit Master text styles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63C4F7-11E0-47CA-8F96-7B14B0933170}" type="datetime">
              <a:rPr b="0" lang="fr-FR" sz="1200" spc="-1" strike="noStrike">
                <a:solidFill>
                  <a:srgbClr val="8b8b8b"/>
                </a:solidFill>
                <a:latin typeface="Segoe UI"/>
              </a:rPr>
              <a:t>19/02/2019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8DFC6D-CCF4-4E81-9E4E-A62ECA6A2A8D}" type="slidenum">
              <a:rPr b="0" lang="fr-FR" sz="1200" spc="-1" strike="noStrike">
                <a:solidFill>
                  <a:srgbClr val="8b8b8b"/>
                </a:solidFill>
                <a:latin typeface="Segoe U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952200" y="1284480"/>
            <a:ext cx="1036332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B842ED-0369-4F32-B46F-51B369197A9A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19/02/2019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54227E-991E-4E27-85B6-88BD738040E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CF3436-8E89-4391-8BDE-FDA9D6B82AA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19/02/2019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0AA603-AB31-412F-A95C-18D77E0898F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chart" Target="../charts/chart1.xm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4120" y="462600"/>
            <a:ext cx="10515240" cy="82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d24726"/>
                </a:solidFill>
                <a:latin typeface="Segoe UI Light"/>
                <a:ea typeface="Segoe UI Light"/>
              </a:rPr>
              <a:t>Plan d’investissement projet Intellwer</a:t>
            </a:r>
            <a:r>
              <a:rPr b="0" lang="en-US" sz="2000" spc="-1" strike="noStrike">
                <a:solidFill>
                  <a:srgbClr val="d24726"/>
                </a:solidFill>
                <a:latin typeface="Segoe UI Light"/>
                <a:ea typeface="Segoe UI Light"/>
              </a:rPr>
              <a:t>©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461240"/>
            <a:ext cx="1046232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400" spc="-1" strike="noStrike">
                <a:solidFill>
                  <a:srgbClr val="d24726"/>
                </a:solidFill>
                <a:latin typeface="Segoe UI Semibold"/>
                <a:ea typeface="Segoe UI Semibold"/>
              </a:rPr>
              <a:t>Points clés concernant le sujet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50320" y="1876680"/>
            <a:ext cx="10465200" cy="399960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Cadre du projet étudié: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-Historique.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-Equipe Intellwer.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-Présentation de la solution.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Environnement d’évolution: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-Tendance du marché.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-Concurrence dans le secteur.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Stratégie adoptée: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-Business model.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-Stratégie marketing.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Finance: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-Prévisions d’affaires.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-Besoins financiers.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-Gain.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838080" y="6229080"/>
            <a:ext cx="5778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134" name="Image 2" descr=""/>
          <p:cNvPicPr/>
          <p:nvPr/>
        </p:nvPicPr>
        <p:blipFill>
          <a:blip r:embed="rId1"/>
          <a:stretch/>
        </p:blipFill>
        <p:spPr>
          <a:xfrm>
            <a:off x="8788320" y="195840"/>
            <a:ext cx="2512440" cy="829800"/>
          </a:xfrm>
          <a:prstGeom prst="rect">
            <a:avLst/>
          </a:prstGeom>
          <a:ln>
            <a:noFill/>
          </a:ln>
        </p:spPr>
      </p:pic>
      <p:pic>
        <p:nvPicPr>
          <p:cNvPr id="135" name="Image 7" descr=""/>
          <p:cNvPicPr/>
          <p:nvPr/>
        </p:nvPicPr>
        <p:blipFill>
          <a:blip r:embed="rId2"/>
          <a:stretch/>
        </p:blipFill>
        <p:spPr>
          <a:xfrm>
            <a:off x="850320" y="6240600"/>
            <a:ext cx="1034280" cy="3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Business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2" name="Table 4"/>
          <p:cNvGraphicFramePr/>
          <p:nvPr/>
        </p:nvGraphicFramePr>
        <p:xfrm>
          <a:off x="5473800" y="275400"/>
          <a:ext cx="5754240" cy="5072760"/>
        </p:xfrm>
        <a:graphic>
          <a:graphicData uri="http://schemas.openxmlformats.org/drawingml/2006/table">
            <a:tbl>
              <a:tblPr/>
              <a:tblGrid>
                <a:gridCol w="1918080"/>
                <a:gridCol w="1918080"/>
                <a:gridCol w="1918080"/>
              </a:tblGrid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C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57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c55a11"/>
                          </a:solidFill>
                          <a:latin typeface="Calibri"/>
                        </a:rPr>
                        <a:t>Offre Basic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Offre Premium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bf9000"/>
                          </a:solidFill>
                          <a:latin typeface="Calibri"/>
                        </a:rPr>
                        <a:t>Offre Premium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bf9000"/>
                          </a:solidFill>
                          <a:latin typeface="Calibri"/>
                        </a:rPr>
                        <a:t>Gold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242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Automatisation du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Processus réservation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 A + Processus paiement sécurisé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 A + Solution B + Comptabilité Agences de voyages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C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6 mois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12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18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pic>
        <p:nvPicPr>
          <p:cNvPr id="193" name="Image 11" descr=""/>
          <p:cNvPicPr/>
          <p:nvPr/>
        </p:nvPicPr>
        <p:blipFill>
          <a:blip r:embed="rId2"/>
          <a:stretch/>
        </p:blipFill>
        <p:spPr>
          <a:xfrm>
            <a:off x="9396000" y="59900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7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Stratégie marketing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082200" y="1202400"/>
            <a:ext cx="5305680" cy="440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ed7d31"/>
                </a:solidFill>
                <a:latin typeface="Calibri"/>
              </a:rPr>
              <a:t>Optimisation marketing: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Participation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aux salon du tourisme et concours Tour Mag.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Accentuer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notre présence sur les réseaux sociaux. (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ex: Publicités ciblées sur Facebook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Contracter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une solution d’emailing.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Envois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de newsletters.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Ergonomie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du site de téléchargement du logiciel. (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ex: guide d’utilisation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Générer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un contenu régulier et personnalisé des actualités et mises à jour du logiciel sur les forums, sites d’actualités de logiciels du Tourisme.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Image 6" descr=""/>
          <p:cNvPicPr/>
          <p:nvPr/>
        </p:nvPicPr>
        <p:blipFill>
          <a:blip r:embed="rId2"/>
          <a:stretch/>
        </p:blipFill>
        <p:spPr>
          <a:xfrm>
            <a:off x="9396000" y="581292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2"/>
          <p:cNvSpPr txBox="1"/>
          <p:nvPr/>
        </p:nvSpPr>
        <p:spPr>
          <a:xfrm>
            <a:off x="6320520" y="19875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Finance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205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09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Prévisions d’affaires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600" spc="-1" strike="noStrike">
                <a:solidFill>
                  <a:srgbClr val="ed7d31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fin de mener a bien le développement du logiciel nous devons continuer à investir massivement dans du marketing intelligent et employer de nouveaux développeurs pour accélérer notre processus de développement.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500" spc="-1" strike="noStrike">
                <a:solidFill>
                  <a:srgbClr val="ed7d3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ous devons continuer à explorer de nouvelles technologies pour diversifier nos offres. Ces recherches sont coûteuses pour l’entreprise et souhaitons recruter des professionnels pour effectuer une veille technologique pérmanantes.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500" spc="-1" strike="noStrike">
                <a:solidFill>
                  <a:srgbClr val="ed7d31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es mesures sont coûteuses mais primordiale pour participer à la réussite du projet.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  <p:sp>
        <p:nvSpPr>
          <p:cNvPr id="212" name="CustomShape 5"/>
          <p:cNvSpPr/>
          <p:nvPr/>
        </p:nvSpPr>
        <p:spPr>
          <a:xfrm>
            <a:off x="169920" y="135360"/>
            <a:ext cx="5911560" cy="2448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361080" y="205200"/>
            <a:ext cx="5529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L’ensemble des associés et moi-même attendons un bilan positif en N+1 avec un chiffre d’affaire de 450.000,00EU et un bénéfice net de 65.000,00EU.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Nous attendons selon nos calculs, une augmentation de 12% du chiffre d’affaire chaque année par rapport à la précédente.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Une levée de fond d’$1.000.000,00 promettrait un retour sur investissement dès la 6</a:t>
            </a:r>
            <a:r>
              <a:rPr b="0" lang="fr-FR" sz="1800" spc="-1" strike="noStrike" baseline="30000">
                <a:solidFill>
                  <a:srgbClr val="ffffff"/>
                </a:solidFill>
                <a:latin typeface="Calibri"/>
              </a:rPr>
              <a:t>ième</a:t>
            </a: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 année  (N+6).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6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7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Besoins financiers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Investissement marketing: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-850.000,00EU()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Investissement de recrutement: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-70.000,00EU()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Investissement des immobilisations corporelles: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-30.000,00EU()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Investissement dans la recherche et développement (R&amp;D)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-50.000,00EU()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23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Gains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Un investissement d’$1.000.000,00 permettrait à l’entreprise d’évoluer dans un contexte optimal pour réussir son développement.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Nous souhaitons devenir les leaders du des solutions logiciels du Tourisme et comptons profiter de la notoriété du groupe INVEST’STARTUP pour asseoir notre savoir-faire aux yeux des agences de voyages et tour-opérateurs du monde entier.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Nous attendons un logiciel rentable sur 6 années et espérons un retour sur investissement de 45% sur la première décennie.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6357960" y="1398960"/>
            <a:ext cx="464472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Cadre du projet étudié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141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Historique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2015-2019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Développement du logiciel.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Participation au meetup de Paris.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Première levée de fond Crowfounding (10.000,00$).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2017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Finaliste du Start’up Mania.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Présentation du projet au Mondial de l’Innovation.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Deuxième levée de fond 75.000,00$.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2019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Participation au FounderLab.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Image 6" descr=""/>
          <p:cNvPicPr/>
          <p:nvPr/>
        </p:nvPicPr>
        <p:blipFill>
          <a:blip r:embed="rId2"/>
          <a:stretch/>
        </p:blipFill>
        <p:spPr>
          <a:xfrm>
            <a:off x="9558720" y="58370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alibri Light"/>
              </a:rPr>
              <a:t>Equipe Intellwer 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Espace réservé du contenu 4" descr=""/>
          <p:cNvPicPr/>
          <p:nvPr/>
        </p:nvPicPr>
        <p:blipFill>
          <a:blip r:embed="rId2"/>
          <a:stretch/>
        </p:blipFill>
        <p:spPr>
          <a:xfrm>
            <a:off x="6391440" y="294480"/>
            <a:ext cx="1649880" cy="1703880"/>
          </a:xfrm>
          <a:prstGeom prst="rect">
            <a:avLst/>
          </a:prstGeom>
          <a:ln>
            <a:noFill/>
          </a:ln>
        </p:spPr>
      </p:pic>
      <p:pic>
        <p:nvPicPr>
          <p:cNvPr id="153" name="Image 6" descr=""/>
          <p:cNvPicPr/>
          <p:nvPr/>
        </p:nvPicPr>
        <p:blipFill>
          <a:blip r:embed="rId3"/>
          <a:stretch/>
        </p:blipFill>
        <p:spPr>
          <a:xfrm>
            <a:off x="6391440" y="2444400"/>
            <a:ext cx="1850040" cy="1920960"/>
          </a:xfrm>
          <a:prstGeom prst="rect">
            <a:avLst/>
          </a:prstGeom>
          <a:ln>
            <a:noFill/>
          </a:ln>
        </p:spPr>
      </p:pic>
      <p:pic>
        <p:nvPicPr>
          <p:cNvPr id="154" name="Image 9" descr=""/>
          <p:cNvPicPr/>
          <p:nvPr/>
        </p:nvPicPr>
        <p:blipFill>
          <a:blip r:embed="rId4"/>
          <a:stretch/>
        </p:blipFill>
        <p:spPr>
          <a:xfrm>
            <a:off x="6516720" y="4682520"/>
            <a:ext cx="1824480" cy="1920960"/>
          </a:xfrm>
          <a:prstGeom prst="rect">
            <a:avLst/>
          </a:prstGeom>
          <a:ln>
            <a:noFill/>
          </a:ln>
        </p:spPr>
      </p:pic>
      <p:pic>
        <p:nvPicPr>
          <p:cNvPr id="155" name="Image 13" descr=""/>
          <p:cNvPicPr/>
          <p:nvPr/>
        </p:nvPicPr>
        <p:blipFill>
          <a:blip r:embed="rId5"/>
          <a:stretch/>
        </p:blipFill>
        <p:spPr>
          <a:xfrm>
            <a:off x="96588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Presentation de la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C’est quoi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Intellwer est un progiciel de gestion intégré (PGI)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A quoi cela sert-il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Pour centraliser toutes les données d’un voyage dans un même dossier et fluidifier les échanges entre votre service administratif et les vendeurs.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Accompagner les agences de voyages dans leurs démarche de réservation et automatisation du processus paiement.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Pour qui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Idéal pour les </a:t>
            </a:r>
            <a:r>
              <a:rPr b="1" lang="en-US" sz="2000" spc="-1" strike="noStrike">
                <a:solidFill>
                  <a:srgbClr val="c55a11"/>
                </a:solidFill>
                <a:latin typeface="Calibri"/>
              </a:rPr>
              <a:t>tour-opérateurs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ou les </a:t>
            </a:r>
            <a:r>
              <a:rPr b="1" lang="en-US" sz="2000" spc="-1" strike="noStrike">
                <a:solidFill>
                  <a:srgbClr val="c55a11"/>
                </a:solidFill>
                <a:latin typeface="Calibri"/>
              </a:rPr>
              <a:t>agences de voyages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dans la vente et la gestion de leurs dossiers loisirs.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Image 6" descr=""/>
          <p:cNvPicPr/>
          <p:nvPr/>
        </p:nvPicPr>
        <p:blipFill>
          <a:blip r:embed="rId2"/>
          <a:stretch/>
        </p:blipFill>
        <p:spPr>
          <a:xfrm>
            <a:off x="9571320" y="58244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6357960" y="13989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Environnement d’évolution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167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Tendances du marché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2" name="Espace réservé du contenu 5"/>
          <p:cNvGraphicFramePr/>
          <p:nvPr/>
        </p:nvGraphicFramePr>
        <p:xfrm>
          <a:off x="6091200" y="801720"/>
          <a:ext cx="5304960" cy="523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3" name="Image 9" descr=""/>
          <p:cNvPicPr/>
          <p:nvPr/>
        </p:nvPicPr>
        <p:blipFill>
          <a:blip r:embed="rId3"/>
          <a:stretch/>
        </p:blipFill>
        <p:spPr>
          <a:xfrm>
            <a:off x="9633960" y="58996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Concurrence dans le secteur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8" name="Table 4"/>
          <p:cNvGraphicFramePr/>
          <p:nvPr/>
        </p:nvGraphicFramePr>
        <p:xfrm>
          <a:off x="6091200" y="801720"/>
          <a:ext cx="5304960" cy="4947480"/>
        </p:xfrm>
        <a:graphic>
          <a:graphicData uri="http://schemas.openxmlformats.org/drawingml/2006/table">
            <a:tbl>
              <a:tblPr/>
              <a:tblGrid>
                <a:gridCol w="2652480"/>
                <a:gridCol w="2652480"/>
              </a:tblGrid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d’acteurs croissants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Marché émergent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novatrices et inédites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Réactivité du marché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Marché demandeur à la croissance exponentielle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Mise en place longue et coûteuse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0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Augmentation du choix des voyagistes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7095600" y="851760"/>
            <a:ext cx="600840" cy="51336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9729360" y="864360"/>
            <a:ext cx="600840" cy="488160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Image 9" descr=""/>
          <p:cNvPicPr/>
          <p:nvPr/>
        </p:nvPicPr>
        <p:blipFill>
          <a:blip r:embed="rId2"/>
          <a:stretch/>
        </p:blipFill>
        <p:spPr>
          <a:xfrm>
            <a:off x="8967960" y="5973120"/>
            <a:ext cx="2428560" cy="76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Shape 2"/>
          <p:cNvSpPr txBox="1"/>
          <p:nvPr/>
        </p:nvSpPr>
        <p:spPr>
          <a:xfrm>
            <a:off x="6357960" y="13989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Stratégie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187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Web855C</Template>
  <TotalTime>1882</TotalTime>
  <Application>LibreOffice/6.1.4.2$Linux_X86_64 LibreOffice_project/10$Build-2</Application>
  <Words>608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2019-02-18T10:09:50Z</dcterms:created>
  <dc:creator>Julien Ferrier</dc:creator>
  <dc:description/>
  <dc:language>fr-FR</dc:language>
  <cp:lastModifiedBy>Julien Ferrier</cp:lastModifiedBy>
  <dcterms:modified xsi:type="dcterms:W3CDTF">2019-02-19T17:32:13Z</dcterms:modified>
  <cp:revision>15</cp:revision>
  <dc:subject/>
  <dc:title>Plan d’investissement projet Intellwer©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