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2651356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3CADBD16-5BFB-4D9F-9646-C75D1B53BBB6}" type="datetimeFigureOut">
              <a:rPr lang="en-US" smtClean="0"/>
              <a:pPr/>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1456188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3CADBD16-5BFB-4D9F-9646-C75D1B53BBB6}" type="datetimeFigureOut">
              <a:rPr lang="en-US" smtClean="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1645129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pt-PT"/>
              <a:t>Clique para editar o estilo de título do Modelo Global</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Clique para editar os estilos do texto de Modelo Global</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pt-PT"/>
              <a:t>Clique para editar os estilos do texto de Modelo Global</a:t>
            </a:r>
          </a:p>
        </p:txBody>
      </p:sp>
      <p:sp>
        <p:nvSpPr>
          <p:cNvPr id="4" name="Date Placeholder 3"/>
          <p:cNvSpPr>
            <a:spLocks noGrp="1"/>
          </p:cNvSpPr>
          <p:nvPr>
            <p:ph type="dt" sz="half" idx="10"/>
          </p:nvPr>
        </p:nvSpPr>
        <p:spPr/>
        <p:txBody>
          <a:bodyPr/>
          <a:lstStyle/>
          <a:p>
            <a:fld id="{3CADBD16-5BFB-4D9F-9646-C75D1B53BBB6}" type="datetimeFigureOut">
              <a:rPr lang="en-US" smtClean="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1965761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pt-PT"/>
              <a:t>Clique para editar os estilos do texto de Modelo Global</a:t>
            </a:r>
          </a:p>
        </p:txBody>
      </p:sp>
      <p:sp>
        <p:nvSpPr>
          <p:cNvPr id="4" name="Date Placeholder 3"/>
          <p:cNvSpPr>
            <a:spLocks noGrp="1"/>
          </p:cNvSpPr>
          <p:nvPr>
            <p:ph type="dt" sz="half" idx="10"/>
          </p:nvPr>
        </p:nvSpPr>
        <p:spPr/>
        <p:txBody>
          <a:bodyPr/>
          <a:lstStyle/>
          <a:p>
            <a:fld id="{3CADBD16-5BFB-4D9F-9646-C75D1B53BBB6}" type="datetimeFigureOut">
              <a:rPr lang="en-US" smtClean="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3730961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ão de Nome com Citação">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pt-PT"/>
              <a:t>Clique para editar o estilo de título do Modelo Global</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pt-PT"/>
              <a:t>Clique para editar os estilos do texto de Modelo Global</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3CADBD16-5BFB-4D9F-9646-C75D1B53BBB6}" type="datetimeFigureOut">
              <a:rPr lang="en-US" smtClean="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2185867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pt-PT"/>
              <a:t>Clique para editar o estilo de título do Modelo Global</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pt-PT"/>
              <a:t>Clique para editar os estilos do texto de Modelo Global</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3CADBD16-5BFB-4D9F-9646-C75D1B53BBB6}" type="datetimeFigureOut">
              <a:rPr lang="en-US" smtClean="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126238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ncho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25732412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595947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nchor="ct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2770878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3CADBD16-5BFB-4D9F-9646-C75D1B53BBB6}" type="datetimeFigureOut">
              <a:rPr lang="en-US" smtClean="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2653341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3CADBD16-5BFB-4D9F-9646-C75D1B53BBB6}" type="datetimeFigureOut">
              <a:rPr lang="en-US" smtClean="0"/>
              <a:pPr/>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1559019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3CADBD16-5BFB-4D9F-9646-C75D1B53BBB6}" type="datetimeFigureOut">
              <a:rPr lang="en-US" smtClean="0"/>
              <a:pPr/>
              <a:t>10/23/2024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314709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3CADBD16-5BFB-4D9F-9646-C75D1B53BBB6}" type="datetimeFigureOut">
              <a:rPr lang="en-US" smtClean="0"/>
              <a:pPr/>
              <a:t>10/23/2024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1925865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DBD16-5BFB-4D9F-9646-C75D1B53BBB6}" type="datetimeFigureOut">
              <a:rPr lang="en-US" smtClean="0"/>
              <a:pPr/>
              <a:t>10/23/2024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2106105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pt-PT"/>
              <a:t>Clique para editar o estilo de título do Modelo Global</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3CADBD16-5BFB-4D9F-9646-C75D1B53BBB6}" type="datetimeFigureOut">
              <a:rPr lang="en-US" smtClean="0"/>
              <a:pPr/>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1757884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pt-PT"/>
              <a:t>Clique para editar o estilo de título do Modelo Global</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a:xfrm>
            <a:off x="6399212" y="5883275"/>
            <a:ext cx="914400" cy="365125"/>
          </a:xfrm>
        </p:spPr>
        <p:txBody>
          <a:bodyPr/>
          <a:lstStyle/>
          <a:p>
            <a:fld id="{3CADBD16-5BFB-4D9F-9646-C75D1B53BBB6}" type="datetimeFigureOut">
              <a:rPr lang="en-US" smtClean="0"/>
              <a:pPr/>
              <a:t>10/23/2024</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92890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CADBD16-5BFB-4D9F-9646-C75D1B53BBB6}" type="datetimeFigureOut">
              <a:rPr lang="en-US" smtClean="0"/>
              <a:pPr/>
              <a:t>10/23/2024</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4294315755"/>
      </p:ext>
    </p:extLst>
  </p:cSld>
  <p:clrMap bg1="dk1" tx1="lt1" bg2="dk2" tx2="lt2" accent1="accent1" accent2="accent2" accent3="accent3" accent4="accent4" accent5="accent5" accent6="accent6" hlink="hlink" folHlink="folHlink"/>
  <p:sldLayoutIdLst>
    <p:sldLayoutId id="2147483993" r:id="rId1"/>
    <p:sldLayoutId id="2147483994" r:id="rId2"/>
    <p:sldLayoutId id="2147483995" r:id="rId3"/>
    <p:sldLayoutId id="2147483996" r:id="rId4"/>
    <p:sldLayoutId id="2147483997" r:id="rId5"/>
    <p:sldLayoutId id="2147483998" r:id="rId6"/>
    <p:sldLayoutId id="2147483999" r:id="rId7"/>
    <p:sldLayoutId id="2147484000" r:id="rId8"/>
    <p:sldLayoutId id="2147484001" r:id="rId9"/>
    <p:sldLayoutId id="2147484002" r:id="rId10"/>
    <p:sldLayoutId id="2147484003" r:id="rId11"/>
    <p:sldLayoutId id="2147484004" r:id="rId12"/>
    <p:sldLayoutId id="2147484005" r:id="rId13"/>
    <p:sldLayoutId id="2147484006" r:id="rId14"/>
    <p:sldLayoutId id="2147484007" r:id="rId15"/>
    <p:sldLayoutId id="2147484008" r:id="rId16"/>
    <p:sldLayoutId id="214748400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themeOverride" Target="../theme/themeOverride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Picture 3" descr="Uma rajada abstrata de azul e rosa">
            <a:extLst>
              <a:ext uri="{FF2B5EF4-FFF2-40B4-BE49-F238E27FC236}">
                <a16:creationId xmlns:a16="http://schemas.microsoft.com/office/drawing/2014/main" id="{E4F1D767-86C5-6D6A-FAE2-D9D03E932A4E}"/>
              </a:ext>
            </a:extLst>
          </p:cNvPr>
          <p:cNvPicPr>
            <a:picLocks noChangeAspect="1"/>
          </p:cNvPicPr>
          <p:nvPr/>
        </p:nvPicPr>
        <p:blipFill>
          <a:blip r:embed="rId3">
            <a:duotone>
              <a:prstClr val="black"/>
              <a:schemeClr val="accent5">
                <a:tint val="45000"/>
                <a:satMod val="400000"/>
              </a:schemeClr>
            </a:duotone>
            <a:alphaModFix amt="25000"/>
          </a:blip>
          <a:srcRect t="9091" r="9091"/>
          <a:stretch/>
        </p:blipFill>
        <p:spPr>
          <a:xfrm>
            <a:off x="20" y="10"/>
            <a:ext cx="12191980" cy="6857990"/>
          </a:xfrm>
          <a:prstGeom prst="rect">
            <a:avLst/>
          </a:prstGeom>
        </p:spPr>
      </p:pic>
      <p:sp>
        <p:nvSpPr>
          <p:cNvPr id="2" name="Título 1">
            <a:extLst>
              <a:ext uri="{FF2B5EF4-FFF2-40B4-BE49-F238E27FC236}">
                <a16:creationId xmlns:a16="http://schemas.microsoft.com/office/drawing/2014/main" id="{5E348084-673D-FF24-4D18-A617286CEAE9}"/>
              </a:ext>
            </a:extLst>
          </p:cNvPr>
          <p:cNvSpPr>
            <a:spLocks noGrp="1"/>
          </p:cNvSpPr>
          <p:nvPr>
            <p:ph type="ctrTitle"/>
          </p:nvPr>
        </p:nvSpPr>
        <p:spPr/>
        <p:txBody>
          <a:bodyPr>
            <a:normAutofit/>
          </a:bodyPr>
          <a:lstStyle/>
          <a:p>
            <a:r>
              <a:rPr lang="pt-PT"/>
              <a:t>Análise consultas </a:t>
            </a:r>
            <a:br>
              <a:rPr lang="pt-PT"/>
            </a:br>
            <a:r>
              <a:rPr lang="pt-PT"/>
              <a:t>cidade vitória </a:t>
            </a:r>
          </a:p>
        </p:txBody>
      </p:sp>
      <p:sp>
        <p:nvSpPr>
          <p:cNvPr id="3" name="Subtítulo 2">
            <a:extLst>
              <a:ext uri="{FF2B5EF4-FFF2-40B4-BE49-F238E27FC236}">
                <a16:creationId xmlns:a16="http://schemas.microsoft.com/office/drawing/2014/main" id="{68E94C5E-B6B6-207C-0A17-463D353B7CF3}"/>
              </a:ext>
            </a:extLst>
          </p:cNvPr>
          <p:cNvSpPr>
            <a:spLocks noGrp="1"/>
          </p:cNvSpPr>
          <p:nvPr>
            <p:ph type="subTitle" idx="1"/>
          </p:nvPr>
        </p:nvSpPr>
        <p:spPr/>
        <p:txBody>
          <a:bodyPr>
            <a:normAutofit/>
          </a:bodyPr>
          <a:lstStyle/>
          <a:p>
            <a:pPr marL="285750" indent="-285750">
              <a:buFont typeface="Arial" panose="020B0604020202020204" pitchFamily="34" charset="0"/>
              <a:buChar char="•"/>
            </a:pPr>
            <a:r>
              <a:rPr lang="pt-PT"/>
              <a:t>REDUZIR TEMPO DE ESPERA </a:t>
            </a:r>
          </a:p>
          <a:p>
            <a:pPr marL="285750" indent="-285750">
              <a:buFont typeface="Arial" panose="020B0604020202020204" pitchFamily="34" charset="0"/>
              <a:buChar char="•"/>
            </a:pPr>
            <a:r>
              <a:rPr lang="pt-PT"/>
              <a:t>FOCAR NA POPULAÇÃO JOVEM</a:t>
            </a:r>
          </a:p>
        </p:txBody>
      </p:sp>
    </p:spTree>
    <p:extLst>
      <p:ext uri="{BB962C8B-B14F-4D97-AF65-F5344CB8AC3E}">
        <p14:creationId xmlns:p14="http://schemas.microsoft.com/office/powerpoint/2010/main" val="1505520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17" name="Picture 16" descr="Estetoscópio">
            <a:extLst>
              <a:ext uri="{FF2B5EF4-FFF2-40B4-BE49-F238E27FC236}">
                <a16:creationId xmlns:a16="http://schemas.microsoft.com/office/drawing/2014/main" id="{1C032B1B-B743-C3C4-6CD8-7C8271D477D9}"/>
              </a:ext>
            </a:extLst>
          </p:cNvPr>
          <p:cNvPicPr>
            <a:picLocks noChangeAspect="1"/>
          </p:cNvPicPr>
          <p:nvPr/>
        </p:nvPicPr>
        <p:blipFill>
          <a:blip r:embed="rId3">
            <a:alphaModFix amt="15000"/>
          </a:blip>
          <a:srcRect t="15730"/>
          <a:stretch/>
        </p:blipFill>
        <p:spPr>
          <a:xfrm>
            <a:off x="20" y="10"/>
            <a:ext cx="12191980" cy="6857990"/>
          </a:xfrm>
          <a:prstGeom prst="rect">
            <a:avLst/>
          </a:prstGeom>
        </p:spPr>
      </p:pic>
      <p:sp>
        <p:nvSpPr>
          <p:cNvPr id="13" name="Título 12">
            <a:extLst>
              <a:ext uri="{FF2B5EF4-FFF2-40B4-BE49-F238E27FC236}">
                <a16:creationId xmlns:a16="http://schemas.microsoft.com/office/drawing/2014/main" id="{BCD43B66-3968-CA22-AE70-0961898428E9}"/>
              </a:ext>
            </a:extLst>
          </p:cNvPr>
          <p:cNvSpPr>
            <a:spLocks noGrp="1"/>
          </p:cNvSpPr>
          <p:nvPr>
            <p:ph type="title"/>
          </p:nvPr>
        </p:nvSpPr>
        <p:spPr>
          <a:xfrm>
            <a:off x="1141413" y="609601"/>
            <a:ext cx="9905998" cy="698090"/>
          </a:xfrm>
        </p:spPr>
        <p:txBody>
          <a:bodyPr>
            <a:normAutofit/>
          </a:bodyPr>
          <a:lstStyle/>
          <a:p>
            <a:r>
              <a:rPr lang="pt-PT" dirty="0"/>
              <a:t>INTRODUÇÃO</a:t>
            </a:r>
          </a:p>
        </p:txBody>
      </p:sp>
      <p:sp>
        <p:nvSpPr>
          <p:cNvPr id="15" name="Marcador de Posição de Conteúdo 14">
            <a:extLst>
              <a:ext uri="{FF2B5EF4-FFF2-40B4-BE49-F238E27FC236}">
                <a16:creationId xmlns:a16="http://schemas.microsoft.com/office/drawing/2014/main" id="{32218DD4-49E7-72AE-79FB-49CB8CD1EA22}"/>
              </a:ext>
            </a:extLst>
          </p:cNvPr>
          <p:cNvSpPr>
            <a:spLocks noGrp="1"/>
          </p:cNvSpPr>
          <p:nvPr>
            <p:ph idx="1"/>
          </p:nvPr>
        </p:nvSpPr>
        <p:spPr>
          <a:xfrm>
            <a:off x="1141413" y="1641987"/>
            <a:ext cx="9905998" cy="4149214"/>
          </a:xfrm>
        </p:spPr>
        <p:txBody>
          <a:bodyPr>
            <a:normAutofit/>
          </a:bodyPr>
          <a:lstStyle/>
          <a:p>
            <a:pPr marL="0" indent="0" algn="just">
              <a:lnSpc>
                <a:spcPct val="90000"/>
              </a:lnSpc>
              <a:buNone/>
            </a:pPr>
            <a:r>
              <a:rPr lang="pt-PT" dirty="0">
                <a:latin typeface="Times New Roman" panose="02020603050405020304" pitchFamily="18" charset="0"/>
                <a:cs typeface="Times New Roman" panose="02020603050405020304" pitchFamily="18" charset="0"/>
              </a:rPr>
              <a:t>A Organização Mundial da Saúde (OMS) reconhece que o absenteísmo nas consultas de saúde é um problema global, impactando negativamente a eficiência dos sistemas de saúde. A ausência nas consultas prejudica a continuidade do cuidado, aumenta o tempo de espera para outros pacientes e contribui para a sobrecarga dos serviços de emergência, uma vez que problemas de saúde não tratados podem se agravar e exigir intervenções urgentes.</a:t>
            </a:r>
          </a:p>
          <a:p>
            <a:pPr marL="0" indent="0" algn="just">
              <a:lnSpc>
                <a:spcPct val="90000"/>
              </a:lnSpc>
              <a:buNone/>
            </a:pPr>
            <a:r>
              <a:rPr lang="pt-PT" dirty="0">
                <a:latin typeface="Times New Roman" panose="02020603050405020304" pitchFamily="18" charset="0"/>
                <a:cs typeface="Times New Roman" panose="02020603050405020304" pitchFamily="18" charset="0"/>
              </a:rPr>
              <a:t>Estudos indicam que entre os principais fatores que levam ao absenteísmo estão dificuldades de acesso, falta de comunicação efetiva, barreiras socioeconômicas e problemas pessoais dos pacientes. Para mitigar esse problema, estratégias como lembretes de consulta, flexibilização dos horários e até mesmo a implementação de políticas de "overbooking" são sugeridas. Essas medidas podem ajudar a reduzir a taxa de faltas, melhorando a eficiência e o atendimento nos serviços de saúde primária​</a:t>
            </a:r>
          </a:p>
          <a:p>
            <a:pPr marL="0" indent="0">
              <a:lnSpc>
                <a:spcPct val="90000"/>
              </a:lnSpc>
              <a:buNone/>
            </a:pPr>
            <a:endParaRPr lang="pt-PT" sz="1700" dirty="0"/>
          </a:p>
        </p:txBody>
      </p:sp>
    </p:spTree>
    <p:extLst>
      <p:ext uri="{BB962C8B-B14F-4D97-AF65-F5344CB8AC3E}">
        <p14:creationId xmlns:p14="http://schemas.microsoft.com/office/powerpoint/2010/main" val="496212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A701CD-52B5-4390-C3C4-95E448ED6AD9}"/>
              </a:ext>
            </a:extLst>
          </p:cNvPr>
          <p:cNvSpPr>
            <a:spLocks noGrp="1"/>
          </p:cNvSpPr>
          <p:nvPr>
            <p:ph type="title"/>
          </p:nvPr>
        </p:nvSpPr>
        <p:spPr>
          <a:xfrm>
            <a:off x="1141413" y="147484"/>
            <a:ext cx="9905998" cy="919316"/>
          </a:xfrm>
        </p:spPr>
        <p:txBody>
          <a:bodyPr/>
          <a:lstStyle/>
          <a:p>
            <a:r>
              <a:rPr lang="pt-PT" dirty="0"/>
              <a:t>Faixas etárias</a:t>
            </a:r>
          </a:p>
        </p:txBody>
      </p:sp>
      <p:sp>
        <p:nvSpPr>
          <p:cNvPr id="3" name="Marcador de Posição de Conteúdo 2">
            <a:extLst>
              <a:ext uri="{FF2B5EF4-FFF2-40B4-BE49-F238E27FC236}">
                <a16:creationId xmlns:a16="http://schemas.microsoft.com/office/drawing/2014/main" id="{8193883E-FEDC-EEA9-BC36-4ABA72802A68}"/>
              </a:ext>
            </a:extLst>
          </p:cNvPr>
          <p:cNvSpPr>
            <a:spLocks noGrp="1"/>
          </p:cNvSpPr>
          <p:nvPr>
            <p:ph sz="half" idx="1"/>
          </p:nvPr>
        </p:nvSpPr>
        <p:spPr>
          <a:xfrm>
            <a:off x="1141412" y="1317523"/>
            <a:ext cx="4600627" cy="5014451"/>
          </a:xfrm>
        </p:spPr>
        <p:txBody>
          <a:bodyPr/>
          <a:lstStyle/>
          <a:p>
            <a:pPr algn="just"/>
            <a:r>
              <a:rPr lang="pt-PT" dirty="0">
                <a:latin typeface="Times New Roman" panose="02020603050405020304" pitchFamily="18" charset="0"/>
                <a:cs typeface="Times New Roman" panose="02020603050405020304" pitchFamily="18" charset="0"/>
              </a:rPr>
              <a:t>A Organização Mundial da Saúde (OMS) reconhece que o absenteísmo em consultas de saúde  afeta a continuidade dos cuidados e contribui para o agravamento de doenças. No contexto de Vitória, observa-se que adolescentes e adultos, são o grupo etário com maior índice de absenteísmo. </a:t>
            </a:r>
          </a:p>
          <a:p>
            <a:pPr algn="just"/>
            <a:r>
              <a:rPr lang="pt-PT" dirty="0">
                <a:latin typeface="Times New Roman" panose="02020603050405020304" pitchFamily="18" charset="0"/>
                <a:cs typeface="Times New Roman" panose="02020603050405020304" pitchFamily="18" charset="0"/>
              </a:rPr>
              <a:t>Essa situação reflete a necessidade de uma possível campanha de conscientização sobre a relevância dos cuidados de saúde, para estes dois grupos numa tentativa de melhorar a assiduidade dos mesmos ás consultas.</a:t>
            </a:r>
          </a:p>
          <a:p>
            <a:pPr marL="0" indent="0">
              <a:buNone/>
            </a:pPr>
            <a:endParaRPr lang="pt-PT" dirty="0"/>
          </a:p>
        </p:txBody>
      </p:sp>
      <p:pic>
        <p:nvPicPr>
          <p:cNvPr id="8" name="Marcador de Posição de Conteúdo 7" descr="Uma imagem com texto, captura de ecrã, Tipo de letra, número">
            <a:extLst>
              <a:ext uri="{FF2B5EF4-FFF2-40B4-BE49-F238E27FC236}">
                <a16:creationId xmlns:a16="http://schemas.microsoft.com/office/drawing/2014/main" id="{A13A6DFA-B6F8-1BF1-1889-A1368B1DB56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0613" y="1946786"/>
            <a:ext cx="4876800" cy="3156155"/>
          </a:xfrm>
        </p:spPr>
      </p:pic>
    </p:spTree>
    <p:extLst>
      <p:ext uri="{BB962C8B-B14F-4D97-AF65-F5344CB8AC3E}">
        <p14:creationId xmlns:p14="http://schemas.microsoft.com/office/powerpoint/2010/main" val="3068554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BD7AF8EC-6E80-1C98-468C-4CA2CC098641}"/>
              </a:ext>
            </a:extLst>
          </p:cNvPr>
          <p:cNvSpPr>
            <a:spLocks noGrp="1"/>
          </p:cNvSpPr>
          <p:nvPr>
            <p:ph type="title"/>
          </p:nvPr>
        </p:nvSpPr>
        <p:spPr>
          <a:xfrm>
            <a:off x="1141413" y="275304"/>
            <a:ext cx="9905998" cy="776748"/>
          </a:xfrm>
        </p:spPr>
        <p:txBody>
          <a:bodyPr/>
          <a:lstStyle/>
          <a:p>
            <a:r>
              <a:rPr lang="pt-PT" dirty="0"/>
              <a:t>Tempo de espera</a:t>
            </a:r>
          </a:p>
        </p:txBody>
      </p:sp>
      <p:sp>
        <p:nvSpPr>
          <p:cNvPr id="8" name="Marcador de Posição de Conteúdo 7">
            <a:extLst>
              <a:ext uri="{FF2B5EF4-FFF2-40B4-BE49-F238E27FC236}">
                <a16:creationId xmlns:a16="http://schemas.microsoft.com/office/drawing/2014/main" id="{4F986A17-EC21-3CC1-D893-7458D8291E6B}"/>
              </a:ext>
            </a:extLst>
          </p:cNvPr>
          <p:cNvSpPr>
            <a:spLocks noGrp="1"/>
          </p:cNvSpPr>
          <p:nvPr>
            <p:ph sz="half" idx="1"/>
          </p:nvPr>
        </p:nvSpPr>
        <p:spPr>
          <a:xfrm>
            <a:off x="1141412" y="1347019"/>
            <a:ext cx="4876800" cy="4562168"/>
          </a:xfrm>
        </p:spPr>
        <p:txBody>
          <a:bodyPr>
            <a:normAutofit lnSpcReduction="10000"/>
          </a:bodyPr>
          <a:lstStyle/>
          <a:p>
            <a:pPr algn="just"/>
            <a:r>
              <a:rPr lang="pt-PT" dirty="0">
                <a:latin typeface="Times New Roman" panose="02020603050405020304" pitchFamily="18" charset="0"/>
                <a:cs typeface="Times New Roman" panose="02020603050405020304" pitchFamily="18" charset="0"/>
              </a:rPr>
              <a:t>Conforme a OMS, longos tempos de espera para consultas de saúde  são um dos fatores que desestimulam os pacientes a comparecerem. </a:t>
            </a:r>
          </a:p>
          <a:p>
            <a:pPr algn="just"/>
            <a:r>
              <a:rPr lang="pt-PT" dirty="0">
                <a:latin typeface="Times New Roman" panose="02020603050405020304" pitchFamily="18" charset="0"/>
                <a:cs typeface="Times New Roman" panose="02020603050405020304" pitchFamily="18" charset="0"/>
              </a:rPr>
              <a:t>Em Vitória, esse problema também se verifica, uma vez que se verifica uma maior taxa de absenteísmo para as consultas com tempos de espera maiores (apesar de haver uma diminuição para tempo de espera superior a 61 dias). </a:t>
            </a:r>
          </a:p>
          <a:p>
            <a:pPr algn="just"/>
            <a:r>
              <a:rPr lang="pt-PT" dirty="0">
                <a:latin typeface="Times New Roman" panose="02020603050405020304" pitchFamily="18" charset="0"/>
                <a:cs typeface="Times New Roman" panose="02020603050405020304" pitchFamily="18" charset="0"/>
              </a:rPr>
              <a:t>Segundo a OMS, um maior numero de faltas a consultas compromete  a continuidade dos cuidados e pode levar a uma deterioração da  saúde dos pacientes e aumentando a pressão sobre os serviços de emergência.</a:t>
            </a:r>
          </a:p>
        </p:txBody>
      </p:sp>
      <p:pic>
        <p:nvPicPr>
          <p:cNvPr id="11" name="Marcador de Posição de Conteúdo 10" descr="Uma imagem com texto, file, Gráfico, captura de ecrã">
            <a:extLst>
              <a:ext uri="{FF2B5EF4-FFF2-40B4-BE49-F238E27FC236}">
                <a16:creationId xmlns:a16="http://schemas.microsoft.com/office/drawing/2014/main" id="{905DB71F-1A77-4AE0-AEE0-8B28C279412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00799" y="1995948"/>
            <a:ext cx="4646613" cy="3323304"/>
          </a:xfrm>
        </p:spPr>
      </p:pic>
    </p:spTree>
    <p:extLst>
      <p:ext uri="{BB962C8B-B14F-4D97-AF65-F5344CB8AC3E}">
        <p14:creationId xmlns:p14="http://schemas.microsoft.com/office/powerpoint/2010/main" val="421570752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71FEC2-A3CC-C936-4CFF-4553D4E62D3C}"/>
              </a:ext>
            </a:extLst>
          </p:cNvPr>
          <p:cNvSpPr>
            <a:spLocks noGrp="1"/>
          </p:cNvSpPr>
          <p:nvPr>
            <p:ph type="title"/>
          </p:nvPr>
        </p:nvSpPr>
        <p:spPr>
          <a:xfrm>
            <a:off x="1141413" y="265472"/>
            <a:ext cx="9905998" cy="801327"/>
          </a:xfrm>
        </p:spPr>
        <p:txBody>
          <a:bodyPr/>
          <a:lstStyle/>
          <a:p>
            <a:r>
              <a:rPr lang="pt-PT" dirty="0"/>
              <a:t>GRUPOS com patologias crônicas</a:t>
            </a:r>
          </a:p>
        </p:txBody>
      </p:sp>
      <p:sp>
        <p:nvSpPr>
          <p:cNvPr id="3" name="Marcador de Posição de Conteúdo 2">
            <a:extLst>
              <a:ext uri="{FF2B5EF4-FFF2-40B4-BE49-F238E27FC236}">
                <a16:creationId xmlns:a16="http://schemas.microsoft.com/office/drawing/2014/main" id="{94119EAE-5E5A-73D6-4D84-469433DF0426}"/>
              </a:ext>
            </a:extLst>
          </p:cNvPr>
          <p:cNvSpPr>
            <a:spLocks noGrp="1"/>
          </p:cNvSpPr>
          <p:nvPr>
            <p:ph sz="half" idx="1"/>
          </p:nvPr>
        </p:nvSpPr>
        <p:spPr>
          <a:xfrm>
            <a:off x="1141412" y="1465006"/>
            <a:ext cx="4876800" cy="4326195"/>
          </a:xfrm>
        </p:spPr>
        <p:txBody>
          <a:bodyPr>
            <a:normAutofit lnSpcReduction="10000"/>
          </a:bodyPr>
          <a:lstStyle/>
          <a:p>
            <a:pPr algn="just"/>
            <a:r>
              <a:rPr lang="pt-PT" dirty="0">
                <a:latin typeface="Times New Roman" panose="02020603050405020304" pitchFamily="18" charset="0"/>
                <a:cs typeface="Times New Roman" panose="02020603050405020304" pitchFamily="18" charset="0"/>
              </a:rPr>
              <a:t>De entre os grupos com patologias crônicas  em Vitória, os dados mostram que indivíduos com alcoolismo têm o maior índice de absenteísmo (34,53%). Esse padrão reflete o que a OMS observa globalmente: o estigma, problemas psicológicos e a falta de suporte social muitas vezes dificultam o comparecimento às consultas, o que compromete o tratamento adequado.</a:t>
            </a:r>
          </a:p>
          <a:p>
            <a:pPr algn="just"/>
            <a:r>
              <a:rPr lang="pt-PT" dirty="0">
                <a:latin typeface="Times New Roman" panose="02020603050405020304" pitchFamily="18" charset="0"/>
                <a:cs typeface="Times New Roman" panose="02020603050405020304" pitchFamily="18" charset="0"/>
              </a:rPr>
              <a:t>Essa realidade destaca a necessidade de abordagens mais sensíveis e de suporte específico para essa população, a fim de melhorar a adesão ao tratamento e reduzir o absenteísmo.</a:t>
            </a:r>
          </a:p>
        </p:txBody>
      </p:sp>
      <p:pic>
        <p:nvPicPr>
          <p:cNvPr id="6" name="Marcador de Posição de Conteúdo 5" descr="Uma imagem com texto, Tipo de letra, captura de ecrã, Retângulo&#10;&#10;Descrição gerada automaticamente">
            <a:extLst>
              <a:ext uri="{FF2B5EF4-FFF2-40B4-BE49-F238E27FC236}">
                <a16:creationId xmlns:a16="http://schemas.microsoft.com/office/drawing/2014/main" id="{48C20BDF-4FF1-40FB-5C94-AC88857D4D5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60905" y="1750141"/>
            <a:ext cx="3696216" cy="3785419"/>
          </a:xfrm>
        </p:spPr>
      </p:pic>
    </p:spTree>
    <p:extLst>
      <p:ext uri="{BB962C8B-B14F-4D97-AF65-F5344CB8AC3E}">
        <p14:creationId xmlns:p14="http://schemas.microsoft.com/office/powerpoint/2010/main" val="167459082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091304-A450-3E07-2E38-53D2EF09364B}"/>
              </a:ext>
            </a:extLst>
          </p:cNvPr>
          <p:cNvSpPr>
            <a:spLocks noGrp="1"/>
          </p:cNvSpPr>
          <p:nvPr>
            <p:ph type="title"/>
          </p:nvPr>
        </p:nvSpPr>
        <p:spPr>
          <a:xfrm>
            <a:off x="1141413" y="147484"/>
            <a:ext cx="9905998" cy="919315"/>
          </a:xfrm>
        </p:spPr>
        <p:txBody>
          <a:bodyPr/>
          <a:lstStyle/>
          <a:p>
            <a:r>
              <a:rPr lang="pt-PT" dirty="0"/>
              <a:t>Grupos de risco social </a:t>
            </a:r>
          </a:p>
        </p:txBody>
      </p:sp>
      <p:sp>
        <p:nvSpPr>
          <p:cNvPr id="3" name="Marcador de Posição de Conteúdo 2">
            <a:extLst>
              <a:ext uri="{FF2B5EF4-FFF2-40B4-BE49-F238E27FC236}">
                <a16:creationId xmlns:a16="http://schemas.microsoft.com/office/drawing/2014/main" id="{89EAB443-791B-B7AA-5A21-0B218B0CF13A}"/>
              </a:ext>
            </a:extLst>
          </p:cNvPr>
          <p:cNvSpPr>
            <a:spLocks noGrp="1"/>
          </p:cNvSpPr>
          <p:nvPr>
            <p:ph sz="half" idx="1"/>
          </p:nvPr>
        </p:nvSpPr>
        <p:spPr>
          <a:xfrm>
            <a:off x="1141412" y="1199535"/>
            <a:ext cx="4462975" cy="4591666"/>
          </a:xfrm>
        </p:spPr>
        <p:txBody>
          <a:bodyPr/>
          <a:lstStyle/>
          <a:p>
            <a:pPr algn="just"/>
            <a:r>
              <a:rPr lang="pt-PT" dirty="0">
                <a:latin typeface="Times New Roman" panose="02020603050405020304" pitchFamily="18" charset="0"/>
                <a:cs typeface="Times New Roman" panose="02020603050405020304" pitchFamily="18" charset="0"/>
              </a:rPr>
              <a:t>Em relação os grupos de risco social, os dados mostram que em Vitória, o grupo que recebe apoio do programa Bolsa Família, considerado de maior risco social, não apresenta grandes variações no número de faltas, quando comparado a sua percentagem de presença na população em geral e na população com falta ( aumento de 1 ponto percentual)</a:t>
            </a:r>
          </a:p>
        </p:txBody>
      </p:sp>
      <p:pic>
        <p:nvPicPr>
          <p:cNvPr id="6" name="Marcador de Posição de Conteúdo 5" descr="Uma imagem com texto, captura de ecrã, círculo, Tipo de letra&#10;&#10;Descrição gerada automaticamente">
            <a:extLst>
              <a:ext uri="{FF2B5EF4-FFF2-40B4-BE49-F238E27FC236}">
                <a16:creationId xmlns:a16="http://schemas.microsoft.com/office/drawing/2014/main" id="{8B2F6EA4-AFC7-62BF-97FD-D1CBFD8B89E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4412" y="1696593"/>
            <a:ext cx="2534004" cy="2034276"/>
          </a:xfrm>
        </p:spPr>
      </p:pic>
      <p:pic>
        <p:nvPicPr>
          <p:cNvPr id="8" name="Imagem 7" descr="Uma imagem com texto, captura de ecrã, círculo, Tipo de letra&#10;&#10;Descrição gerada automaticamente">
            <a:extLst>
              <a:ext uri="{FF2B5EF4-FFF2-40B4-BE49-F238E27FC236}">
                <a16:creationId xmlns:a16="http://schemas.microsoft.com/office/drawing/2014/main" id="{3522BF54-16D1-1C19-5F3F-CF117FC346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8416" y="3756925"/>
            <a:ext cx="2534004" cy="2034276"/>
          </a:xfrm>
          <a:prstGeom prst="rect">
            <a:avLst/>
          </a:prstGeom>
        </p:spPr>
      </p:pic>
    </p:spTree>
    <p:extLst>
      <p:ext uri="{BB962C8B-B14F-4D97-AF65-F5344CB8AC3E}">
        <p14:creationId xmlns:p14="http://schemas.microsoft.com/office/powerpoint/2010/main" val="275270839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D3C457-10D0-BCD9-8024-9EA613A7E8E1}"/>
              </a:ext>
            </a:extLst>
          </p:cNvPr>
          <p:cNvSpPr>
            <a:spLocks noGrp="1"/>
          </p:cNvSpPr>
          <p:nvPr>
            <p:ph type="title"/>
          </p:nvPr>
        </p:nvSpPr>
        <p:spPr>
          <a:xfrm>
            <a:off x="1141413" y="235975"/>
            <a:ext cx="9905998" cy="993058"/>
          </a:xfrm>
        </p:spPr>
        <p:txBody>
          <a:bodyPr/>
          <a:lstStyle/>
          <a:p>
            <a:r>
              <a:rPr lang="pt-PT" dirty="0"/>
              <a:t>CONCLUSÃO</a:t>
            </a:r>
          </a:p>
        </p:txBody>
      </p:sp>
      <p:sp>
        <p:nvSpPr>
          <p:cNvPr id="3" name="Marcador de Posição de Conteúdo 2">
            <a:extLst>
              <a:ext uri="{FF2B5EF4-FFF2-40B4-BE49-F238E27FC236}">
                <a16:creationId xmlns:a16="http://schemas.microsoft.com/office/drawing/2014/main" id="{D44CA222-2FE0-5FA4-A5E9-C0A9669EC0D2}"/>
              </a:ext>
            </a:extLst>
          </p:cNvPr>
          <p:cNvSpPr>
            <a:spLocks noGrp="1"/>
          </p:cNvSpPr>
          <p:nvPr>
            <p:ph idx="1"/>
          </p:nvPr>
        </p:nvSpPr>
        <p:spPr>
          <a:xfrm>
            <a:off x="1141413" y="1415845"/>
            <a:ext cx="9905998" cy="4375355"/>
          </a:xfrm>
        </p:spPr>
        <p:txBody>
          <a:bodyPr/>
          <a:lstStyle/>
          <a:p>
            <a:pPr marL="0" indent="0" algn="just">
              <a:buNone/>
            </a:pPr>
            <a:r>
              <a:rPr lang="pt-PT" dirty="0">
                <a:latin typeface="Times New Roman" panose="02020603050405020304" pitchFamily="18" charset="0"/>
                <a:cs typeface="Times New Roman" panose="02020603050405020304" pitchFamily="18" charset="0"/>
              </a:rPr>
              <a:t>O absenteísmo nas consultas de saúde em Vitória reflete um desafio multidimensional que afeta tanto a eficiência do sistema de saúde quanto a saúde pública. Os dados mostraram que grupos mais jovens, apresentam  um índice de faltas mais elevado, reforçando a importância da conscientização sobre a prevenção e continuidade dos cuidados. O tempo de espera prolongado entre o agendamento e a consulta é fator chave, levando muitos pacientes a abandonarem seus compromissos. Para além disso, pessoas com alcoolismo enfrentam dificuldades específicas, o que agrava sua condição de saúde e destaca a necessidade de um suporte adequado. Em contrapartida, os grupos de risco social, como os beneficiários do programa Bolsa Família, mantiveram uma maior regularidade nas consultas, contrariando a expectativa de maior absenteísmo entre os mais vulneráveis.</a:t>
            </a:r>
          </a:p>
        </p:txBody>
      </p:sp>
    </p:spTree>
    <p:extLst>
      <p:ext uri="{BB962C8B-B14F-4D97-AF65-F5344CB8AC3E}">
        <p14:creationId xmlns:p14="http://schemas.microsoft.com/office/powerpoint/2010/main" val="1581908618"/>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ha">
  <a:themeElements>
    <a:clrScheme name="Malh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lh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h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Override1.xml><?xml version="1.0" encoding="utf-8"?>
<a:themeOverride xmlns:a="http://schemas.openxmlformats.org/drawingml/2006/main">
  <a:clrScheme name="Malh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themeOverride>
</file>

<file path=ppt/theme/themeOverride2.xml><?xml version="1.0" encoding="utf-8"?>
<a:themeOverride xmlns:a="http://schemas.openxmlformats.org/drawingml/2006/main">
  <a:clrScheme name="Malh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themeOverride>
</file>

<file path=ppt/theme/themeOverride3.xml><?xml version="1.0" encoding="utf-8"?>
<a:themeOverride xmlns:a="http://schemas.openxmlformats.org/drawingml/2006/main">
  <a:clrScheme name="Malh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themeOverride>
</file>

<file path=ppt/theme/themeOverride4.xml><?xml version="1.0" encoding="utf-8"?>
<a:themeOverride xmlns:a="http://schemas.openxmlformats.org/drawingml/2006/main">
  <a:clrScheme name="Malh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themeOverride>
</file>

<file path=docProps/app.xml><?xml version="1.0" encoding="utf-8"?>
<Properties xmlns="http://schemas.openxmlformats.org/officeDocument/2006/extended-properties" xmlns:vt="http://schemas.openxmlformats.org/officeDocument/2006/docPropsVTypes">
  <Template/>
  <TotalTime>440</TotalTime>
  <Words>662</Words>
  <Application>Microsoft Office PowerPoint</Application>
  <PresentationFormat>Ecrã Panorâmico</PresentationFormat>
  <Paragraphs>20</Paragraphs>
  <Slides>7</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7</vt:i4>
      </vt:variant>
    </vt:vector>
  </HeadingPairs>
  <TitlesOfParts>
    <vt:vector size="11" baseType="lpstr">
      <vt:lpstr>Arial</vt:lpstr>
      <vt:lpstr>Century Gothic</vt:lpstr>
      <vt:lpstr>Times New Roman</vt:lpstr>
      <vt:lpstr>Malha</vt:lpstr>
      <vt:lpstr>Análise consultas  cidade vitória </vt:lpstr>
      <vt:lpstr>INTRODUÇÃO</vt:lpstr>
      <vt:lpstr>Faixas etárias</vt:lpstr>
      <vt:lpstr>Tempo de espera</vt:lpstr>
      <vt:lpstr>GRUPOS com patologias crônicas</vt:lpstr>
      <vt:lpstr>Grupos de risco social </vt:lpstr>
      <vt:lpstr>CONCLUSÃO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Leticia Durante</dc:creator>
  <cp:lastModifiedBy>Leticia Durante</cp:lastModifiedBy>
  <cp:revision>3</cp:revision>
  <dcterms:created xsi:type="dcterms:W3CDTF">2024-10-23T11:01:10Z</dcterms:created>
  <dcterms:modified xsi:type="dcterms:W3CDTF">2024-10-23T18:42:31Z</dcterms:modified>
</cp:coreProperties>
</file>