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3C775-AF7C-49D2-B231-554F47A8BFDA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ECA83-572D-418B-AF36-B9AC2BD985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4574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ECA83-572D-418B-AF36-B9AC2BD9854C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9203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1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0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0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0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3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9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1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4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5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7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59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ceito ondulado colorido">
            <a:extLst>
              <a:ext uri="{FF2B5EF4-FFF2-40B4-BE49-F238E27FC236}">
                <a16:creationId xmlns:a16="http://schemas.microsoft.com/office/drawing/2014/main" id="{F1BCCA2C-4A2C-4B38-37ED-0B33517BC1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453" r="23292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F499A77-CF31-07C4-DE57-213DF9C55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9"/>
            <a:ext cx="5227171" cy="2677686"/>
          </a:xfrm>
        </p:spPr>
        <p:txBody>
          <a:bodyPr>
            <a:normAutofit/>
          </a:bodyPr>
          <a:lstStyle/>
          <a:p>
            <a:r>
              <a:rPr lang="pt-PT" dirty="0"/>
              <a:t>DADOS SINASC Rondônia</a:t>
            </a:r>
            <a:br>
              <a:rPr lang="pt-PT" dirty="0"/>
            </a:br>
            <a:r>
              <a:rPr lang="pt-PT" dirty="0"/>
              <a:t>2019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49FB54-B679-DEB7-DE89-C38C5422F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3429000"/>
            <a:ext cx="5069512" cy="2557241"/>
          </a:xfrm>
        </p:spPr>
        <p:txBody>
          <a:bodyPr>
            <a:normAutofit/>
          </a:bodyPr>
          <a:lstStyle/>
          <a:p>
            <a:pPr algn="just"/>
            <a:r>
              <a:rPr lang="pt-PT" sz="2400" dirty="0"/>
              <a:t>O IMPACTO DA EDUCAÇÃO  E DA ETNIA  PARA O BEM ESTAR DAS MÃES E RECÉM-NASCIDOS</a:t>
            </a:r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4083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45F59-2A92-6FEB-DEF8-94121ADFE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813733"/>
            <a:ext cx="2912141" cy="738230"/>
          </a:xfrm>
        </p:spPr>
        <p:txBody>
          <a:bodyPr>
            <a:noAutofit/>
          </a:bodyPr>
          <a:lstStyle/>
          <a:p>
            <a:r>
              <a:rPr lang="pt-PT" sz="2200" b="1" dirty="0"/>
              <a:t>SINASC Rondônia </a:t>
            </a:r>
            <a:br>
              <a:rPr lang="pt-PT" sz="2200" b="1" dirty="0"/>
            </a:br>
            <a:r>
              <a:rPr lang="pt-PT" sz="2200" b="1" dirty="0"/>
              <a:t>2019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FF075C-AF49-C3C9-542D-862BF719F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61021"/>
            <a:ext cx="10691265" cy="43008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1800" dirty="0"/>
              <a:t>Nesta análise sobre os dados do SINASC  de Rondônia, foram usados indicadores sociais, educacionais e clínicos. Dentro dos indicadores clínicos, o foco serão os indicadores sobre a saúde gestacional e materno infantil, referenciados pelo SINASC. </a:t>
            </a:r>
          </a:p>
          <a:p>
            <a:pPr marL="0" indent="0" algn="just">
              <a:buNone/>
            </a:pPr>
            <a:r>
              <a:rPr lang="pt-PT" sz="1800" dirty="0"/>
              <a:t>Para facilitar a compreensão da nossa análise vou explicar alguns desses indicadores:</a:t>
            </a:r>
            <a:br>
              <a:rPr lang="pt-PT" sz="1800" dirty="0"/>
            </a:br>
            <a:r>
              <a:rPr lang="pt-PT" sz="1800" dirty="0"/>
              <a:t>       </a:t>
            </a:r>
          </a:p>
          <a:p>
            <a:pPr algn="just"/>
            <a:r>
              <a:rPr lang="pt-PT" b="1" i="1" dirty="0"/>
              <a:t>Parto A termo</a:t>
            </a:r>
            <a:r>
              <a:rPr lang="pt-PT" sz="1800" dirty="0"/>
              <a:t>, </a:t>
            </a:r>
            <a:r>
              <a:rPr lang="pt-PT" sz="1800" dirty="0">
                <a:solidFill>
                  <a:srgbClr val="001D35"/>
                </a:solidFill>
              </a:rPr>
              <a:t>a</a:t>
            </a:r>
            <a:r>
              <a:rPr lang="pt-PT" sz="1800" b="0" i="0" dirty="0">
                <a:solidFill>
                  <a:srgbClr val="001D35"/>
                </a:solidFill>
                <a:effectLst/>
              </a:rPr>
              <a:t> Agência Nacional de Saúde Suplementar (ANS) define o parto a termo como o </a:t>
            </a:r>
            <a:r>
              <a:rPr lang="pt-PT" sz="1800" dirty="0"/>
              <a:t>parto que ocorre entre 37 e 42 semanas de gestação;</a:t>
            </a:r>
          </a:p>
          <a:p>
            <a:pPr algn="just"/>
            <a:r>
              <a:rPr lang="pt-PT" b="1" i="1" dirty="0"/>
              <a:t>Parto pré termo</a:t>
            </a:r>
            <a:r>
              <a:rPr lang="pt-PT" sz="1800" dirty="0"/>
              <a:t>, segundo a </a:t>
            </a:r>
            <a:r>
              <a:rPr lang="pt-PT" sz="1800" b="0" i="0" dirty="0">
                <a:solidFill>
                  <a:srgbClr val="001D35"/>
                </a:solidFill>
                <a:effectLst/>
              </a:rPr>
              <a:t>(ANS) é o trabalho de parto que ocorre antes de 37 semanas de gestação. Nesta análise foram consideradas os trabalhos de parto entre a 22ª e 31ª semana, sendo o </a:t>
            </a:r>
            <a:r>
              <a:rPr lang="pt-PT" sz="1800" b="1" i="1" dirty="0">
                <a:solidFill>
                  <a:srgbClr val="001D35"/>
                </a:solidFill>
                <a:effectLst/>
              </a:rPr>
              <a:t>parto </a:t>
            </a:r>
            <a:r>
              <a:rPr lang="pt-PT" b="1" i="1" dirty="0">
                <a:solidFill>
                  <a:srgbClr val="001D35"/>
                </a:solidFill>
                <a:effectLst/>
              </a:rPr>
              <a:t>pré termo tardio</a:t>
            </a:r>
            <a:r>
              <a:rPr lang="pt-PT" sz="1800" b="1" i="1" dirty="0">
                <a:solidFill>
                  <a:srgbClr val="001D35"/>
                </a:solidFill>
                <a:effectLst/>
              </a:rPr>
              <a:t>, </a:t>
            </a:r>
            <a:r>
              <a:rPr lang="pt-PT" sz="1800" b="0" i="0" dirty="0">
                <a:solidFill>
                  <a:srgbClr val="001D35"/>
                </a:solidFill>
                <a:effectLst/>
              </a:rPr>
              <a:t>aquele que ocorre entre a 32ª e a 36ª semana de gestação;</a:t>
            </a:r>
          </a:p>
          <a:p>
            <a:pPr algn="just"/>
            <a:r>
              <a:rPr lang="pt-PT" b="1" i="1" dirty="0">
                <a:solidFill>
                  <a:srgbClr val="001D35"/>
                </a:solidFill>
              </a:rPr>
              <a:t>Parto pós termo</a:t>
            </a:r>
            <a:r>
              <a:rPr lang="pt-PT" sz="1800" b="1" i="1" dirty="0">
                <a:solidFill>
                  <a:srgbClr val="001D35"/>
                </a:solidFill>
              </a:rPr>
              <a:t>, </a:t>
            </a:r>
            <a:r>
              <a:rPr lang="pt-PT" sz="1800" dirty="0"/>
              <a:t>segundo a </a:t>
            </a:r>
            <a:r>
              <a:rPr lang="pt-PT" sz="1800" b="0" i="0" dirty="0">
                <a:solidFill>
                  <a:srgbClr val="001D35"/>
                </a:solidFill>
                <a:effectLst/>
              </a:rPr>
              <a:t>(ANS)  </a:t>
            </a:r>
            <a:r>
              <a:rPr lang="pt-PT" sz="1800" dirty="0"/>
              <a:t>é o parto de um bebê que nasce após 42 semanas de gestação</a:t>
            </a:r>
            <a:r>
              <a:rPr lang="pt-PT" sz="1800" b="0" i="0" dirty="0">
                <a:solidFill>
                  <a:srgbClr val="001D35"/>
                </a:solidFill>
                <a:effectLst/>
              </a:rPr>
              <a:t>.</a:t>
            </a:r>
            <a:endParaRPr lang="pt-PT" sz="1800" b="1" i="1" dirty="0"/>
          </a:p>
        </p:txBody>
      </p:sp>
    </p:spTree>
    <p:extLst>
      <p:ext uri="{BB962C8B-B14F-4D97-AF65-F5344CB8AC3E}">
        <p14:creationId xmlns:p14="http://schemas.microsoft.com/office/powerpoint/2010/main" val="159169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519CEE4-2653-79AB-E531-B26BEE989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543574"/>
            <a:ext cx="10691265" cy="4418314"/>
          </a:xfrm>
        </p:spPr>
        <p:txBody>
          <a:bodyPr/>
          <a:lstStyle/>
          <a:p>
            <a:pPr algn="just" fontAlgn="ctr">
              <a:buFont typeface="Arial" panose="020B0604020202020204" pitchFamily="34" charset="0"/>
              <a:buChar char="•"/>
            </a:pPr>
            <a:r>
              <a:rPr lang="pt-PT" b="1" i="1" dirty="0" err="1"/>
              <a:t>Apgar</a:t>
            </a:r>
            <a:r>
              <a:rPr lang="pt-PT" sz="1800" dirty="0"/>
              <a:t>,</a:t>
            </a:r>
            <a:r>
              <a:rPr lang="pt-PT" dirty="0"/>
              <a:t> </a:t>
            </a:r>
            <a:r>
              <a:rPr lang="pt-PT" sz="1800" b="0" i="0" dirty="0">
                <a:effectLst/>
              </a:rPr>
              <a:t>A escala de </a:t>
            </a:r>
            <a:r>
              <a:rPr lang="pt-PT" sz="1800" b="0" i="0" dirty="0" err="1">
                <a:effectLst/>
              </a:rPr>
              <a:t>Apgar</a:t>
            </a:r>
            <a:r>
              <a:rPr lang="pt-PT" sz="1800" b="0" i="0" dirty="0">
                <a:effectLst/>
              </a:rPr>
              <a:t> é uma avaliação </a:t>
            </a:r>
            <a:r>
              <a:rPr lang="pt-PT" sz="1800" dirty="0"/>
              <a:t>que </a:t>
            </a:r>
            <a:r>
              <a:rPr lang="pt-PT" sz="1800" b="0" i="0" dirty="0">
                <a:effectLst/>
              </a:rPr>
              <a:t>analisa cinco aspetos do recém-nascido: cor, frequência cardíaca, respiração, irritabilidade reflexa e tônus muscular. A escala de </a:t>
            </a:r>
            <a:r>
              <a:rPr lang="pt-PT" sz="1800" b="0" i="0" dirty="0" err="1">
                <a:effectLst/>
              </a:rPr>
              <a:t>Apgar</a:t>
            </a:r>
            <a:r>
              <a:rPr lang="pt-PT" sz="1800" b="0" i="0" dirty="0">
                <a:effectLst/>
              </a:rPr>
              <a:t> é uma ferramenta para ajudar a determinar a condição fisiológica do bebê e  pode ajudar a identificar problemas futuros relacionados ao desenvolvimento </a:t>
            </a:r>
            <a:r>
              <a:rPr lang="pt-PT" sz="1800" b="0" i="0" dirty="0" err="1">
                <a:effectLst/>
              </a:rPr>
              <a:t>neuropsicomotor</a:t>
            </a:r>
            <a:r>
              <a:rPr lang="pt-PT" sz="1800" b="0" i="0" dirty="0">
                <a:effectLst/>
              </a:rPr>
              <a:t>. Sendo realizado no momento do nascimento e 5 min. após.</a:t>
            </a:r>
          </a:p>
          <a:p>
            <a:pPr algn="just" fontAlgn="ctr">
              <a:buFont typeface="Arial" panose="020B0604020202020204" pitchFamily="34" charset="0"/>
              <a:buChar char="•"/>
            </a:pPr>
            <a:r>
              <a:rPr lang="pt-PT" b="1" i="1" dirty="0"/>
              <a:t>Nº de consultas durante a gestação</a:t>
            </a:r>
            <a:r>
              <a:rPr lang="pt-PT" sz="1800" dirty="0"/>
              <a:t>, </a:t>
            </a:r>
            <a:r>
              <a:rPr lang="pt-PT" sz="1800" dirty="0">
                <a:solidFill>
                  <a:srgbClr val="001D35"/>
                </a:solidFill>
              </a:rPr>
              <a:t>a</a:t>
            </a:r>
            <a:r>
              <a:rPr lang="pt-PT" sz="1800" b="0" i="0" dirty="0">
                <a:solidFill>
                  <a:srgbClr val="001D35"/>
                </a:solidFill>
                <a:effectLst/>
              </a:rPr>
              <a:t> Organização Mundial de Saúde (OMS) e o Ministério da Saúde recomendam que a gestante tenha </a:t>
            </a:r>
            <a:r>
              <a:rPr lang="pt-PT" sz="1800" dirty="0"/>
              <a:t>no mínimo seis consultas de pré-natal, sendo esse o valor de referência quando me refiro ao numero suficiente ou insuficiente de consultas.</a:t>
            </a:r>
            <a:endParaRPr lang="pt-PT" sz="1800" b="0" i="0" dirty="0">
              <a:effectLst/>
            </a:endParaRPr>
          </a:p>
          <a:p>
            <a:endParaRPr lang="pt-PT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FA0FEAD-EA85-3A64-9FEF-4304EAE41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796955"/>
            <a:ext cx="3056124" cy="746619"/>
          </a:xfrm>
        </p:spPr>
        <p:txBody>
          <a:bodyPr>
            <a:noAutofit/>
          </a:bodyPr>
          <a:lstStyle/>
          <a:p>
            <a:r>
              <a:rPr lang="pt-PT" sz="2200" b="1" dirty="0"/>
              <a:t>SINASC Rondônia </a:t>
            </a:r>
            <a:br>
              <a:rPr lang="pt-PT" sz="2200" b="1" dirty="0"/>
            </a:br>
            <a:r>
              <a:rPr lang="pt-PT" sz="22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59372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D9AE7-4847-5637-B6B3-1D121809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757084"/>
          </a:xfrm>
        </p:spPr>
        <p:txBody>
          <a:bodyPr>
            <a:normAutofit fontScale="90000"/>
          </a:bodyPr>
          <a:lstStyle/>
          <a:p>
            <a:r>
              <a:rPr lang="pt-PT" sz="2200" b="1" dirty="0"/>
              <a:t>SINASC Rondônia </a:t>
            </a:r>
            <a:br>
              <a:rPr lang="pt-PT" sz="2200" b="1" dirty="0"/>
            </a:br>
            <a:r>
              <a:rPr lang="pt-PT" sz="2200" b="1" dirty="0"/>
              <a:t>2019</a:t>
            </a:r>
            <a:endParaRPr lang="pt-PT" sz="2200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FAE3EDB-DB4C-A5E0-A980-103367416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1671484"/>
            <a:ext cx="5212080" cy="42904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PT" sz="1800" dirty="0"/>
          </a:p>
          <a:p>
            <a:pPr marL="0" indent="0">
              <a:buNone/>
            </a:pPr>
            <a:endParaRPr lang="pt-PT" sz="1800" dirty="0"/>
          </a:p>
          <a:p>
            <a:pPr marL="0" indent="0" algn="just">
              <a:buNone/>
            </a:pPr>
            <a:r>
              <a:rPr lang="pt-PT" sz="1800" dirty="0"/>
              <a:t>A </a:t>
            </a:r>
            <a:r>
              <a:rPr lang="pt-PT" sz="1800" b="1" dirty="0"/>
              <a:t>Organização Mundial da Saúde (OMS)</a:t>
            </a:r>
            <a:r>
              <a:rPr lang="pt-PT" sz="1800" dirty="0"/>
              <a:t> destaca a importância das consultas pré-natais como uma das principais estratégias para garantir a saúde materna e neonatal. A OMS recomenda que toda gestante tenha pelo menos </a:t>
            </a:r>
            <a:r>
              <a:rPr lang="pt-PT" sz="1800" b="1" dirty="0"/>
              <a:t>SEIS consultas</a:t>
            </a:r>
            <a:r>
              <a:rPr lang="pt-PT" sz="1800" dirty="0"/>
              <a:t> ao longo da gravidez.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A0C1207F-10D7-6047-9AA9-8A7C8E9F0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1671484"/>
            <a:ext cx="5212080" cy="429040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pt-P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pt-PT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OMS</a:t>
            </a:r>
            <a:r>
              <a:rPr lang="pt-P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recomenda </a:t>
            </a:r>
            <a:r>
              <a:rPr lang="pt-PT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 consultas pré-natais</a:t>
            </a:r>
            <a:r>
              <a:rPr lang="pt-P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para garantir: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pt-P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Acompanhamento adequado da gestação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pt-P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Redução de complicações maternas e neonatais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pt-P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Partos mais seguros e bebês saudáveis</a:t>
            </a:r>
          </a:p>
          <a:p>
            <a:pPr algn="just"/>
            <a:r>
              <a:rPr lang="pt-P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consultas identificam riscos e possibilitam intervenções.</a:t>
            </a:r>
          </a:p>
          <a:p>
            <a:pPr algn="just"/>
            <a:r>
              <a:rPr lang="pt-PT" sz="1800" dirty="0">
                <a:latin typeface="Aptos" panose="020B0004020202020204" pitchFamily="34" charset="0"/>
                <a:cs typeface="Times New Roman" panose="02020603050405020304" pitchFamily="18" charset="0"/>
              </a:rPr>
              <a:t>Prevenção de partos prematuros e baixo peso ao nascer</a:t>
            </a:r>
          </a:p>
        </p:txBody>
      </p:sp>
    </p:spTree>
    <p:extLst>
      <p:ext uri="{BB962C8B-B14F-4D97-AF65-F5344CB8AC3E}">
        <p14:creationId xmlns:p14="http://schemas.microsoft.com/office/powerpoint/2010/main" val="278276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58F52-4B2A-1A09-B7C0-0794D0C84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817946"/>
          </a:xfrm>
        </p:spPr>
        <p:txBody>
          <a:bodyPr>
            <a:normAutofit/>
          </a:bodyPr>
          <a:lstStyle/>
          <a:p>
            <a:r>
              <a:rPr lang="pt-PT" sz="2200" b="1" dirty="0"/>
              <a:t>SINASC Rondônia </a:t>
            </a:r>
            <a:br>
              <a:rPr lang="pt-PT" sz="2200" b="1" dirty="0"/>
            </a:br>
            <a:r>
              <a:rPr lang="pt-PT" sz="2200" b="1" dirty="0"/>
              <a:t>2019</a:t>
            </a:r>
            <a:endParaRPr lang="pt-PT" sz="2200" dirty="0"/>
          </a:p>
        </p:txBody>
      </p:sp>
      <p:pic>
        <p:nvPicPr>
          <p:cNvPr id="8" name="Marcador de Posição de Conteúdo 7" descr="Uma imagem com texto, diagrama, captura de ecrã, Paralelo&#10;&#10;Descrição gerada automaticamente">
            <a:extLst>
              <a:ext uri="{FF2B5EF4-FFF2-40B4-BE49-F238E27FC236}">
                <a16:creationId xmlns:a16="http://schemas.microsoft.com/office/drawing/2014/main" id="{9845B5BD-C329-9EE5-0801-A2183BB8D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687" y="1069848"/>
            <a:ext cx="6557701" cy="4800600"/>
          </a:xfrm>
        </p:spPr>
      </p:pic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6C5A418E-C036-3B78-D54C-E3ABB33F4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133600"/>
            <a:ext cx="4093599" cy="3736848"/>
          </a:xfrm>
        </p:spPr>
        <p:txBody>
          <a:bodyPr>
            <a:normAutofit/>
          </a:bodyPr>
          <a:lstStyle/>
          <a:p>
            <a:pPr algn="just"/>
            <a:r>
              <a:rPr lang="pt-PT" sz="1800" dirty="0"/>
              <a:t>Com base nos dados do </a:t>
            </a:r>
            <a:r>
              <a:rPr lang="pt-PT" sz="1800" b="1" dirty="0"/>
              <a:t>SINASC</a:t>
            </a:r>
            <a:r>
              <a:rPr lang="pt-PT" sz="1800" dirty="0"/>
              <a:t> em Rondônia, observa-se uma correlação entre o nível educacional das gestantes e a quantidade de consultas pré-natais realizadas. Mulheres com menor escolaridade tendem a ter menos acesso aos cuidados adequados durante a gestação  e por consequência ter um tempo de gestação mais curto.</a:t>
            </a:r>
          </a:p>
          <a:p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126649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3F97B-8304-57C8-7ABA-7BC612A14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837610"/>
          </a:xfrm>
        </p:spPr>
        <p:txBody>
          <a:bodyPr>
            <a:normAutofit/>
          </a:bodyPr>
          <a:lstStyle/>
          <a:p>
            <a:r>
              <a:rPr lang="pt-PT" sz="2200" b="1" dirty="0"/>
              <a:t>SINASC Rondônia </a:t>
            </a:r>
            <a:br>
              <a:rPr lang="pt-PT" sz="2200" b="1" dirty="0"/>
            </a:br>
            <a:r>
              <a:rPr lang="pt-PT" sz="2200" b="1" dirty="0"/>
              <a:t>2019</a:t>
            </a:r>
            <a:endParaRPr lang="pt-PT" sz="2200" dirty="0"/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C5EDF48A-9141-02E4-B7D3-D73E2BFC9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687" y="1069847"/>
            <a:ext cx="6557701" cy="4800599"/>
          </a:xfrm>
        </p:spPr>
      </p:pic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1B6539E-BC4A-7678-B3C3-E7050C9B6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113934"/>
            <a:ext cx="4093599" cy="3756513"/>
          </a:xfrm>
        </p:spPr>
        <p:txBody>
          <a:bodyPr>
            <a:normAutofit/>
          </a:bodyPr>
          <a:lstStyle/>
          <a:p>
            <a:pPr algn="just"/>
            <a:r>
              <a:rPr lang="pt-PT" sz="1800" dirty="0"/>
              <a:t>Embora a análise também revele que a etnia, especialmente a população indígena, tem um papel significativo nesse cenário, este fator pode estar vinculado às condições de vida dessas populações, que muitas vezes residem em áreas remotas com difícil acesso a unidades de saúde. A educação, no entanto, parece ser um fator preponderante em todas as populações analisadas, influenciando diretamente a quantidade de consultas realizadas.</a:t>
            </a:r>
          </a:p>
        </p:txBody>
      </p:sp>
    </p:spTree>
    <p:extLst>
      <p:ext uri="{BB962C8B-B14F-4D97-AF65-F5344CB8AC3E}">
        <p14:creationId xmlns:p14="http://schemas.microsoft.com/office/powerpoint/2010/main" val="264935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4F83283-39D0-0808-1AD9-6DD88E31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766916"/>
          </a:xfrm>
        </p:spPr>
        <p:txBody>
          <a:bodyPr>
            <a:normAutofit/>
          </a:bodyPr>
          <a:lstStyle/>
          <a:p>
            <a:r>
              <a:rPr lang="pt-PT" sz="2200" b="1" dirty="0"/>
              <a:t>SINASC Rondônia </a:t>
            </a:r>
            <a:br>
              <a:rPr lang="pt-PT" sz="2200" b="1" dirty="0"/>
            </a:br>
            <a:r>
              <a:rPr lang="pt-PT" sz="2200" b="1" dirty="0"/>
              <a:t>2019</a:t>
            </a:r>
            <a:endParaRPr lang="pt-PT" sz="2200" dirty="0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33BD40B-E513-761A-CE2F-22DDE50BB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1800" dirty="0"/>
              <a:t>A </a:t>
            </a:r>
            <a:r>
              <a:rPr lang="pt-PT" sz="1800" b="1" dirty="0"/>
              <a:t>OMS</a:t>
            </a:r>
            <a:r>
              <a:rPr lang="pt-PT" sz="1800" dirty="0"/>
              <a:t> reforça que um acompanhamento pré-natal adequado contribui para a diminuição de complicações durante e após o parto. Estudos mostram que a ausência de consultas suficientes durante a gravidez está associada a piores resultados neonatais, como </a:t>
            </a:r>
            <a:r>
              <a:rPr lang="pt-PT" sz="1800" b="1" dirty="0"/>
              <a:t>baixo peso ao nascer</a:t>
            </a:r>
            <a:r>
              <a:rPr lang="pt-PT" sz="1800" dirty="0"/>
              <a:t>, </a:t>
            </a:r>
            <a:r>
              <a:rPr lang="pt-PT" sz="1800" b="1" dirty="0"/>
              <a:t>maior probabilidade de anomalias </a:t>
            </a:r>
            <a:r>
              <a:rPr lang="pt-PT" sz="1800" dirty="0"/>
              <a:t>congênitas e um índice de </a:t>
            </a:r>
            <a:r>
              <a:rPr lang="pt-PT" sz="1800" b="1" dirty="0" err="1"/>
              <a:t>Apgar</a:t>
            </a:r>
            <a:r>
              <a:rPr lang="pt-PT" sz="1800" b="1" dirty="0"/>
              <a:t> mais baixo.</a:t>
            </a:r>
            <a:r>
              <a:rPr lang="pt-PT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82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6D464B5-1B49-2D06-4FEF-979FA110A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768784"/>
          </a:xfrm>
        </p:spPr>
        <p:txBody>
          <a:bodyPr>
            <a:normAutofit/>
          </a:bodyPr>
          <a:lstStyle/>
          <a:p>
            <a:r>
              <a:rPr lang="pt-PT" sz="2200" b="1" dirty="0"/>
              <a:t>SINASC Rondônia </a:t>
            </a:r>
            <a:br>
              <a:rPr lang="pt-PT" sz="2200" b="1" dirty="0"/>
            </a:br>
            <a:r>
              <a:rPr lang="pt-PT" sz="2200" b="1" dirty="0"/>
              <a:t>2019</a:t>
            </a:r>
            <a:endParaRPr lang="pt-PT" sz="2200" dirty="0"/>
          </a:p>
        </p:txBody>
      </p:sp>
      <p:pic>
        <p:nvPicPr>
          <p:cNvPr id="8" name="Marcador de Posição de Conteúdo 7" descr="Uma imagem com texto, captura de ecrã, diagrama, file&#10;&#10;Descrição gerada automaticamente">
            <a:extLst>
              <a:ext uri="{FF2B5EF4-FFF2-40B4-BE49-F238E27FC236}">
                <a16:creationId xmlns:a16="http://schemas.microsoft.com/office/drawing/2014/main" id="{FECA5E3C-3148-BD22-0D7A-5CE8A4357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826" y="1069848"/>
            <a:ext cx="6714562" cy="4800600"/>
          </a:xfrm>
        </p:spPr>
      </p:pic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A15CD0B9-C70D-EA23-20AB-E39D8826D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133600"/>
            <a:ext cx="4093599" cy="3736848"/>
          </a:xfrm>
        </p:spPr>
        <p:txBody>
          <a:bodyPr>
            <a:normAutofit/>
          </a:bodyPr>
          <a:lstStyle/>
          <a:p>
            <a:pPr algn="just"/>
            <a:r>
              <a:rPr lang="pt-PT" sz="1800" dirty="0"/>
              <a:t>Nos dados analisados de Rondônia, verificou-se que as gestantes que não realizam o número adequado de consultas apresentam, em média, bebês com índices de </a:t>
            </a:r>
            <a:r>
              <a:rPr lang="pt-PT" sz="1800" dirty="0" err="1"/>
              <a:t>Apgar</a:t>
            </a:r>
            <a:r>
              <a:rPr lang="pt-PT" sz="1800" dirty="0"/>
              <a:t> mais baixos, maior número de complicações neonatais e uma prevalência maior de partos prematuros.</a:t>
            </a:r>
          </a:p>
        </p:txBody>
      </p:sp>
    </p:spTree>
    <p:extLst>
      <p:ext uri="{BB962C8B-B14F-4D97-AF65-F5344CB8AC3E}">
        <p14:creationId xmlns:p14="http://schemas.microsoft.com/office/powerpoint/2010/main" val="346533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84DB72B-B265-634B-69A4-D72F7A9C7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825910"/>
          </a:xfrm>
        </p:spPr>
        <p:txBody>
          <a:bodyPr>
            <a:normAutofit/>
          </a:bodyPr>
          <a:lstStyle/>
          <a:p>
            <a:r>
              <a:rPr lang="pt-PT" sz="2200" b="1" dirty="0"/>
              <a:t>SINASC Rondônia </a:t>
            </a:r>
            <a:br>
              <a:rPr lang="pt-PT" sz="2200" b="1" dirty="0"/>
            </a:br>
            <a:r>
              <a:rPr lang="pt-PT" sz="2200" b="1" dirty="0"/>
              <a:t>2019</a:t>
            </a:r>
            <a:endParaRPr lang="pt-PT" sz="2200" dirty="0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1F9DE1C-BC2A-3810-6B3E-BBD2DE9C9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PT" sz="1800" dirty="0"/>
          </a:p>
          <a:p>
            <a:pPr marL="0" indent="0">
              <a:buNone/>
            </a:pPr>
            <a:endParaRPr lang="pt-PT" sz="1800" dirty="0"/>
          </a:p>
          <a:p>
            <a:pPr marL="0" indent="0" algn="just">
              <a:buNone/>
            </a:pPr>
            <a:r>
              <a:rPr lang="pt-PT" sz="1800" dirty="0"/>
              <a:t>Para garantir uma melhora significativa na saúde materna e neonatal, políticas públicas de saúde devem focar em ampliar o acesso à educação e ao acompanhamento pré-natal, conforme as recomendações da OMS, priorizando as gestantes em situação de vulnerabilidade. A promoção de cuidados adequados desde o início da gravidez pode ter um impacto direto e positivo na redução de complicações neonatais e no aumento da qualidade de vida tanto das mães quanto dos recém-nascidos.</a:t>
            </a:r>
          </a:p>
        </p:txBody>
      </p:sp>
    </p:spTree>
    <p:extLst>
      <p:ext uri="{BB962C8B-B14F-4D97-AF65-F5344CB8AC3E}">
        <p14:creationId xmlns:p14="http://schemas.microsoft.com/office/powerpoint/2010/main" val="314249839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_2SEEDS">
      <a:dk1>
        <a:srgbClr val="000000"/>
      </a:dk1>
      <a:lt1>
        <a:srgbClr val="FFFFFF"/>
      </a:lt1>
      <a:dk2>
        <a:srgbClr val="243841"/>
      </a:dk2>
      <a:lt2>
        <a:srgbClr val="E8E3E2"/>
      </a:lt2>
      <a:accent1>
        <a:srgbClr val="7AA9B7"/>
      </a:accent1>
      <a:accent2>
        <a:srgbClr val="80A9A1"/>
      </a:accent2>
      <a:accent3>
        <a:srgbClr val="8FA2C3"/>
      </a:accent3>
      <a:accent4>
        <a:srgbClr val="BA7F80"/>
      </a:accent4>
      <a:accent5>
        <a:srgbClr val="BC9B84"/>
      </a:accent5>
      <a:accent6>
        <a:srgbClr val="ABA175"/>
      </a:accent6>
      <a:hlink>
        <a:srgbClr val="AC7465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1439</TotalTime>
  <Words>729</Words>
  <Application>Microsoft Office PowerPoint</Application>
  <PresentationFormat>Ecrã Panorâmico</PresentationFormat>
  <Paragraphs>34</Paragraphs>
  <Slides>9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Aptos</vt:lpstr>
      <vt:lpstr>Arial</vt:lpstr>
      <vt:lpstr>Calisto MT</vt:lpstr>
      <vt:lpstr>Univers Condensed</vt:lpstr>
      <vt:lpstr>ChronicleVTI</vt:lpstr>
      <vt:lpstr>DADOS SINASC Rondônia 2019</vt:lpstr>
      <vt:lpstr>SINASC Rondônia  2019</vt:lpstr>
      <vt:lpstr>SINASC Rondônia  2019</vt:lpstr>
      <vt:lpstr>SINASC Rondônia  2019</vt:lpstr>
      <vt:lpstr>SINASC Rondônia  2019</vt:lpstr>
      <vt:lpstr>SINASC Rondônia  2019</vt:lpstr>
      <vt:lpstr>SINASC Rondônia  2019</vt:lpstr>
      <vt:lpstr>SINASC Rondônia  2019</vt:lpstr>
      <vt:lpstr>SINASC Rondônia  2019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DADOS SINASC Rondônia 2019</dc:title>
  <dc:creator>Leticia Durante</dc:creator>
  <cp:lastModifiedBy>Leticia Durante</cp:lastModifiedBy>
  <cp:revision>6</cp:revision>
  <dcterms:created xsi:type="dcterms:W3CDTF">2024-10-21T12:57:50Z</dcterms:created>
  <dcterms:modified xsi:type="dcterms:W3CDTF">2024-10-22T13:09:50Z</dcterms:modified>
</cp:coreProperties>
</file>