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298" r:id="rId3"/>
    <p:sldId id="259" r:id="rId4"/>
    <p:sldId id="260" r:id="rId5"/>
    <p:sldId id="261" r:id="rId6"/>
    <p:sldId id="313" r:id="rId7"/>
    <p:sldId id="314" r:id="rId8"/>
    <p:sldId id="311" r:id="rId9"/>
    <p:sldId id="315" r:id="rId10"/>
    <p:sldId id="312" r:id="rId11"/>
    <p:sldId id="316" r:id="rId12"/>
    <p:sldId id="317" r:id="rId13"/>
    <p:sldId id="319" r:id="rId14"/>
    <p:sldId id="322" r:id="rId15"/>
    <p:sldId id="318" r:id="rId16"/>
    <p:sldId id="323" r:id="rId17"/>
    <p:sldId id="324" r:id="rId18"/>
    <p:sldId id="320" r:id="rId19"/>
    <p:sldId id="325" r:id="rId20"/>
    <p:sldId id="321" r:id="rId21"/>
    <p:sldId id="326" r:id="rId22"/>
    <p:sldId id="327" r:id="rId23"/>
    <p:sldId id="329" r:id="rId24"/>
    <p:sldId id="328" r:id="rId25"/>
    <p:sldId id="332" r:id="rId26"/>
    <p:sldId id="330" r:id="rId27"/>
    <p:sldId id="333" r:id="rId28"/>
    <p:sldId id="331" r:id="rId29"/>
    <p:sldId id="262" r:id="rId30"/>
    <p:sldId id="264" r:id="rId31"/>
    <p:sldId id="263" r:id="rId32"/>
    <p:sldId id="265" r:id="rId33"/>
    <p:sldId id="334" r:id="rId34"/>
    <p:sldId id="267" r:id="rId35"/>
    <p:sldId id="268" r:id="rId36"/>
    <p:sldId id="269" r:id="rId37"/>
    <p:sldId id="270" r:id="rId38"/>
    <p:sldId id="271" r:id="rId39"/>
    <p:sldId id="272" r:id="rId40"/>
    <p:sldId id="273" r:id="rId41"/>
    <p:sldId id="274" r:id="rId42"/>
    <p:sldId id="275" r:id="rId43"/>
    <p:sldId id="276" r:id="rId44"/>
    <p:sldId id="336" r:id="rId45"/>
    <p:sldId id="278" r:id="rId46"/>
    <p:sldId id="280" r:id="rId47"/>
    <p:sldId id="287" r:id="rId48"/>
    <p:sldId id="307" r:id="rId49"/>
    <p:sldId id="281" r:id="rId50"/>
    <p:sldId id="337" r:id="rId51"/>
    <p:sldId id="282" r:id="rId52"/>
    <p:sldId id="302" r:id="rId53"/>
    <p:sldId id="283" r:id="rId54"/>
    <p:sldId id="303" r:id="rId55"/>
    <p:sldId id="284" r:id="rId56"/>
    <p:sldId id="304" r:id="rId57"/>
    <p:sldId id="285" r:id="rId58"/>
    <p:sldId id="305" r:id="rId59"/>
    <p:sldId id="286" r:id="rId60"/>
    <p:sldId id="306" r:id="rId61"/>
    <p:sldId id="288" r:id="rId62"/>
    <p:sldId id="289" r:id="rId63"/>
    <p:sldId id="290" r:id="rId64"/>
    <p:sldId id="291" r:id="rId65"/>
    <p:sldId id="292" r:id="rId66"/>
    <p:sldId id="293" r:id="rId67"/>
    <p:sldId id="294" r:id="rId68"/>
    <p:sldId id="295" r:id="rId69"/>
    <p:sldId id="310" r:id="rId70"/>
    <p:sldId id="335" r:id="rId7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554" autoAdjust="0"/>
  </p:normalViewPr>
  <p:slideViewPr>
    <p:cSldViewPr>
      <p:cViewPr varScale="1">
        <p:scale>
          <a:sx n="68" d="100"/>
          <a:sy n="68" d="100"/>
        </p:scale>
        <p:origin x="1882"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0114089-E93D-4F95-AEAF-361334913B68}" type="datetimeFigureOut">
              <a:rPr lang="en-US" smtClean="0"/>
              <a:pPr/>
              <a:t>9/23/2024</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2DD971D-A95F-4E52-9E2A-79F5C32D9F2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55600" marR="5080" indent="-342900" algn="just">
              <a:lnSpc>
                <a:spcPct val="90000"/>
              </a:lnSpc>
              <a:spcBef>
                <a:spcPts val="380"/>
              </a:spcBef>
              <a:buClr>
                <a:srgbClr val="839EE2"/>
              </a:buClr>
              <a:buChar char="•"/>
              <a:tabLst>
                <a:tab pos="354965" algn="l"/>
                <a:tab pos="355600" algn="l"/>
              </a:tabLst>
            </a:pPr>
            <a:r>
              <a:rPr lang="en-US" sz="1200" dirty="0">
                <a:latin typeface="Arial"/>
                <a:cs typeface="Arial"/>
              </a:rPr>
              <a:t>Networking </a:t>
            </a:r>
            <a:r>
              <a:rPr lang="en-US" sz="1200" spc="-5" dirty="0">
                <a:latin typeface="Arial"/>
                <a:cs typeface="Arial"/>
              </a:rPr>
              <a:t>involves connecting</a:t>
            </a:r>
            <a:r>
              <a:rPr lang="en-US" sz="1200" spc="-55" dirty="0">
                <a:latin typeface="Arial"/>
                <a:cs typeface="Arial"/>
              </a:rPr>
              <a:t> </a:t>
            </a:r>
            <a:r>
              <a:rPr lang="en-US" sz="1200" spc="-5" dirty="0">
                <a:latin typeface="Arial"/>
                <a:cs typeface="Arial"/>
              </a:rPr>
              <a:t>computers  and other electronic </a:t>
            </a:r>
            <a:r>
              <a:rPr lang="en-US" sz="1200" dirty="0">
                <a:latin typeface="Arial"/>
                <a:cs typeface="Arial"/>
              </a:rPr>
              <a:t>devices </a:t>
            </a:r>
            <a:r>
              <a:rPr lang="en-US" sz="1200" spc="-5" dirty="0">
                <a:latin typeface="Arial"/>
                <a:cs typeface="Arial"/>
              </a:rPr>
              <a:t>for the  purpose </a:t>
            </a:r>
            <a:r>
              <a:rPr lang="en-US" sz="1200" dirty="0">
                <a:latin typeface="Arial"/>
                <a:cs typeface="Arial"/>
              </a:rPr>
              <a:t>of </a:t>
            </a:r>
            <a:r>
              <a:rPr lang="en-US" sz="1200" b="1" spc="-5" dirty="0">
                <a:latin typeface="Arial"/>
                <a:cs typeface="Arial"/>
              </a:rPr>
              <a:t>sharing </a:t>
            </a:r>
            <a:r>
              <a:rPr lang="en-US" sz="1200" spc="-5" dirty="0">
                <a:latin typeface="Arial"/>
                <a:cs typeface="Arial"/>
              </a:rPr>
              <a:t>information and  </a:t>
            </a:r>
            <a:r>
              <a:rPr lang="en-US" sz="1200" dirty="0">
                <a:latin typeface="Arial"/>
                <a:cs typeface="Arial"/>
              </a:rPr>
              <a:t>resources </a:t>
            </a:r>
            <a:r>
              <a:rPr lang="en-US" sz="1200" spc="-5" dirty="0">
                <a:latin typeface="Arial"/>
                <a:cs typeface="Arial"/>
              </a:rPr>
              <a:t>and </a:t>
            </a:r>
            <a:r>
              <a:rPr lang="en-US" sz="1200" dirty="0">
                <a:latin typeface="Arial"/>
                <a:cs typeface="Arial"/>
              </a:rPr>
              <a:t>for</a:t>
            </a:r>
            <a:r>
              <a:rPr lang="en-US" sz="1200" spc="-90" dirty="0">
                <a:latin typeface="Arial"/>
                <a:cs typeface="Arial"/>
              </a:rPr>
              <a:t> </a:t>
            </a:r>
            <a:r>
              <a:rPr lang="en-US" sz="1200" spc="-5" dirty="0">
                <a:latin typeface="Arial"/>
                <a:cs typeface="Arial"/>
              </a:rPr>
              <a:t>communication</a:t>
            </a:r>
            <a:endParaRPr lang="en-US" sz="1200" dirty="0">
              <a:latin typeface="Arial"/>
              <a:cs typeface="Arial"/>
            </a:endParaRPr>
          </a:p>
          <a:p>
            <a:pPr marL="355600" marR="163830" indent="-342900" algn="just">
              <a:lnSpc>
                <a:spcPct val="90000"/>
              </a:lnSpc>
              <a:spcBef>
                <a:spcPts val="770"/>
              </a:spcBef>
              <a:buClr>
                <a:srgbClr val="839EE2"/>
              </a:buClr>
              <a:buChar char="•"/>
              <a:tabLst>
                <a:tab pos="354965" algn="l"/>
                <a:tab pos="355600" algn="l"/>
              </a:tabLst>
            </a:pPr>
            <a:r>
              <a:rPr lang="en-US" sz="1200" dirty="0">
                <a:latin typeface="Arial"/>
                <a:cs typeface="Arial"/>
              </a:rPr>
              <a:t>A </a:t>
            </a:r>
            <a:r>
              <a:rPr lang="en-US" sz="1200" spc="-5" dirty="0">
                <a:latin typeface="Arial"/>
                <a:cs typeface="Arial"/>
              </a:rPr>
              <a:t>great deal of technology </a:t>
            </a:r>
            <a:r>
              <a:rPr lang="en-US" sz="1200" dirty="0">
                <a:latin typeface="Arial"/>
                <a:cs typeface="Arial"/>
              </a:rPr>
              <a:t>is </a:t>
            </a:r>
            <a:r>
              <a:rPr lang="en-US" sz="1200" spc="-5" dirty="0">
                <a:latin typeface="Arial"/>
                <a:cs typeface="Arial"/>
              </a:rPr>
              <a:t>required for  one </a:t>
            </a:r>
            <a:r>
              <a:rPr lang="en-US" sz="1200" dirty="0">
                <a:latin typeface="Arial"/>
                <a:cs typeface="Arial"/>
              </a:rPr>
              <a:t>device to connect </a:t>
            </a:r>
            <a:r>
              <a:rPr lang="en-US" sz="1200" spc="-5" dirty="0">
                <a:latin typeface="Arial"/>
                <a:cs typeface="Arial"/>
              </a:rPr>
              <a:t>and communicate  </a:t>
            </a:r>
            <a:r>
              <a:rPr lang="en-US" sz="1200" dirty="0">
                <a:latin typeface="Arial"/>
                <a:cs typeface="Arial"/>
              </a:rPr>
              <a:t>with </a:t>
            </a:r>
            <a:r>
              <a:rPr lang="en-US" sz="1200" spc="-5" dirty="0">
                <a:latin typeface="Arial"/>
                <a:cs typeface="Arial"/>
              </a:rPr>
              <a:t>another, and many choices </a:t>
            </a:r>
            <a:r>
              <a:rPr lang="en-US" sz="1200" dirty="0">
                <a:latin typeface="Arial"/>
                <a:cs typeface="Arial"/>
              </a:rPr>
              <a:t>for  physical </a:t>
            </a:r>
            <a:r>
              <a:rPr lang="en-US" sz="1200" spc="-5" dirty="0">
                <a:latin typeface="Arial"/>
                <a:cs typeface="Arial"/>
              </a:rPr>
              <a:t>connections and related</a:t>
            </a:r>
            <a:r>
              <a:rPr lang="en-US" sz="1200" spc="-110" dirty="0">
                <a:latin typeface="Arial"/>
                <a:cs typeface="Arial"/>
              </a:rPr>
              <a:t> </a:t>
            </a:r>
            <a:r>
              <a:rPr lang="en-US" sz="1200" dirty="0">
                <a:latin typeface="Arial"/>
                <a:cs typeface="Arial"/>
              </a:rPr>
              <a:t>software  are</a:t>
            </a:r>
            <a:r>
              <a:rPr lang="en-US" sz="1200" spc="-100" dirty="0">
                <a:latin typeface="Arial"/>
                <a:cs typeface="Arial"/>
              </a:rPr>
              <a:t> </a:t>
            </a:r>
            <a:r>
              <a:rPr lang="en-US" sz="1200" spc="-5" dirty="0">
                <a:latin typeface="Arial"/>
                <a:cs typeface="Arial"/>
              </a:rPr>
              <a:t>possible</a:t>
            </a:r>
            <a:endParaRPr lang="en-US" sz="1200" dirty="0">
              <a:latin typeface="Arial"/>
              <a:cs typeface="Arial"/>
            </a:endParaRPr>
          </a:p>
        </p:txBody>
      </p:sp>
      <p:sp>
        <p:nvSpPr>
          <p:cNvPr id="4" name="Slide Number Placeholder 3"/>
          <p:cNvSpPr>
            <a:spLocks noGrp="1"/>
          </p:cNvSpPr>
          <p:nvPr>
            <p:ph type="sldNum" sz="quarter" idx="10"/>
          </p:nvPr>
        </p:nvSpPr>
        <p:spPr/>
        <p:txBody>
          <a:bodyPr/>
          <a:lstStyle/>
          <a:p>
            <a:fld id="{12DD971D-A95F-4E52-9E2A-79F5C32D9F21}"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indent="-342900" algn="just">
              <a:lnSpc>
                <a:spcPts val="3110"/>
              </a:lnSpc>
              <a:buClr>
                <a:srgbClr val="839EE2"/>
              </a:buClr>
              <a:buFont typeface="Arial"/>
              <a:buChar char="•"/>
              <a:tabLst>
                <a:tab pos="354965" algn="l"/>
                <a:tab pos="355600" algn="l"/>
              </a:tabLst>
            </a:pPr>
            <a:r>
              <a:rPr lang="en-US" sz="1200" b="1" spc="-5" dirty="0">
                <a:latin typeface="Arial"/>
                <a:cs typeface="Arial"/>
              </a:rPr>
              <a:t>Local Area Network (LAN): </a:t>
            </a:r>
            <a:r>
              <a:rPr lang="en-US" sz="1200" spc="-5" dirty="0">
                <a:latin typeface="Arial"/>
                <a:cs typeface="Arial"/>
              </a:rPr>
              <a:t>small</a:t>
            </a:r>
            <a:r>
              <a:rPr lang="en-US" sz="1200" spc="110" dirty="0">
                <a:latin typeface="Arial"/>
                <a:cs typeface="Arial"/>
              </a:rPr>
              <a:t> </a:t>
            </a:r>
            <a:r>
              <a:rPr lang="en-US" sz="1200" spc="-5" dirty="0">
                <a:latin typeface="Arial"/>
                <a:cs typeface="Arial"/>
              </a:rPr>
              <a:t>network,</a:t>
            </a:r>
            <a:endParaRPr lang="en-US" sz="1200" dirty="0">
              <a:latin typeface="Arial"/>
              <a:cs typeface="Arial"/>
            </a:endParaRPr>
          </a:p>
          <a:p>
            <a:pPr marL="302260" algn="just">
              <a:lnSpc>
                <a:spcPts val="2855"/>
              </a:lnSpc>
              <a:tabLst>
                <a:tab pos="8759825" algn="l"/>
              </a:tabLst>
            </a:pPr>
            <a:r>
              <a:rPr lang="en-US" sz="1200" spc="-365" dirty="0">
                <a:latin typeface="Arial"/>
                <a:cs typeface="Arial"/>
              </a:rPr>
              <a:t> </a:t>
            </a:r>
            <a:r>
              <a:rPr lang="en-US" sz="1200" spc="-5" dirty="0">
                <a:latin typeface="Arial"/>
                <a:cs typeface="Arial"/>
              </a:rPr>
              <a:t>limited to a </a:t>
            </a:r>
            <a:r>
              <a:rPr lang="en-US" sz="1200" dirty="0">
                <a:latin typeface="Arial"/>
                <a:cs typeface="Arial"/>
              </a:rPr>
              <a:t>single collection </a:t>
            </a:r>
            <a:r>
              <a:rPr lang="en-US" sz="1200" spc="-5" dirty="0">
                <a:latin typeface="Arial"/>
                <a:cs typeface="Arial"/>
              </a:rPr>
              <a:t>of machines </a:t>
            </a:r>
            <a:r>
              <a:rPr lang="en-US" sz="1200" dirty="0">
                <a:latin typeface="Arial"/>
                <a:cs typeface="Arial"/>
              </a:rPr>
              <a:t>and</a:t>
            </a:r>
            <a:r>
              <a:rPr lang="en-US" sz="1200" spc="35" dirty="0">
                <a:latin typeface="Arial"/>
                <a:cs typeface="Arial"/>
              </a:rPr>
              <a:t> </a:t>
            </a:r>
            <a:r>
              <a:rPr lang="en-US" sz="1200" spc="-5" dirty="0">
                <a:latin typeface="Arial"/>
                <a:cs typeface="Arial"/>
              </a:rPr>
              <a:t>one	</a:t>
            </a:r>
            <a:endParaRPr lang="en-US" sz="1200" dirty="0">
              <a:latin typeface="Arial"/>
              <a:cs typeface="Arial"/>
            </a:endParaRPr>
          </a:p>
          <a:p>
            <a:pPr marL="355600" algn="just">
              <a:lnSpc>
                <a:spcPts val="3110"/>
              </a:lnSpc>
            </a:pPr>
            <a:r>
              <a:rPr lang="en-US" sz="1200" spc="-5" dirty="0">
                <a:latin typeface="Arial"/>
                <a:cs typeface="Arial"/>
              </a:rPr>
              <a:t>or more </a:t>
            </a:r>
            <a:r>
              <a:rPr lang="en-US" sz="1200" dirty="0">
                <a:latin typeface="Arial"/>
                <a:cs typeface="Arial"/>
              </a:rPr>
              <a:t>cables </a:t>
            </a:r>
            <a:r>
              <a:rPr lang="en-US" sz="1200" spc="-5" dirty="0">
                <a:latin typeface="Arial"/>
                <a:cs typeface="Arial"/>
              </a:rPr>
              <a:t>and </a:t>
            </a:r>
            <a:r>
              <a:rPr lang="en-US" sz="1200" dirty="0">
                <a:latin typeface="Arial"/>
                <a:cs typeface="Arial"/>
              </a:rPr>
              <a:t>other peripheral equipment</a:t>
            </a:r>
          </a:p>
          <a:p>
            <a:pPr marL="355600" marR="795020" indent="-342900" algn="just">
              <a:lnSpc>
                <a:spcPts val="2860"/>
              </a:lnSpc>
              <a:spcBef>
                <a:spcPts val="680"/>
              </a:spcBef>
              <a:buClr>
                <a:srgbClr val="839EE2"/>
              </a:buClr>
              <a:buFont typeface="Arial"/>
              <a:buChar char="•"/>
              <a:tabLst>
                <a:tab pos="354965" algn="l"/>
                <a:tab pos="355600" algn="l"/>
              </a:tabLst>
            </a:pPr>
            <a:r>
              <a:rPr lang="en-US" sz="1200" b="1" spc="-5" dirty="0">
                <a:latin typeface="Arial"/>
                <a:cs typeface="Arial"/>
              </a:rPr>
              <a:t>Internetwork: </a:t>
            </a:r>
            <a:r>
              <a:rPr lang="en-US" sz="1200" spc="-5" dirty="0">
                <a:latin typeface="Arial"/>
                <a:cs typeface="Arial"/>
              </a:rPr>
              <a:t>networked </a:t>
            </a:r>
            <a:r>
              <a:rPr lang="en-US" sz="1200" dirty="0">
                <a:latin typeface="Arial"/>
                <a:cs typeface="Arial"/>
              </a:rPr>
              <a:t>collection </a:t>
            </a:r>
            <a:r>
              <a:rPr lang="en-US" sz="1200" spc="-5" dirty="0">
                <a:latin typeface="Arial"/>
                <a:cs typeface="Arial"/>
              </a:rPr>
              <a:t>of LANs tied  </a:t>
            </a:r>
            <a:r>
              <a:rPr lang="en-US" sz="1200" dirty="0">
                <a:latin typeface="Arial"/>
                <a:cs typeface="Arial"/>
              </a:rPr>
              <a:t>together </a:t>
            </a:r>
            <a:r>
              <a:rPr lang="en-US" sz="1200" spc="-5" dirty="0">
                <a:latin typeface="Arial"/>
                <a:cs typeface="Arial"/>
              </a:rPr>
              <a:t>by </a:t>
            </a:r>
            <a:r>
              <a:rPr lang="en-US" sz="1200" dirty="0">
                <a:latin typeface="Arial"/>
                <a:cs typeface="Arial"/>
              </a:rPr>
              <a:t>devices </a:t>
            </a:r>
            <a:r>
              <a:rPr lang="en-US" sz="1200" spc="-5" dirty="0">
                <a:latin typeface="Arial"/>
                <a:cs typeface="Arial"/>
              </a:rPr>
              <a:t>such as</a:t>
            </a:r>
            <a:r>
              <a:rPr lang="en-US" sz="1200" spc="-75" dirty="0">
                <a:latin typeface="Arial"/>
                <a:cs typeface="Arial"/>
              </a:rPr>
              <a:t> </a:t>
            </a:r>
            <a:r>
              <a:rPr lang="en-US" sz="1200" dirty="0">
                <a:latin typeface="Arial"/>
                <a:cs typeface="Arial"/>
              </a:rPr>
              <a:t>routers</a:t>
            </a:r>
          </a:p>
          <a:p>
            <a:pPr marL="469900" algn="just">
              <a:lnSpc>
                <a:spcPct val="100000"/>
              </a:lnSpc>
              <a:spcBef>
                <a:spcPts val="150"/>
              </a:spcBef>
            </a:pPr>
            <a:r>
              <a:rPr lang="en-US" sz="1100" dirty="0">
                <a:solidFill>
                  <a:srgbClr val="515F7A"/>
                </a:solidFill>
                <a:latin typeface="Arial"/>
                <a:cs typeface="Arial"/>
              </a:rPr>
              <a:t>– </a:t>
            </a:r>
            <a:r>
              <a:rPr lang="en-US" sz="1100" spc="-5" dirty="0">
                <a:latin typeface="Arial"/>
                <a:cs typeface="Arial"/>
              </a:rPr>
              <a:t>The </a:t>
            </a:r>
            <a:r>
              <a:rPr lang="en-US" sz="1100" b="1" dirty="0">
                <a:latin typeface="Arial"/>
                <a:cs typeface="Arial"/>
              </a:rPr>
              <a:t>Internet </a:t>
            </a:r>
            <a:r>
              <a:rPr lang="en-US" sz="1100" dirty="0">
                <a:latin typeface="Arial"/>
                <a:cs typeface="Arial"/>
              </a:rPr>
              <a:t>is the </a:t>
            </a:r>
            <a:r>
              <a:rPr lang="en-US" sz="1100" spc="-5" dirty="0">
                <a:latin typeface="Arial"/>
                <a:cs typeface="Arial"/>
              </a:rPr>
              <a:t>best</a:t>
            </a:r>
            <a:r>
              <a:rPr lang="en-US" sz="1100" spc="160" dirty="0">
                <a:latin typeface="Arial"/>
                <a:cs typeface="Arial"/>
              </a:rPr>
              <a:t> </a:t>
            </a:r>
            <a:r>
              <a:rPr lang="en-US" sz="1100" spc="-5" dirty="0">
                <a:latin typeface="Arial"/>
                <a:cs typeface="Arial"/>
              </a:rPr>
              <a:t>example</a:t>
            </a:r>
            <a:endParaRPr lang="en-US" sz="1100" dirty="0">
              <a:latin typeface="Arial"/>
              <a:cs typeface="Arial"/>
            </a:endParaRPr>
          </a:p>
          <a:p>
            <a:pPr marL="355600" marR="715645" indent="-342900" algn="just">
              <a:lnSpc>
                <a:spcPts val="2860"/>
              </a:lnSpc>
              <a:spcBef>
                <a:spcPts val="665"/>
              </a:spcBef>
              <a:buClr>
                <a:srgbClr val="839EE2"/>
              </a:buClr>
              <a:buFont typeface="Arial"/>
              <a:buChar char="•"/>
              <a:tabLst>
                <a:tab pos="354965" algn="l"/>
                <a:tab pos="355600" algn="l"/>
              </a:tabLst>
            </a:pPr>
            <a:r>
              <a:rPr lang="en-US" sz="1200" b="1" spc="-5" dirty="0">
                <a:latin typeface="Arial"/>
                <a:cs typeface="Arial"/>
              </a:rPr>
              <a:t>Wide Area Network (WAN): </a:t>
            </a:r>
            <a:r>
              <a:rPr lang="en-US" sz="1200" dirty="0">
                <a:latin typeface="Arial"/>
                <a:cs typeface="Arial"/>
              </a:rPr>
              <a:t>internetwork that  </a:t>
            </a:r>
            <a:r>
              <a:rPr lang="en-US" sz="1200" spc="-5" dirty="0">
                <a:latin typeface="Arial"/>
                <a:cs typeface="Arial"/>
              </a:rPr>
              <a:t>spans </a:t>
            </a:r>
            <a:r>
              <a:rPr lang="en-US" sz="1200" dirty="0">
                <a:latin typeface="Arial"/>
                <a:cs typeface="Arial"/>
              </a:rPr>
              <a:t>distances </a:t>
            </a:r>
            <a:r>
              <a:rPr lang="en-US" sz="1200" spc="-5" dirty="0">
                <a:latin typeface="Arial"/>
                <a:cs typeface="Arial"/>
              </a:rPr>
              <a:t>measured in miles and </a:t>
            </a:r>
            <a:r>
              <a:rPr lang="en-US" sz="1200" dirty="0">
                <a:latin typeface="Arial"/>
                <a:cs typeface="Arial"/>
              </a:rPr>
              <a:t>links </a:t>
            </a:r>
            <a:r>
              <a:rPr lang="en-US" sz="1200" spc="-5" dirty="0">
                <a:latin typeface="Arial"/>
                <a:cs typeface="Arial"/>
              </a:rPr>
              <a:t>two  or more </a:t>
            </a:r>
            <a:r>
              <a:rPr lang="en-US" sz="1200" dirty="0">
                <a:latin typeface="Arial"/>
                <a:cs typeface="Arial"/>
              </a:rPr>
              <a:t>separate</a:t>
            </a:r>
            <a:r>
              <a:rPr lang="en-US" sz="1200" spc="-30" dirty="0">
                <a:latin typeface="Arial"/>
                <a:cs typeface="Arial"/>
              </a:rPr>
              <a:t> </a:t>
            </a:r>
            <a:r>
              <a:rPr lang="en-US" sz="1200" spc="-5" dirty="0">
                <a:latin typeface="Arial"/>
                <a:cs typeface="Arial"/>
              </a:rPr>
              <a:t>LANs</a:t>
            </a:r>
            <a:endParaRPr lang="en-US" sz="1200" dirty="0">
              <a:latin typeface="Arial"/>
              <a:cs typeface="Arial"/>
            </a:endParaRPr>
          </a:p>
          <a:p>
            <a:pPr marL="355600" marR="835660" indent="-342900" algn="just">
              <a:lnSpc>
                <a:spcPts val="2860"/>
              </a:lnSpc>
              <a:spcBef>
                <a:spcPts val="670"/>
              </a:spcBef>
              <a:buClr>
                <a:srgbClr val="839EE2"/>
              </a:buClr>
              <a:buFont typeface="Arial"/>
              <a:buChar char="•"/>
              <a:tabLst>
                <a:tab pos="354965" algn="l"/>
                <a:tab pos="355600" algn="l"/>
              </a:tabLst>
            </a:pPr>
            <a:r>
              <a:rPr lang="en-US" sz="1200" b="1" spc="-5" dirty="0">
                <a:latin typeface="Arial"/>
                <a:cs typeface="Arial"/>
              </a:rPr>
              <a:t>Metropolitan Area Network (MAN): </a:t>
            </a:r>
            <a:r>
              <a:rPr lang="en-US" sz="1200" spc="-5" dirty="0">
                <a:latin typeface="Arial"/>
                <a:cs typeface="Arial"/>
              </a:rPr>
              <a:t>uses WAN  </a:t>
            </a:r>
            <a:r>
              <a:rPr lang="en-US" sz="1200" dirty="0">
                <a:latin typeface="Arial"/>
                <a:cs typeface="Arial"/>
              </a:rPr>
              <a:t>technologies </a:t>
            </a:r>
            <a:r>
              <a:rPr lang="en-US" sz="1200" spc="-5" dirty="0">
                <a:latin typeface="Arial"/>
                <a:cs typeface="Arial"/>
              </a:rPr>
              <a:t>to </a:t>
            </a:r>
            <a:r>
              <a:rPr lang="en-US" sz="1200" dirty="0">
                <a:latin typeface="Arial"/>
                <a:cs typeface="Arial"/>
              </a:rPr>
              <a:t>interconnect </a:t>
            </a:r>
            <a:r>
              <a:rPr lang="en-US" sz="1200" spc="-5" dirty="0">
                <a:latin typeface="Arial"/>
                <a:cs typeface="Arial"/>
              </a:rPr>
              <a:t>LANs </a:t>
            </a:r>
            <a:r>
              <a:rPr lang="en-US" sz="1200" dirty="0">
                <a:latin typeface="Arial"/>
                <a:cs typeface="Arial"/>
              </a:rPr>
              <a:t>in </a:t>
            </a:r>
            <a:r>
              <a:rPr lang="en-US" sz="1200" spc="-5" dirty="0">
                <a:latin typeface="Arial"/>
                <a:cs typeface="Arial"/>
              </a:rPr>
              <a:t>a </a:t>
            </a:r>
            <a:r>
              <a:rPr lang="en-US" sz="1200" dirty="0">
                <a:latin typeface="Arial"/>
                <a:cs typeface="Arial"/>
              </a:rPr>
              <a:t>specific  </a:t>
            </a:r>
            <a:r>
              <a:rPr lang="en-US" sz="1200" spc="-5" dirty="0">
                <a:latin typeface="Arial"/>
                <a:cs typeface="Arial"/>
              </a:rPr>
              <a:t>geographic region, such as a county or a</a:t>
            </a:r>
            <a:r>
              <a:rPr lang="en-US" sz="1200" spc="85" dirty="0">
                <a:latin typeface="Arial"/>
                <a:cs typeface="Arial"/>
              </a:rPr>
              <a:t> </a:t>
            </a:r>
            <a:r>
              <a:rPr lang="en-US" sz="1200" spc="-5" dirty="0">
                <a:latin typeface="Arial"/>
                <a:cs typeface="Arial"/>
              </a:rPr>
              <a:t>city</a:t>
            </a:r>
            <a:endParaRPr lang="en-US" sz="1200" dirty="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12DD971D-A95F-4E52-9E2A-79F5C32D9F21}" type="slidenum">
              <a:rPr lang="en-US" smtClean="0"/>
              <a:pPr/>
              <a:t>12</a:t>
            </a:fld>
            <a:endParaRPr lang="en-US"/>
          </a:p>
        </p:txBody>
      </p:sp>
    </p:spTree>
    <p:extLst>
      <p:ext uri="{BB962C8B-B14F-4D97-AF65-F5344CB8AC3E}">
        <p14:creationId xmlns:p14="http://schemas.microsoft.com/office/powerpoint/2010/main" val="1998782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indent="-342900" algn="just">
              <a:lnSpc>
                <a:spcPts val="3110"/>
              </a:lnSpc>
              <a:buClr>
                <a:srgbClr val="839EE2"/>
              </a:buClr>
              <a:buFont typeface="Arial"/>
              <a:buChar char="•"/>
              <a:tabLst>
                <a:tab pos="354965" algn="l"/>
                <a:tab pos="355600" algn="l"/>
              </a:tabLst>
            </a:pPr>
            <a:r>
              <a:rPr lang="en-US" sz="1200" b="1" spc="-5" dirty="0">
                <a:latin typeface="Arial"/>
                <a:cs typeface="Arial"/>
              </a:rPr>
              <a:t>Local Area Network (LAN): </a:t>
            </a:r>
            <a:r>
              <a:rPr lang="en-US" sz="1200" spc="-5" dirty="0">
                <a:latin typeface="Arial"/>
                <a:cs typeface="Arial"/>
              </a:rPr>
              <a:t>small</a:t>
            </a:r>
            <a:r>
              <a:rPr lang="en-US" sz="1200" spc="110" dirty="0">
                <a:latin typeface="Arial"/>
                <a:cs typeface="Arial"/>
              </a:rPr>
              <a:t> </a:t>
            </a:r>
            <a:r>
              <a:rPr lang="en-US" sz="1200" spc="-5" dirty="0">
                <a:latin typeface="Arial"/>
                <a:cs typeface="Arial"/>
              </a:rPr>
              <a:t>network,</a:t>
            </a:r>
            <a:endParaRPr lang="en-US" sz="1200" dirty="0">
              <a:latin typeface="Arial"/>
              <a:cs typeface="Arial"/>
            </a:endParaRPr>
          </a:p>
          <a:p>
            <a:pPr marL="302260" algn="just">
              <a:lnSpc>
                <a:spcPts val="2855"/>
              </a:lnSpc>
              <a:tabLst>
                <a:tab pos="8759825" algn="l"/>
              </a:tabLst>
            </a:pPr>
            <a:r>
              <a:rPr lang="en-US" sz="1200" spc="-365" dirty="0">
                <a:latin typeface="Arial"/>
                <a:cs typeface="Arial"/>
              </a:rPr>
              <a:t> </a:t>
            </a:r>
            <a:r>
              <a:rPr lang="en-US" sz="1200" spc="-5" dirty="0">
                <a:latin typeface="Arial"/>
                <a:cs typeface="Arial"/>
              </a:rPr>
              <a:t>limited to a </a:t>
            </a:r>
            <a:r>
              <a:rPr lang="en-US" sz="1200" dirty="0">
                <a:latin typeface="Arial"/>
                <a:cs typeface="Arial"/>
              </a:rPr>
              <a:t>single collection </a:t>
            </a:r>
            <a:r>
              <a:rPr lang="en-US" sz="1200" spc="-5" dirty="0">
                <a:latin typeface="Arial"/>
                <a:cs typeface="Arial"/>
              </a:rPr>
              <a:t>of machines </a:t>
            </a:r>
            <a:r>
              <a:rPr lang="en-US" sz="1200" dirty="0">
                <a:latin typeface="Arial"/>
                <a:cs typeface="Arial"/>
              </a:rPr>
              <a:t>and</a:t>
            </a:r>
            <a:r>
              <a:rPr lang="en-US" sz="1200" spc="35" dirty="0">
                <a:latin typeface="Arial"/>
                <a:cs typeface="Arial"/>
              </a:rPr>
              <a:t> </a:t>
            </a:r>
            <a:r>
              <a:rPr lang="en-US" sz="1200" spc="-5" dirty="0">
                <a:latin typeface="Arial"/>
                <a:cs typeface="Arial"/>
              </a:rPr>
              <a:t>one	</a:t>
            </a:r>
            <a:endParaRPr lang="en-US" sz="1200" dirty="0">
              <a:latin typeface="Arial"/>
              <a:cs typeface="Arial"/>
            </a:endParaRPr>
          </a:p>
          <a:p>
            <a:pPr marL="355600" algn="just">
              <a:lnSpc>
                <a:spcPts val="3110"/>
              </a:lnSpc>
            </a:pPr>
            <a:r>
              <a:rPr lang="en-US" sz="1200" spc="-5" dirty="0">
                <a:latin typeface="Arial"/>
                <a:cs typeface="Arial"/>
              </a:rPr>
              <a:t>or more </a:t>
            </a:r>
            <a:r>
              <a:rPr lang="en-US" sz="1200" dirty="0">
                <a:latin typeface="Arial"/>
                <a:cs typeface="Arial"/>
              </a:rPr>
              <a:t>cables </a:t>
            </a:r>
            <a:r>
              <a:rPr lang="en-US" sz="1200" spc="-5" dirty="0">
                <a:latin typeface="Arial"/>
                <a:cs typeface="Arial"/>
              </a:rPr>
              <a:t>and </a:t>
            </a:r>
            <a:r>
              <a:rPr lang="en-US" sz="1200" dirty="0">
                <a:latin typeface="Arial"/>
                <a:cs typeface="Arial"/>
              </a:rPr>
              <a:t>other peripheral equipment</a:t>
            </a:r>
          </a:p>
          <a:p>
            <a:pPr marL="355600" marR="795020" indent="-342900" algn="just">
              <a:lnSpc>
                <a:spcPts val="2860"/>
              </a:lnSpc>
              <a:spcBef>
                <a:spcPts val="680"/>
              </a:spcBef>
              <a:buClr>
                <a:srgbClr val="839EE2"/>
              </a:buClr>
              <a:buFont typeface="Arial"/>
              <a:buChar char="•"/>
              <a:tabLst>
                <a:tab pos="354965" algn="l"/>
                <a:tab pos="355600" algn="l"/>
              </a:tabLst>
            </a:pPr>
            <a:r>
              <a:rPr lang="en-US" sz="1200" b="1" spc="-5" dirty="0">
                <a:latin typeface="Arial"/>
                <a:cs typeface="Arial"/>
              </a:rPr>
              <a:t>Internetwork: </a:t>
            </a:r>
            <a:r>
              <a:rPr lang="en-US" sz="1200" spc="-5" dirty="0">
                <a:latin typeface="Arial"/>
                <a:cs typeface="Arial"/>
              </a:rPr>
              <a:t>networked </a:t>
            </a:r>
            <a:r>
              <a:rPr lang="en-US" sz="1200" dirty="0">
                <a:latin typeface="Arial"/>
                <a:cs typeface="Arial"/>
              </a:rPr>
              <a:t>collection </a:t>
            </a:r>
            <a:r>
              <a:rPr lang="en-US" sz="1200" spc="-5" dirty="0">
                <a:latin typeface="Arial"/>
                <a:cs typeface="Arial"/>
              </a:rPr>
              <a:t>of LANs tied  </a:t>
            </a:r>
            <a:r>
              <a:rPr lang="en-US" sz="1200" dirty="0">
                <a:latin typeface="Arial"/>
                <a:cs typeface="Arial"/>
              </a:rPr>
              <a:t>together </a:t>
            </a:r>
            <a:r>
              <a:rPr lang="en-US" sz="1200" spc="-5" dirty="0">
                <a:latin typeface="Arial"/>
                <a:cs typeface="Arial"/>
              </a:rPr>
              <a:t>by </a:t>
            </a:r>
            <a:r>
              <a:rPr lang="en-US" sz="1200" dirty="0">
                <a:latin typeface="Arial"/>
                <a:cs typeface="Arial"/>
              </a:rPr>
              <a:t>devices </a:t>
            </a:r>
            <a:r>
              <a:rPr lang="en-US" sz="1200" spc="-5" dirty="0">
                <a:latin typeface="Arial"/>
                <a:cs typeface="Arial"/>
              </a:rPr>
              <a:t>such as</a:t>
            </a:r>
            <a:r>
              <a:rPr lang="en-US" sz="1200" spc="-75" dirty="0">
                <a:latin typeface="Arial"/>
                <a:cs typeface="Arial"/>
              </a:rPr>
              <a:t> </a:t>
            </a:r>
            <a:r>
              <a:rPr lang="en-US" sz="1200" dirty="0">
                <a:latin typeface="Arial"/>
                <a:cs typeface="Arial"/>
              </a:rPr>
              <a:t>routers</a:t>
            </a:r>
          </a:p>
          <a:p>
            <a:pPr marL="469900" algn="just">
              <a:lnSpc>
                <a:spcPct val="100000"/>
              </a:lnSpc>
              <a:spcBef>
                <a:spcPts val="150"/>
              </a:spcBef>
            </a:pPr>
            <a:r>
              <a:rPr lang="en-US" sz="1100" dirty="0">
                <a:solidFill>
                  <a:srgbClr val="515F7A"/>
                </a:solidFill>
                <a:latin typeface="Arial"/>
                <a:cs typeface="Arial"/>
              </a:rPr>
              <a:t>– </a:t>
            </a:r>
            <a:r>
              <a:rPr lang="en-US" sz="1100" spc="-5" dirty="0">
                <a:latin typeface="Arial"/>
                <a:cs typeface="Arial"/>
              </a:rPr>
              <a:t>The </a:t>
            </a:r>
            <a:r>
              <a:rPr lang="en-US" sz="1100" b="1" dirty="0">
                <a:latin typeface="Arial"/>
                <a:cs typeface="Arial"/>
              </a:rPr>
              <a:t>Internet </a:t>
            </a:r>
            <a:r>
              <a:rPr lang="en-US" sz="1100" dirty="0">
                <a:latin typeface="Arial"/>
                <a:cs typeface="Arial"/>
              </a:rPr>
              <a:t>is the </a:t>
            </a:r>
            <a:r>
              <a:rPr lang="en-US" sz="1100" spc="-5" dirty="0">
                <a:latin typeface="Arial"/>
                <a:cs typeface="Arial"/>
              </a:rPr>
              <a:t>best</a:t>
            </a:r>
            <a:r>
              <a:rPr lang="en-US" sz="1100" spc="160" dirty="0">
                <a:latin typeface="Arial"/>
                <a:cs typeface="Arial"/>
              </a:rPr>
              <a:t> </a:t>
            </a:r>
            <a:r>
              <a:rPr lang="en-US" sz="1100" spc="-5" dirty="0">
                <a:latin typeface="Arial"/>
                <a:cs typeface="Arial"/>
              </a:rPr>
              <a:t>example</a:t>
            </a:r>
            <a:endParaRPr lang="en-US" sz="1100" dirty="0">
              <a:latin typeface="Arial"/>
              <a:cs typeface="Arial"/>
            </a:endParaRPr>
          </a:p>
          <a:p>
            <a:pPr marL="355600" marR="715645" indent="-342900" algn="just">
              <a:lnSpc>
                <a:spcPts val="2860"/>
              </a:lnSpc>
              <a:spcBef>
                <a:spcPts val="665"/>
              </a:spcBef>
              <a:buClr>
                <a:srgbClr val="839EE2"/>
              </a:buClr>
              <a:buFont typeface="Arial"/>
              <a:buChar char="•"/>
              <a:tabLst>
                <a:tab pos="354965" algn="l"/>
                <a:tab pos="355600" algn="l"/>
              </a:tabLst>
            </a:pPr>
            <a:r>
              <a:rPr lang="en-US" sz="1200" b="1" spc="-5" dirty="0">
                <a:latin typeface="Arial"/>
                <a:cs typeface="Arial"/>
              </a:rPr>
              <a:t>Wide Area Network (WAN): </a:t>
            </a:r>
            <a:r>
              <a:rPr lang="en-US" sz="1200" dirty="0">
                <a:latin typeface="Arial"/>
                <a:cs typeface="Arial"/>
              </a:rPr>
              <a:t>internetwork that  </a:t>
            </a:r>
            <a:r>
              <a:rPr lang="en-US" sz="1200" spc="-5" dirty="0">
                <a:latin typeface="Arial"/>
                <a:cs typeface="Arial"/>
              </a:rPr>
              <a:t>spans </a:t>
            </a:r>
            <a:r>
              <a:rPr lang="en-US" sz="1200" dirty="0">
                <a:latin typeface="Arial"/>
                <a:cs typeface="Arial"/>
              </a:rPr>
              <a:t>distances </a:t>
            </a:r>
            <a:r>
              <a:rPr lang="en-US" sz="1200" spc="-5" dirty="0">
                <a:latin typeface="Arial"/>
                <a:cs typeface="Arial"/>
              </a:rPr>
              <a:t>measured in miles and </a:t>
            </a:r>
            <a:r>
              <a:rPr lang="en-US" sz="1200" dirty="0">
                <a:latin typeface="Arial"/>
                <a:cs typeface="Arial"/>
              </a:rPr>
              <a:t>links </a:t>
            </a:r>
            <a:r>
              <a:rPr lang="en-US" sz="1200" spc="-5" dirty="0">
                <a:latin typeface="Arial"/>
                <a:cs typeface="Arial"/>
              </a:rPr>
              <a:t>two  or more </a:t>
            </a:r>
            <a:r>
              <a:rPr lang="en-US" sz="1200" dirty="0">
                <a:latin typeface="Arial"/>
                <a:cs typeface="Arial"/>
              </a:rPr>
              <a:t>separate</a:t>
            </a:r>
            <a:r>
              <a:rPr lang="en-US" sz="1200" spc="-30" dirty="0">
                <a:latin typeface="Arial"/>
                <a:cs typeface="Arial"/>
              </a:rPr>
              <a:t> </a:t>
            </a:r>
            <a:r>
              <a:rPr lang="en-US" sz="1200" spc="-5" dirty="0">
                <a:latin typeface="Arial"/>
                <a:cs typeface="Arial"/>
              </a:rPr>
              <a:t>LANs</a:t>
            </a:r>
            <a:endParaRPr lang="en-US" sz="1200" dirty="0">
              <a:latin typeface="Arial"/>
              <a:cs typeface="Arial"/>
            </a:endParaRPr>
          </a:p>
          <a:p>
            <a:pPr marL="355600" marR="835660" indent="-342900" algn="just">
              <a:lnSpc>
                <a:spcPts val="2860"/>
              </a:lnSpc>
              <a:spcBef>
                <a:spcPts val="670"/>
              </a:spcBef>
              <a:buClr>
                <a:srgbClr val="839EE2"/>
              </a:buClr>
              <a:buFont typeface="Arial"/>
              <a:buChar char="•"/>
              <a:tabLst>
                <a:tab pos="354965" algn="l"/>
                <a:tab pos="355600" algn="l"/>
              </a:tabLst>
            </a:pPr>
            <a:r>
              <a:rPr lang="en-US" sz="1200" b="1" spc="-5" dirty="0">
                <a:latin typeface="Arial"/>
                <a:cs typeface="Arial"/>
              </a:rPr>
              <a:t>Metropolitan Area Network (MAN): </a:t>
            </a:r>
            <a:r>
              <a:rPr lang="en-US" sz="1200" spc="-5" dirty="0">
                <a:latin typeface="Arial"/>
                <a:cs typeface="Arial"/>
              </a:rPr>
              <a:t>uses WAN  </a:t>
            </a:r>
            <a:r>
              <a:rPr lang="en-US" sz="1200" dirty="0">
                <a:latin typeface="Arial"/>
                <a:cs typeface="Arial"/>
              </a:rPr>
              <a:t>technologies </a:t>
            </a:r>
            <a:r>
              <a:rPr lang="en-US" sz="1200" spc="-5" dirty="0">
                <a:latin typeface="Arial"/>
                <a:cs typeface="Arial"/>
              </a:rPr>
              <a:t>to </a:t>
            </a:r>
            <a:r>
              <a:rPr lang="en-US" sz="1200" dirty="0">
                <a:latin typeface="Arial"/>
                <a:cs typeface="Arial"/>
              </a:rPr>
              <a:t>interconnect </a:t>
            </a:r>
            <a:r>
              <a:rPr lang="en-US" sz="1200" spc="-5" dirty="0">
                <a:latin typeface="Arial"/>
                <a:cs typeface="Arial"/>
              </a:rPr>
              <a:t>LANs </a:t>
            </a:r>
            <a:r>
              <a:rPr lang="en-US" sz="1200" dirty="0">
                <a:latin typeface="Arial"/>
                <a:cs typeface="Arial"/>
              </a:rPr>
              <a:t>in </a:t>
            </a:r>
            <a:r>
              <a:rPr lang="en-US" sz="1200" spc="-5" dirty="0">
                <a:latin typeface="Arial"/>
                <a:cs typeface="Arial"/>
              </a:rPr>
              <a:t>a </a:t>
            </a:r>
            <a:r>
              <a:rPr lang="en-US" sz="1200" dirty="0">
                <a:latin typeface="Arial"/>
                <a:cs typeface="Arial"/>
              </a:rPr>
              <a:t>specific  </a:t>
            </a:r>
            <a:r>
              <a:rPr lang="en-US" sz="1200" spc="-5" dirty="0">
                <a:latin typeface="Arial"/>
                <a:cs typeface="Arial"/>
              </a:rPr>
              <a:t>geographic region, such as a county or a</a:t>
            </a:r>
            <a:r>
              <a:rPr lang="en-US" sz="1200" spc="85" dirty="0">
                <a:latin typeface="Arial"/>
                <a:cs typeface="Arial"/>
              </a:rPr>
              <a:t> </a:t>
            </a:r>
            <a:r>
              <a:rPr lang="en-US" sz="1200" spc="-5" dirty="0">
                <a:latin typeface="Arial"/>
                <a:cs typeface="Arial"/>
              </a:rPr>
              <a:t>city</a:t>
            </a:r>
            <a:endParaRPr lang="en-US" sz="1200" dirty="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12DD971D-A95F-4E52-9E2A-79F5C32D9F21}" type="slidenum">
              <a:rPr lang="en-US" smtClean="0"/>
              <a:pPr/>
              <a:t>13</a:t>
            </a:fld>
            <a:endParaRPr lang="en-US"/>
          </a:p>
        </p:txBody>
      </p:sp>
    </p:spTree>
    <p:extLst>
      <p:ext uri="{BB962C8B-B14F-4D97-AF65-F5344CB8AC3E}">
        <p14:creationId xmlns:p14="http://schemas.microsoft.com/office/powerpoint/2010/main" val="899790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indent="-342900" algn="just">
              <a:lnSpc>
                <a:spcPts val="3110"/>
              </a:lnSpc>
              <a:buClr>
                <a:srgbClr val="839EE2"/>
              </a:buClr>
              <a:buFont typeface="Arial"/>
              <a:buChar char="•"/>
              <a:tabLst>
                <a:tab pos="354965" algn="l"/>
                <a:tab pos="355600" algn="l"/>
              </a:tabLst>
            </a:pPr>
            <a:r>
              <a:rPr lang="en-US" sz="1200" b="1" spc="-5" dirty="0">
                <a:latin typeface="Arial"/>
                <a:cs typeface="Arial"/>
              </a:rPr>
              <a:t>Local Area Network (LAN): </a:t>
            </a:r>
            <a:r>
              <a:rPr lang="en-US" sz="1200" spc="-5" dirty="0">
                <a:latin typeface="Arial"/>
                <a:cs typeface="Arial"/>
              </a:rPr>
              <a:t>small</a:t>
            </a:r>
            <a:r>
              <a:rPr lang="en-US" sz="1200" spc="110" dirty="0">
                <a:latin typeface="Arial"/>
                <a:cs typeface="Arial"/>
              </a:rPr>
              <a:t> </a:t>
            </a:r>
            <a:r>
              <a:rPr lang="en-US" sz="1200" spc="-5" dirty="0">
                <a:latin typeface="Arial"/>
                <a:cs typeface="Arial"/>
              </a:rPr>
              <a:t>network,</a:t>
            </a:r>
            <a:endParaRPr lang="en-US" sz="1200" dirty="0">
              <a:latin typeface="Arial"/>
              <a:cs typeface="Arial"/>
            </a:endParaRPr>
          </a:p>
          <a:p>
            <a:pPr marL="302260" algn="just">
              <a:lnSpc>
                <a:spcPts val="2855"/>
              </a:lnSpc>
              <a:tabLst>
                <a:tab pos="8759825" algn="l"/>
              </a:tabLst>
            </a:pPr>
            <a:r>
              <a:rPr lang="en-US" sz="1200" spc="-365" dirty="0">
                <a:latin typeface="Arial"/>
                <a:cs typeface="Arial"/>
              </a:rPr>
              <a:t> </a:t>
            </a:r>
            <a:r>
              <a:rPr lang="en-US" sz="1200" spc="-5" dirty="0">
                <a:latin typeface="Arial"/>
                <a:cs typeface="Arial"/>
              </a:rPr>
              <a:t>limited to a </a:t>
            </a:r>
            <a:r>
              <a:rPr lang="en-US" sz="1200" dirty="0">
                <a:latin typeface="Arial"/>
                <a:cs typeface="Arial"/>
              </a:rPr>
              <a:t>single collection </a:t>
            </a:r>
            <a:r>
              <a:rPr lang="en-US" sz="1200" spc="-5" dirty="0">
                <a:latin typeface="Arial"/>
                <a:cs typeface="Arial"/>
              </a:rPr>
              <a:t>of machines </a:t>
            </a:r>
            <a:r>
              <a:rPr lang="en-US" sz="1200" dirty="0">
                <a:latin typeface="Arial"/>
                <a:cs typeface="Arial"/>
              </a:rPr>
              <a:t>and</a:t>
            </a:r>
            <a:r>
              <a:rPr lang="en-US" sz="1200" spc="35" dirty="0">
                <a:latin typeface="Arial"/>
                <a:cs typeface="Arial"/>
              </a:rPr>
              <a:t> </a:t>
            </a:r>
            <a:r>
              <a:rPr lang="en-US" sz="1200" spc="-5" dirty="0">
                <a:latin typeface="Arial"/>
                <a:cs typeface="Arial"/>
              </a:rPr>
              <a:t>one	</a:t>
            </a:r>
            <a:endParaRPr lang="en-US" sz="1200" dirty="0">
              <a:latin typeface="Arial"/>
              <a:cs typeface="Arial"/>
            </a:endParaRPr>
          </a:p>
          <a:p>
            <a:pPr marL="355600" algn="just">
              <a:lnSpc>
                <a:spcPts val="3110"/>
              </a:lnSpc>
            </a:pPr>
            <a:r>
              <a:rPr lang="en-US" sz="1200" spc="-5" dirty="0">
                <a:latin typeface="Arial"/>
                <a:cs typeface="Arial"/>
              </a:rPr>
              <a:t>or more </a:t>
            </a:r>
            <a:r>
              <a:rPr lang="en-US" sz="1200" dirty="0">
                <a:latin typeface="Arial"/>
                <a:cs typeface="Arial"/>
              </a:rPr>
              <a:t>cables </a:t>
            </a:r>
            <a:r>
              <a:rPr lang="en-US" sz="1200" spc="-5" dirty="0">
                <a:latin typeface="Arial"/>
                <a:cs typeface="Arial"/>
              </a:rPr>
              <a:t>and </a:t>
            </a:r>
            <a:r>
              <a:rPr lang="en-US" sz="1200" dirty="0">
                <a:latin typeface="Arial"/>
                <a:cs typeface="Arial"/>
              </a:rPr>
              <a:t>other peripheral equipment</a:t>
            </a:r>
          </a:p>
          <a:p>
            <a:pPr marL="355600" marR="795020" indent="-342900" algn="just">
              <a:lnSpc>
                <a:spcPts val="2860"/>
              </a:lnSpc>
              <a:spcBef>
                <a:spcPts val="680"/>
              </a:spcBef>
              <a:buClr>
                <a:srgbClr val="839EE2"/>
              </a:buClr>
              <a:buFont typeface="Arial"/>
              <a:buChar char="•"/>
              <a:tabLst>
                <a:tab pos="354965" algn="l"/>
                <a:tab pos="355600" algn="l"/>
              </a:tabLst>
            </a:pPr>
            <a:r>
              <a:rPr lang="en-US" sz="1200" b="1" spc="-5" dirty="0">
                <a:latin typeface="Arial"/>
                <a:cs typeface="Arial"/>
              </a:rPr>
              <a:t>Internetwork: </a:t>
            </a:r>
            <a:r>
              <a:rPr lang="en-US" sz="1200" spc="-5" dirty="0">
                <a:latin typeface="Arial"/>
                <a:cs typeface="Arial"/>
              </a:rPr>
              <a:t>networked </a:t>
            </a:r>
            <a:r>
              <a:rPr lang="en-US" sz="1200" dirty="0">
                <a:latin typeface="Arial"/>
                <a:cs typeface="Arial"/>
              </a:rPr>
              <a:t>collection </a:t>
            </a:r>
            <a:r>
              <a:rPr lang="en-US" sz="1200" spc="-5" dirty="0">
                <a:latin typeface="Arial"/>
                <a:cs typeface="Arial"/>
              </a:rPr>
              <a:t>of LANs tied  </a:t>
            </a:r>
            <a:r>
              <a:rPr lang="en-US" sz="1200" dirty="0">
                <a:latin typeface="Arial"/>
                <a:cs typeface="Arial"/>
              </a:rPr>
              <a:t>together </a:t>
            </a:r>
            <a:r>
              <a:rPr lang="en-US" sz="1200" spc="-5" dirty="0">
                <a:latin typeface="Arial"/>
                <a:cs typeface="Arial"/>
              </a:rPr>
              <a:t>by </a:t>
            </a:r>
            <a:r>
              <a:rPr lang="en-US" sz="1200" dirty="0">
                <a:latin typeface="Arial"/>
                <a:cs typeface="Arial"/>
              </a:rPr>
              <a:t>devices </a:t>
            </a:r>
            <a:r>
              <a:rPr lang="en-US" sz="1200" spc="-5" dirty="0">
                <a:latin typeface="Arial"/>
                <a:cs typeface="Arial"/>
              </a:rPr>
              <a:t>such as</a:t>
            </a:r>
            <a:r>
              <a:rPr lang="en-US" sz="1200" spc="-75" dirty="0">
                <a:latin typeface="Arial"/>
                <a:cs typeface="Arial"/>
              </a:rPr>
              <a:t> </a:t>
            </a:r>
            <a:r>
              <a:rPr lang="en-US" sz="1200" dirty="0">
                <a:latin typeface="Arial"/>
                <a:cs typeface="Arial"/>
              </a:rPr>
              <a:t>routers</a:t>
            </a:r>
          </a:p>
          <a:p>
            <a:pPr marL="469900" algn="just">
              <a:lnSpc>
                <a:spcPct val="100000"/>
              </a:lnSpc>
              <a:spcBef>
                <a:spcPts val="150"/>
              </a:spcBef>
            </a:pPr>
            <a:r>
              <a:rPr lang="en-US" sz="1100" dirty="0">
                <a:solidFill>
                  <a:srgbClr val="515F7A"/>
                </a:solidFill>
                <a:latin typeface="Arial"/>
                <a:cs typeface="Arial"/>
              </a:rPr>
              <a:t>– </a:t>
            </a:r>
            <a:r>
              <a:rPr lang="en-US" sz="1100" spc="-5" dirty="0">
                <a:latin typeface="Arial"/>
                <a:cs typeface="Arial"/>
              </a:rPr>
              <a:t>The </a:t>
            </a:r>
            <a:r>
              <a:rPr lang="en-US" sz="1100" b="1" dirty="0">
                <a:latin typeface="Arial"/>
                <a:cs typeface="Arial"/>
              </a:rPr>
              <a:t>Internet </a:t>
            </a:r>
            <a:r>
              <a:rPr lang="en-US" sz="1100" dirty="0">
                <a:latin typeface="Arial"/>
                <a:cs typeface="Arial"/>
              </a:rPr>
              <a:t>is the </a:t>
            </a:r>
            <a:r>
              <a:rPr lang="en-US" sz="1100" spc="-5" dirty="0">
                <a:latin typeface="Arial"/>
                <a:cs typeface="Arial"/>
              </a:rPr>
              <a:t>best</a:t>
            </a:r>
            <a:r>
              <a:rPr lang="en-US" sz="1100" spc="160" dirty="0">
                <a:latin typeface="Arial"/>
                <a:cs typeface="Arial"/>
              </a:rPr>
              <a:t> </a:t>
            </a:r>
            <a:r>
              <a:rPr lang="en-US" sz="1100" spc="-5" dirty="0">
                <a:latin typeface="Arial"/>
                <a:cs typeface="Arial"/>
              </a:rPr>
              <a:t>example</a:t>
            </a:r>
            <a:endParaRPr lang="en-US" sz="1100" dirty="0">
              <a:latin typeface="Arial"/>
              <a:cs typeface="Arial"/>
            </a:endParaRPr>
          </a:p>
          <a:p>
            <a:pPr marL="355600" marR="715645" indent="-342900" algn="just">
              <a:lnSpc>
                <a:spcPts val="2860"/>
              </a:lnSpc>
              <a:spcBef>
                <a:spcPts val="665"/>
              </a:spcBef>
              <a:buClr>
                <a:srgbClr val="839EE2"/>
              </a:buClr>
              <a:buFont typeface="Arial"/>
              <a:buChar char="•"/>
              <a:tabLst>
                <a:tab pos="354965" algn="l"/>
                <a:tab pos="355600" algn="l"/>
              </a:tabLst>
            </a:pPr>
            <a:r>
              <a:rPr lang="en-US" sz="1200" b="1" spc="-5" dirty="0">
                <a:latin typeface="Arial"/>
                <a:cs typeface="Arial"/>
              </a:rPr>
              <a:t>Wide Area Network (WAN): </a:t>
            </a:r>
            <a:r>
              <a:rPr lang="en-US" sz="1200" dirty="0">
                <a:latin typeface="Arial"/>
                <a:cs typeface="Arial"/>
              </a:rPr>
              <a:t>internetwork that  </a:t>
            </a:r>
            <a:r>
              <a:rPr lang="en-US" sz="1200" spc="-5" dirty="0">
                <a:latin typeface="Arial"/>
                <a:cs typeface="Arial"/>
              </a:rPr>
              <a:t>spans </a:t>
            </a:r>
            <a:r>
              <a:rPr lang="en-US" sz="1200" dirty="0">
                <a:latin typeface="Arial"/>
                <a:cs typeface="Arial"/>
              </a:rPr>
              <a:t>distances </a:t>
            </a:r>
            <a:r>
              <a:rPr lang="en-US" sz="1200" spc="-5" dirty="0">
                <a:latin typeface="Arial"/>
                <a:cs typeface="Arial"/>
              </a:rPr>
              <a:t>measured in miles and </a:t>
            </a:r>
            <a:r>
              <a:rPr lang="en-US" sz="1200" dirty="0">
                <a:latin typeface="Arial"/>
                <a:cs typeface="Arial"/>
              </a:rPr>
              <a:t>links </a:t>
            </a:r>
            <a:r>
              <a:rPr lang="en-US" sz="1200" spc="-5" dirty="0">
                <a:latin typeface="Arial"/>
                <a:cs typeface="Arial"/>
              </a:rPr>
              <a:t>two  or more </a:t>
            </a:r>
            <a:r>
              <a:rPr lang="en-US" sz="1200" dirty="0">
                <a:latin typeface="Arial"/>
                <a:cs typeface="Arial"/>
              </a:rPr>
              <a:t>separate</a:t>
            </a:r>
            <a:r>
              <a:rPr lang="en-US" sz="1200" spc="-30" dirty="0">
                <a:latin typeface="Arial"/>
                <a:cs typeface="Arial"/>
              </a:rPr>
              <a:t> </a:t>
            </a:r>
            <a:r>
              <a:rPr lang="en-US" sz="1200" spc="-5" dirty="0">
                <a:latin typeface="Arial"/>
                <a:cs typeface="Arial"/>
              </a:rPr>
              <a:t>LANs</a:t>
            </a:r>
            <a:endParaRPr lang="en-US" sz="1200" dirty="0">
              <a:latin typeface="Arial"/>
              <a:cs typeface="Arial"/>
            </a:endParaRPr>
          </a:p>
          <a:p>
            <a:pPr marL="355600" marR="835660" indent="-342900" algn="just">
              <a:lnSpc>
                <a:spcPts val="2860"/>
              </a:lnSpc>
              <a:spcBef>
                <a:spcPts val="670"/>
              </a:spcBef>
              <a:buClr>
                <a:srgbClr val="839EE2"/>
              </a:buClr>
              <a:buFont typeface="Arial"/>
              <a:buChar char="•"/>
              <a:tabLst>
                <a:tab pos="354965" algn="l"/>
                <a:tab pos="355600" algn="l"/>
              </a:tabLst>
            </a:pPr>
            <a:r>
              <a:rPr lang="en-US" sz="1200" b="1" spc="-5" dirty="0">
                <a:latin typeface="Arial"/>
                <a:cs typeface="Arial"/>
              </a:rPr>
              <a:t>Metropolitan Area Network (MAN): </a:t>
            </a:r>
            <a:r>
              <a:rPr lang="en-US" sz="1200" spc="-5" dirty="0">
                <a:latin typeface="Arial"/>
                <a:cs typeface="Arial"/>
              </a:rPr>
              <a:t>uses WAN  </a:t>
            </a:r>
            <a:r>
              <a:rPr lang="en-US" sz="1200" dirty="0">
                <a:latin typeface="Arial"/>
                <a:cs typeface="Arial"/>
              </a:rPr>
              <a:t>technologies </a:t>
            </a:r>
            <a:r>
              <a:rPr lang="en-US" sz="1200" spc="-5" dirty="0">
                <a:latin typeface="Arial"/>
                <a:cs typeface="Arial"/>
              </a:rPr>
              <a:t>to </a:t>
            </a:r>
            <a:r>
              <a:rPr lang="en-US" sz="1200" dirty="0">
                <a:latin typeface="Arial"/>
                <a:cs typeface="Arial"/>
              </a:rPr>
              <a:t>interconnect </a:t>
            </a:r>
            <a:r>
              <a:rPr lang="en-US" sz="1200" spc="-5" dirty="0">
                <a:latin typeface="Arial"/>
                <a:cs typeface="Arial"/>
              </a:rPr>
              <a:t>LANs </a:t>
            </a:r>
            <a:r>
              <a:rPr lang="en-US" sz="1200" dirty="0">
                <a:latin typeface="Arial"/>
                <a:cs typeface="Arial"/>
              </a:rPr>
              <a:t>in </a:t>
            </a:r>
            <a:r>
              <a:rPr lang="en-US" sz="1200" spc="-5" dirty="0">
                <a:latin typeface="Arial"/>
                <a:cs typeface="Arial"/>
              </a:rPr>
              <a:t>a </a:t>
            </a:r>
            <a:r>
              <a:rPr lang="en-US" sz="1200" dirty="0">
                <a:latin typeface="Arial"/>
                <a:cs typeface="Arial"/>
              </a:rPr>
              <a:t>specific  </a:t>
            </a:r>
            <a:r>
              <a:rPr lang="en-US" sz="1200" spc="-5" dirty="0">
                <a:latin typeface="Arial"/>
                <a:cs typeface="Arial"/>
              </a:rPr>
              <a:t>geographic region, such as a county or a</a:t>
            </a:r>
            <a:r>
              <a:rPr lang="en-US" sz="1200" spc="85" dirty="0">
                <a:latin typeface="Arial"/>
                <a:cs typeface="Arial"/>
              </a:rPr>
              <a:t> </a:t>
            </a:r>
            <a:r>
              <a:rPr lang="en-US" sz="1200" spc="-5" dirty="0">
                <a:latin typeface="Arial"/>
                <a:cs typeface="Arial"/>
              </a:rPr>
              <a:t>city</a:t>
            </a:r>
            <a:endParaRPr lang="en-US" sz="1200" dirty="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12DD971D-A95F-4E52-9E2A-79F5C32D9F21}" type="slidenum">
              <a:rPr lang="en-US" smtClean="0"/>
              <a:pPr/>
              <a:t>14</a:t>
            </a:fld>
            <a:endParaRPr lang="en-US"/>
          </a:p>
        </p:txBody>
      </p:sp>
    </p:spTree>
    <p:extLst>
      <p:ext uri="{BB962C8B-B14F-4D97-AF65-F5344CB8AC3E}">
        <p14:creationId xmlns:p14="http://schemas.microsoft.com/office/powerpoint/2010/main" val="1998011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indent="-342900" algn="just">
              <a:lnSpc>
                <a:spcPts val="3110"/>
              </a:lnSpc>
              <a:buClr>
                <a:srgbClr val="839EE2"/>
              </a:buClr>
              <a:buFont typeface="Arial"/>
              <a:buChar char="•"/>
              <a:tabLst>
                <a:tab pos="354965" algn="l"/>
                <a:tab pos="355600" algn="l"/>
              </a:tabLst>
            </a:pPr>
            <a:r>
              <a:rPr lang="en-US" sz="1200" b="1" spc="-5" dirty="0">
                <a:latin typeface="Arial"/>
                <a:cs typeface="Arial"/>
              </a:rPr>
              <a:t>Local Area Network (LAN): </a:t>
            </a:r>
            <a:r>
              <a:rPr lang="en-US" sz="1200" spc="-5" dirty="0">
                <a:latin typeface="Arial"/>
                <a:cs typeface="Arial"/>
              </a:rPr>
              <a:t>small</a:t>
            </a:r>
            <a:r>
              <a:rPr lang="en-US" sz="1200" spc="110" dirty="0">
                <a:latin typeface="Arial"/>
                <a:cs typeface="Arial"/>
              </a:rPr>
              <a:t> </a:t>
            </a:r>
            <a:r>
              <a:rPr lang="en-US" sz="1200" spc="-5" dirty="0">
                <a:latin typeface="Arial"/>
                <a:cs typeface="Arial"/>
              </a:rPr>
              <a:t>network,</a:t>
            </a:r>
            <a:endParaRPr lang="en-US" sz="1200" dirty="0">
              <a:latin typeface="Arial"/>
              <a:cs typeface="Arial"/>
            </a:endParaRPr>
          </a:p>
          <a:p>
            <a:pPr marL="302260" algn="just">
              <a:lnSpc>
                <a:spcPts val="2855"/>
              </a:lnSpc>
              <a:tabLst>
                <a:tab pos="8759825" algn="l"/>
              </a:tabLst>
            </a:pPr>
            <a:r>
              <a:rPr lang="en-US" sz="1200" spc="-365" dirty="0">
                <a:latin typeface="Arial"/>
                <a:cs typeface="Arial"/>
              </a:rPr>
              <a:t> </a:t>
            </a:r>
            <a:r>
              <a:rPr lang="en-US" sz="1200" spc="-5" dirty="0">
                <a:latin typeface="Arial"/>
                <a:cs typeface="Arial"/>
              </a:rPr>
              <a:t>limited to a </a:t>
            </a:r>
            <a:r>
              <a:rPr lang="en-US" sz="1200" dirty="0">
                <a:latin typeface="Arial"/>
                <a:cs typeface="Arial"/>
              </a:rPr>
              <a:t>single collection </a:t>
            </a:r>
            <a:r>
              <a:rPr lang="en-US" sz="1200" spc="-5" dirty="0">
                <a:latin typeface="Arial"/>
                <a:cs typeface="Arial"/>
              </a:rPr>
              <a:t>of machines </a:t>
            </a:r>
            <a:r>
              <a:rPr lang="en-US" sz="1200" dirty="0">
                <a:latin typeface="Arial"/>
                <a:cs typeface="Arial"/>
              </a:rPr>
              <a:t>and</a:t>
            </a:r>
            <a:r>
              <a:rPr lang="en-US" sz="1200" spc="35" dirty="0">
                <a:latin typeface="Arial"/>
                <a:cs typeface="Arial"/>
              </a:rPr>
              <a:t> </a:t>
            </a:r>
            <a:r>
              <a:rPr lang="en-US" sz="1200" spc="-5" dirty="0">
                <a:latin typeface="Arial"/>
                <a:cs typeface="Arial"/>
              </a:rPr>
              <a:t>one	</a:t>
            </a:r>
            <a:endParaRPr lang="en-US" sz="1200" dirty="0">
              <a:latin typeface="Arial"/>
              <a:cs typeface="Arial"/>
            </a:endParaRPr>
          </a:p>
          <a:p>
            <a:pPr marL="355600" algn="just">
              <a:lnSpc>
                <a:spcPts val="3110"/>
              </a:lnSpc>
            </a:pPr>
            <a:r>
              <a:rPr lang="en-US" sz="1200" spc="-5" dirty="0">
                <a:latin typeface="Arial"/>
                <a:cs typeface="Arial"/>
              </a:rPr>
              <a:t>or more </a:t>
            </a:r>
            <a:r>
              <a:rPr lang="en-US" sz="1200" dirty="0">
                <a:latin typeface="Arial"/>
                <a:cs typeface="Arial"/>
              </a:rPr>
              <a:t>cables </a:t>
            </a:r>
            <a:r>
              <a:rPr lang="en-US" sz="1200" spc="-5" dirty="0">
                <a:latin typeface="Arial"/>
                <a:cs typeface="Arial"/>
              </a:rPr>
              <a:t>and </a:t>
            </a:r>
            <a:r>
              <a:rPr lang="en-US" sz="1200" dirty="0">
                <a:latin typeface="Arial"/>
                <a:cs typeface="Arial"/>
              </a:rPr>
              <a:t>other peripheral equipment</a:t>
            </a:r>
          </a:p>
          <a:p>
            <a:pPr marL="355600" marR="795020" indent="-342900" algn="just">
              <a:lnSpc>
                <a:spcPts val="2860"/>
              </a:lnSpc>
              <a:spcBef>
                <a:spcPts val="680"/>
              </a:spcBef>
              <a:buClr>
                <a:srgbClr val="839EE2"/>
              </a:buClr>
              <a:buFont typeface="Arial"/>
              <a:buChar char="•"/>
              <a:tabLst>
                <a:tab pos="354965" algn="l"/>
                <a:tab pos="355600" algn="l"/>
              </a:tabLst>
            </a:pPr>
            <a:r>
              <a:rPr lang="en-US" sz="1200" b="1" spc="-5" dirty="0">
                <a:latin typeface="Arial"/>
                <a:cs typeface="Arial"/>
              </a:rPr>
              <a:t>Internetwork: </a:t>
            </a:r>
            <a:r>
              <a:rPr lang="en-US" sz="1200" spc="-5" dirty="0">
                <a:latin typeface="Arial"/>
                <a:cs typeface="Arial"/>
              </a:rPr>
              <a:t>networked </a:t>
            </a:r>
            <a:r>
              <a:rPr lang="en-US" sz="1200" dirty="0">
                <a:latin typeface="Arial"/>
                <a:cs typeface="Arial"/>
              </a:rPr>
              <a:t>collection </a:t>
            </a:r>
            <a:r>
              <a:rPr lang="en-US" sz="1200" spc="-5" dirty="0">
                <a:latin typeface="Arial"/>
                <a:cs typeface="Arial"/>
              </a:rPr>
              <a:t>of LANs tied  </a:t>
            </a:r>
            <a:r>
              <a:rPr lang="en-US" sz="1200" dirty="0">
                <a:latin typeface="Arial"/>
                <a:cs typeface="Arial"/>
              </a:rPr>
              <a:t>together </a:t>
            </a:r>
            <a:r>
              <a:rPr lang="en-US" sz="1200" spc="-5" dirty="0">
                <a:latin typeface="Arial"/>
                <a:cs typeface="Arial"/>
              </a:rPr>
              <a:t>by </a:t>
            </a:r>
            <a:r>
              <a:rPr lang="en-US" sz="1200" dirty="0">
                <a:latin typeface="Arial"/>
                <a:cs typeface="Arial"/>
              </a:rPr>
              <a:t>devices </a:t>
            </a:r>
            <a:r>
              <a:rPr lang="en-US" sz="1200" spc="-5" dirty="0">
                <a:latin typeface="Arial"/>
                <a:cs typeface="Arial"/>
              </a:rPr>
              <a:t>such as</a:t>
            </a:r>
            <a:r>
              <a:rPr lang="en-US" sz="1200" spc="-75" dirty="0">
                <a:latin typeface="Arial"/>
                <a:cs typeface="Arial"/>
              </a:rPr>
              <a:t> </a:t>
            </a:r>
            <a:r>
              <a:rPr lang="en-US" sz="1200" dirty="0">
                <a:latin typeface="Arial"/>
                <a:cs typeface="Arial"/>
              </a:rPr>
              <a:t>routers</a:t>
            </a:r>
          </a:p>
          <a:p>
            <a:pPr marL="469900" algn="just">
              <a:lnSpc>
                <a:spcPct val="100000"/>
              </a:lnSpc>
              <a:spcBef>
                <a:spcPts val="150"/>
              </a:spcBef>
            </a:pPr>
            <a:r>
              <a:rPr lang="en-US" sz="1100" dirty="0">
                <a:solidFill>
                  <a:srgbClr val="515F7A"/>
                </a:solidFill>
                <a:latin typeface="Arial"/>
                <a:cs typeface="Arial"/>
              </a:rPr>
              <a:t>– </a:t>
            </a:r>
            <a:r>
              <a:rPr lang="en-US" sz="1100" spc="-5" dirty="0">
                <a:latin typeface="Arial"/>
                <a:cs typeface="Arial"/>
              </a:rPr>
              <a:t>The </a:t>
            </a:r>
            <a:r>
              <a:rPr lang="en-US" sz="1100" b="1" dirty="0">
                <a:latin typeface="Arial"/>
                <a:cs typeface="Arial"/>
              </a:rPr>
              <a:t>Internet </a:t>
            </a:r>
            <a:r>
              <a:rPr lang="en-US" sz="1100" dirty="0">
                <a:latin typeface="Arial"/>
                <a:cs typeface="Arial"/>
              </a:rPr>
              <a:t>is the </a:t>
            </a:r>
            <a:r>
              <a:rPr lang="en-US" sz="1100" spc="-5" dirty="0">
                <a:latin typeface="Arial"/>
                <a:cs typeface="Arial"/>
              </a:rPr>
              <a:t>best</a:t>
            </a:r>
            <a:r>
              <a:rPr lang="en-US" sz="1100" spc="160" dirty="0">
                <a:latin typeface="Arial"/>
                <a:cs typeface="Arial"/>
              </a:rPr>
              <a:t> </a:t>
            </a:r>
            <a:r>
              <a:rPr lang="en-US" sz="1100" spc="-5" dirty="0">
                <a:latin typeface="Arial"/>
                <a:cs typeface="Arial"/>
              </a:rPr>
              <a:t>example</a:t>
            </a:r>
            <a:endParaRPr lang="en-US" sz="1100" dirty="0">
              <a:latin typeface="Arial"/>
              <a:cs typeface="Arial"/>
            </a:endParaRPr>
          </a:p>
          <a:p>
            <a:pPr marL="355600" marR="715645" indent="-342900" algn="just">
              <a:lnSpc>
                <a:spcPts val="2860"/>
              </a:lnSpc>
              <a:spcBef>
                <a:spcPts val="665"/>
              </a:spcBef>
              <a:buClr>
                <a:srgbClr val="839EE2"/>
              </a:buClr>
              <a:buFont typeface="Arial"/>
              <a:buChar char="•"/>
              <a:tabLst>
                <a:tab pos="354965" algn="l"/>
                <a:tab pos="355600" algn="l"/>
              </a:tabLst>
            </a:pPr>
            <a:r>
              <a:rPr lang="en-US" sz="1200" b="1" spc="-5" dirty="0">
                <a:latin typeface="Arial"/>
                <a:cs typeface="Arial"/>
              </a:rPr>
              <a:t>Wide Area Network (WAN): </a:t>
            </a:r>
            <a:r>
              <a:rPr lang="en-US" sz="1200" dirty="0">
                <a:latin typeface="Arial"/>
                <a:cs typeface="Arial"/>
              </a:rPr>
              <a:t>internetwork that  </a:t>
            </a:r>
            <a:r>
              <a:rPr lang="en-US" sz="1200" spc="-5" dirty="0">
                <a:latin typeface="Arial"/>
                <a:cs typeface="Arial"/>
              </a:rPr>
              <a:t>spans </a:t>
            </a:r>
            <a:r>
              <a:rPr lang="en-US" sz="1200" dirty="0">
                <a:latin typeface="Arial"/>
                <a:cs typeface="Arial"/>
              </a:rPr>
              <a:t>distances </a:t>
            </a:r>
            <a:r>
              <a:rPr lang="en-US" sz="1200" spc="-5" dirty="0">
                <a:latin typeface="Arial"/>
                <a:cs typeface="Arial"/>
              </a:rPr>
              <a:t>measured in miles and </a:t>
            </a:r>
            <a:r>
              <a:rPr lang="en-US" sz="1200" dirty="0">
                <a:latin typeface="Arial"/>
                <a:cs typeface="Arial"/>
              </a:rPr>
              <a:t>links </a:t>
            </a:r>
            <a:r>
              <a:rPr lang="en-US" sz="1200" spc="-5" dirty="0">
                <a:latin typeface="Arial"/>
                <a:cs typeface="Arial"/>
              </a:rPr>
              <a:t>two  or more </a:t>
            </a:r>
            <a:r>
              <a:rPr lang="en-US" sz="1200" dirty="0">
                <a:latin typeface="Arial"/>
                <a:cs typeface="Arial"/>
              </a:rPr>
              <a:t>separate</a:t>
            </a:r>
            <a:r>
              <a:rPr lang="en-US" sz="1200" spc="-30" dirty="0">
                <a:latin typeface="Arial"/>
                <a:cs typeface="Arial"/>
              </a:rPr>
              <a:t> </a:t>
            </a:r>
            <a:r>
              <a:rPr lang="en-US" sz="1200" spc="-5" dirty="0">
                <a:latin typeface="Arial"/>
                <a:cs typeface="Arial"/>
              </a:rPr>
              <a:t>LANs</a:t>
            </a:r>
            <a:endParaRPr lang="en-US" sz="1200" dirty="0">
              <a:latin typeface="Arial"/>
              <a:cs typeface="Arial"/>
            </a:endParaRPr>
          </a:p>
          <a:p>
            <a:pPr marL="355600" marR="835660" indent="-342900" algn="just">
              <a:lnSpc>
                <a:spcPts val="2860"/>
              </a:lnSpc>
              <a:spcBef>
                <a:spcPts val="670"/>
              </a:spcBef>
              <a:buClr>
                <a:srgbClr val="839EE2"/>
              </a:buClr>
              <a:buFont typeface="Arial"/>
              <a:buChar char="•"/>
              <a:tabLst>
                <a:tab pos="354965" algn="l"/>
                <a:tab pos="355600" algn="l"/>
              </a:tabLst>
            </a:pPr>
            <a:r>
              <a:rPr lang="en-US" sz="1200" b="1" spc="-5" dirty="0">
                <a:latin typeface="Arial"/>
                <a:cs typeface="Arial"/>
              </a:rPr>
              <a:t>Metropolitan Area Network (MAN): </a:t>
            </a:r>
            <a:r>
              <a:rPr lang="en-US" sz="1200" spc="-5" dirty="0">
                <a:latin typeface="Arial"/>
                <a:cs typeface="Arial"/>
              </a:rPr>
              <a:t>uses WAN  </a:t>
            </a:r>
            <a:r>
              <a:rPr lang="en-US" sz="1200" dirty="0">
                <a:latin typeface="Arial"/>
                <a:cs typeface="Arial"/>
              </a:rPr>
              <a:t>technologies </a:t>
            </a:r>
            <a:r>
              <a:rPr lang="en-US" sz="1200" spc="-5" dirty="0">
                <a:latin typeface="Arial"/>
                <a:cs typeface="Arial"/>
              </a:rPr>
              <a:t>to </a:t>
            </a:r>
            <a:r>
              <a:rPr lang="en-US" sz="1200" dirty="0">
                <a:latin typeface="Arial"/>
                <a:cs typeface="Arial"/>
              </a:rPr>
              <a:t>interconnect </a:t>
            </a:r>
            <a:r>
              <a:rPr lang="en-US" sz="1200" spc="-5" dirty="0">
                <a:latin typeface="Arial"/>
                <a:cs typeface="Arial"/>
              </a:rPr>
              <a:t>LANs </a:t>
            </a:r>
            <a:r>
              <a:rPr lang="en-US" sz="1200" dirty="0">
                <a:latin typeface="Arial"/>
                <a:cs typeface="Arial"/>
              </a:rPr>
              <a:t>in </a:t>
            </a:r>
            <a:r>
              <a:rPr lang="en-US" sz="1200" spc="-5" dirty="0">
                <a:latin typeface="Arial"/>
                <a:cs typeface="Arial"/>
              </a:rPr>
              <a:t>a </a:t>
            </a:r>
            <a:r>
              <a:rPr lang="en-US" sz="1200" dirty="0">
                <a:latin typeface="Arial"/>
                <a:cs typeface="Arial"/>
              </a:rPr>
              <a:t>specific  </a:t>
            </a:r>
            <a:r>
              <a:rPr lang="en-US" sz="1200" spc="-5" dirty="0">
                <a:latin typeface="Arial"/>
                <a:cs typeface="Arial"/>
              </a:rPr>
              <a:t>geographic region, such as a county or a</a:t>
            </a:r>
            <a:r>
              <a:rPr lang="en-US" sz="1200" spc="85" dirty="0">
                <a:latin typeface="Arial"/>
                <a:cs typeface="Arial"/>
              </a:rPr>
              <a:t> </a:t>
            </a:r>
            <a:r>
              <a:rPr lang="en-US" sz="1200" spc="-5" dirty="0">
                <a:latin typeface="Arial"/>
                <a:cs typeface="Arial"/>
              </a:rPr>
              <a:t>city</a:t>
            </a:r>
            <a:endParaRPr lang="en-US" sz="1200" dirty="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12DD971D-A95F-4E52-9E2A-79F5C32D9F21}" type="slidenum">
              <a:rPr lang="en-US" smtClean="0"/>
              <a:pPr/>
              <a:t>15</a:t>
            </a:fld>
            <a:endParaRPr lang="en-US"/>
          </a:p>
        </p:txBody>
      </p:sp>
    </p:spTree>
    <p:extLst>
      <p:ext uri="{BB962C8B-B14F-4D97-AF65-F5344CB8AC3E}">
        <p14:creationId xmlns:p14="http://schemas.microsoft.com/office/powerpoint/2010/main" val="1407524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indent="-342900" algn="just">
              <a:lnSpc>
                <a:spcPts val="3110"/>
              </a:lnSpc>
              <a:buClr>
                <a:srgbClr val="839EE2"/>
              </a:buClr>
              <a:buFont typeface="Arial"/>
              <a:buChar char="•"/>
              <a:tabLst>
                <a:tab pos="354965" algn="l"/>
                <a:tab pos="355600" algn="l"/>
              </a:tabLst>
            </a:pPr>
            <a:r>
              <a:rPr lang="en-US" sz="1200" b="1" spc="-5" dirty="0">
                <a:latin typeface="Arial"/>
                <a:cs typeface="Arial"/>
              </a:rPr>
              <a:t>Local Area Network (LAN): </a:t>
            </a:r>
            <a:r>
              <a:rPr lang="en-US" sz="1200" spc="-5" dirty="0">
                <a:latin typeface="Arial"/>
                <a:cs typeface="Arial"/>
              </a:rPr>
              <a:t>small</a:t>
            </a:r>
            <a:r>
              <a:rPr lang="en-US" sz="1200" spc="110" dirty="0">
                <a:latin typeface="Arial"/>
                <a:cs typeface="Arial"/>
              </a:rPr>
              <a:t> </a:t>
            </a:r>
            <a:r>
              <a:rPr lang="en-US" sz="1200" spc="-5" dirty="0">
                <a:latin typeface="Arial"/>
                <a:cs typeface="Arial"/>
              </a:rPr>
              <a:t>network,</a:t>
            </a:r>
            <a:endParaRPr lang="en-US" sz="1200" dirty="0">
              <a:latin typeface="Arial"/>
              <a:cs typeface="Arial"/>
            </a:endParaRPr>
          </a:p>
          <a:p>
            <a:pPr marL="302260" algn="just">
              <a:lnSpc>
                <a:spcPts val="2855"/>
              </a:lnSpc>
              <a:tabLst>
                <a:tab pos="8759825" algn="l"/>
              </a:tabLst>
            </a:pPr>
            <a:r>
              <a:rPr lang="en-US" sz="1200" spc="-365" dirty="0">
                <a:latin typeface="Arial"/>
                <a:cs typeface="Arial"/>
              </a:rPr>
              <a:t> </a:t>
            </a:r>
            <a:r>
              <a:rPr lang="en-US" sz="1200" spc="-5" dirty="0">
                <a:latin typeface="Arial"/>
                <a:cs typeface="Arial"/>
              </a:rPr>
              <a:t>limited to a </a:t>
            </a:r>
            <a:r>
              <a:rPr lang="en-US" sz="1200" dirty="0">
                <a:latin typeface="Arial"/>
                <a:cs typeface="Arial"/>
              </a:rPr>
              <a:t>single collection </a:t>
            </a:r>
            <a:r>
              <a:rPr lang="en-US" sz="1200" spc="-5" dirty="0">
                <a:latin typeface="Arial"/>
                <a:cs typeface="Arial"/>
              </a:rPr>
              <a:t>of machines </a:t>
            </a:r>
            <a:r>
              <a:rPr lang="en-US" sz="1200" dirty="0">
                <a:latin typeface="Arial"/>
                <a:cs typeface="Arial"/>
              </a:rPr>
              <a:t>and</a:t>
            </a:r>
            <a:r>
              <a:rPr lang="en-US" sz="1200" spc="35" dirty="0">
                <a:latin typeface="Arial"/>
                <a:cs typeface="Arial"/>
              </a:rPr>
              <a:t> </a:t>
            </a:r>
            <a:r>
              <a:rPr lang="en-US" sz="1200" spc="-5" dirty="0">
                <a:latin typeface="Arial"/>
                <a:cs typeface="Arial"/>
              </a:rPr>
              <a:t>one	</a:t>
            </a:r>
            <a:endParaRPr lang="en-US" sz="1200" dirty="0">
              <a:latin typeface="Arial"/>
              <a:cs typeface="Arial"/>
            </a:endParaRPr>
          </a:p>
          <a:p>
            <a:pPr marL="355600" algn="just">
              <a:lnSpc>
                <a:spcPts val="3110"/>
              </a:lnSpc>
            </a:pPr>
            <a:r>
              <a:rPr lang="en-US" sz="1200" spc="-5" dirty="0">
                <a:latin typeface="Arial"/>
                <a:cs typeface="Arial"/>
              </a:rPr>
              <a:t>or more </a:t>
            </a:r>
            <a:r>
              <a:rPr lang="en-US" sz="1200" dirty="0">
                <a:latin typeface="Arial"/>
                <a:cs typeface="Arial"/>
              </a:rPr>
              <a:t>cables </a:t>
            </a:r>
            <a:r>
              <a:rPr lang="en-US" sz="1200" spc="-5" dirty="0">
                <a:latin typeface="Arial"/>
                <a:cs typeface="Arial"/>
              </a:rPr>
              <a:t>and </a:t>
            </a:r>
            <a:r>
              <a:rPr lang="en-US" sz="1200" dirty="0">
                <a:latin typeface="Arial"/>
                <a:cs typeface="Arial"/>
              </a:rPr>
              <a:t>other peripheral equipment</a:t>
            </a:r>
          </a:p>
          <a:p>
            <a:pPr marL="355600" marR="795020" indent="-342900" algn="just">
              <a:lnSpc>
                <a:spcPts val="2860"/>
              </a:lnSpc>
              <a:spcBef>
                <a:spcPts val="680"/>
              </a:spcBef>
              <a:buClr>
                <a:srgbClr val="839EE2"/>
              </a:buClr>
              <a:buFont typeface="Arial"/>
              <a:buChar char="•"/>
              <a:tabLst>
                <a:tab pos="354965" algn="l"/>
                <a:tab pos="355600" algn="l"/>
              </a:tabLst>
            </a:pPr>
            <a:r>
              <a:rPr lang="en-US" sz="1200" b="1" spc="-5" dirty="0">
                <a:latin typeface="Arial"/>
                <a:cs typeface="Arial"/>
              </a:rPr>
              <a:t>Internetwork: </a:t>
            </a:r>
            <a:r>
              <a:rPr lang="en-US" sz="1200" spc="-5" dirty="0">
                <a:latin typeface="Arial"/>
                <a:cs typeface="Arial"/>
              </a:rPr>
              <a:t>networked </a:t>
            </a:r>
            <a:r>
              <a:rPr lang="en-US" sz="1200" dirty="0">
                <a:latin typeface="Arial"/>
                <a:cs typeface="Arial"/>
              </a:rPr>
              <a:t>collection </a:t>
            </a:r>
            <a:r>
              <a:rPr lang="en-US" sz="1200" spc="-5" dirty="0">
                <a:latin typeface="Arial"/>
                <a:cs typeface="Arial"/>
              </a:rPr>
              <a:t>of LANs tied  </a:t>
            </a:r>
            <a:r>
              <a:rPr lang="en-US" sz="1200" dirty="0">
                <a:latin typeface="Arial"/>
                <a:cs typeface="Arial"/>
              </a:rPr>
              <a:t>together </a:t>
            </a:r>
            <a:r>
              <a:rPr lang="en-US" sz="1200" spc="-5" dirty="0">
                <a:latin typeface="Arial"/>
                <a:cs typeface="Arial"/>
              </a:rPr>
              <a:t>by </a:t>
            </a:r>
            <a:r>
              <a:rPr lang="en-US" sz="1200" dirty="0">
                <a:latin typeface="Arial"/>
                <a:cs typeface="Arial"/>
              </a:rPr>
              <a:t>devices </a:t>
            </a:r>
            <a:r>
              <a:rPr lang="en-US" sz="1200" spc="-5" dirty="0">
                <a:latin typeface="Arial"/>
                <a:cs typeface="Arial"/>
              </a:rPr>
              <a:t>such as</a:t>
            </a:r>
            <a:r>
              <a:rPr lang="en-US" sz="1200" spc="-75" dirty="0">
                <a:latin typeface="Arial"/>
                <a:cs typeface="Arial"/>
              </a:rPr>
              <a:t> </a:t>
            </a:r>
            <a:r>
              <a:rPr lang="en-US" sz="1200" dirty="0">
                <a:latin typeface="Arial"/>
                <a:cs typeface="Arial"/>
              </a:rPr>
              <a:t>routers</a:t>
            </a:r>
          </a:p>
          <a:p>
            <a:pPr marL="469900" algn="just">
              <a:lnSpc>
                <a:spcPct val="100000"/>
              </a:lnSpc>
              <a:spcBef>
                <a:spcPts val="150"/>
              </a:spcBef>
            </a:pPr>
            <a:r>
              <a:rPr lang="en-US" sz="1100" dirty="0">
                <a:solidFill>
                  <a:srgbClr val="515F7A"/>
                </a:solidFill>
                <a:latin typeface="Arial"/>
                <a:cs typeface="Arial"/>
              </a:rPr>
              <a:t>– </a:t>
            </a:r>
            <a:r>
              <a:rPr lang="en-US" sz="1100" spc="-5" dirty="0">
                <a:latin typeface="Arial"/>
                <a:cs typeface="Arial"/>
              </a:rPr>
              <a:t>The </a:t>
            </a:r>
            <a:r>
              <a:rPr lang="en-US" sz="1100" b="1" dirty="0">
                <a:latin typeface="Arial"/>
                <a:cs typeface="Arial"/>
              </a:rPr>
              <a:t>Internet </a:t>
            </a:r>
            <a:r>
              <a:rPr lang="en-US" sz="1100" dirty="0">
                <a:latin typeface="Arial"/>
                <a:cs typeface="Arial"/>
              </a:rPr>
              <a:t>is the </a:t>
            </a:r>
            <a:r>
              <a:rPr lang="en-US" sz="1100" spc="-5" dirty="0">
                <a:latin typeface="Arial"/>
                <a:cs typeface="Arial"/>
              </a:rPr>
              <a:t>best</a:t>
            </a:r>
            <a:r>
              <a:rPr lang="en-US" sz="1100" spc="160" dirty="0">
                <a:latin typeface="Arial"/>
                <a:cs typeface="Arial"/>
              </a:rPr>
              <a:t> </a:t>
            </a:r>
            <a:r>
              <a:rPr lang="en-US" sz="1100" spc="-5" dirty="0">
                <a:latin typeface="Arial"/>
                <a:cs typeface="Arial"/>
              </a:rPr>
              <a:t>example</a:t>
            </a:r>
            <a:endParaRPr lang="en-US" sz="1100" dirty="0">
              <a:latin typeface="Arial"/>
              <a:cs typeface="Arial"/>
            </a:endParaRPr>
          </a:p>
          <a:p>
            <a:pPr marL="355600" marR="715645" indent="-342900" algn="just">
              <a:lnSpc>
                <a:spcPts val="2860"/>
              </a:lnSpc>
              <a:spcBef>
                <a:spcPts val="665"/>
              </a:spcBef>
              <a:buClr>
                <a:srgbClr val="839EE2"/>
              </a:buClr>
              <a:buFont typeface="Arial"/>
              <a:buChar char="•"/>
              <a:tabLst>
                <a:tab pos="354965" algn="l"/>
                <a:tab pos="355600" algn="l"/>
              </a:tabLst>
            </a:pPr>
            <a:r>
              <a:rPr lang="en-US" sz="1200" b="1" spc="-5" dirty="0">
                <a:latin typeface="Arial"/>
                <a:cs typeface="Arial"/>
              </a:rPr>
              <a:t>Wide Area Network (WAN): </a:t>
            </a:r>
            <a:r>
              <a:rPr lang="en-US" sz="1200" dirty="0">
                <a:latin typeface="Arial"/>
                <a:cs typeface="Arial"/>
              </a:rPr>
              <a:t>internetwork that  </a:t>
            </a:r>
            <a:r>
              <a:rPr lang="en-US" sz="1200" spc="-5" dirty="0">
                <a:latin typeface="Arial"/>
                <a:cs typeface="Arial"/>
              </a:rPr>
              <a:t>spans </a:t>
            </a:r>
            <a:r>
              <a:rPr lang="en-US" sz="1200" dirty="0">
                <a:latin typeface="Arial"/>
                <a:cs typeface="Arial"/>
              </a:rPr>
              <a:t>distances </a:t>
            </a:r>
            <a:r>
              <a:rPr lang="en-US" sz="1200" spc="-5" dirty="0">
                <a:latin typeface="Arial"/>
                <a:cs typeface="Arial"/>
              </a:rPr>
              <a:t>measured in miles and </a:t>
            </a:r>
            <a:r>
              <a:rPr lang="en-US" sz="1200" dirty="0">
                <a:latin typeface="Arial"/>
                <a:cs typeface="Arial"/>
              </a:rPr>
              <a:t>links </a:t>
            </a:r>
            <a:r>
              <a:rPr lang="en-US" sz="1200" spc="-5" dirty="0">
                <a:latin typeface="Arial"/>
                <a:cs typeface="Arial"/>
              </a:rPr>
              <a:t>two  or more </a:t>
            </a:r>
            <a:r>
              <a:rPr lang="en-US" sz="1200" dirty="0">
                <a:latin typeface="Arial"/>
                <a:cs typeface="Arial"/>
              </a:rPr>
              <a:t>separate</a:t>
            </a:r>
            <a:r>
              <a:rPr lang="en-US" sz="1200" spc="-30" dirty="0">
                <a:latin typeface="Arial"/>
                <a:cs typeface="Arial"/>
              </a:rPr>
              <a:t> </a:t>
            </a:r>
            <a:r>
              <a:rPr lang="en-US" sz="1200" spc="-5" dirty="0">
                <a:latin typeface="Arial"/>
                <a:cs typeface="Arial"/>
              </a:rPr>
              <a:t>LANs</a:t>
            </a:r>
            <a:endParaRPr lang="en-US" sz="1200" dirty="0">
              <a:latin typeface="Arial"/>
              <a:cs typeface="Arial"/>
            </a:endParaRPr>
          </a:p>
          <a:p>
            <a:pPr marL="355600" marR="835660" indent="-342900" algn="just">
              <a:lnSpc>
                <a:spcPts val="2860"/>
              </a:lnSpc>
              <a:spcBef>
                <a:spcPts val="670"/>
              </a:spcBef>
              <a:buClr>
                <a:srgbClr val="839EE2"/>
              </a:buClr>
              <a:buFont typeface="Arial"/>
              <a:buChar char="•"/>
              <a:tabLst>
                <a:tab pos="354965" algn="l"/>
                <a:tab pos="355600" algn="l"/>
              </a:tabLst>
            </a:pPr>
            <a:r>
              <a:rPr lang="en-US" sz="1200" b="1" spc="-5" dirty="0">
                <a:latin typeface="Arial"/>
                <a:cs typeface="Arial"/>
              </a:rPr>
              <a:t>Metropolitan Area Network (MAN): </a:t>
            </a:r>
            <a:r>
              <a:rPr lang="en-US" sz="1200" spc="-5" dirty="0">
                <a:latin typeface="Arial"/>
                <a:cs typeface="Arial"/>
              </a:rPr>
              <a:t>uses WAN  </a:t>
            </a:r>
            <a:r>
              <a:rPr lang="en-US" sz="1200" dirty="0">
                <a:latin typeface="Arial"/>
                <a:cs typeface="Arial"/>
              </a:rPr>
              <a:t>technologies </a:t>
            </a:r>
            <a:r>
              <a:rPr lang="en-US" sz="1200" spc="-5" dirty="0">
                <a:latin typeface="Arial"/>
                <a:cs typeface="Arial"/>
              </a:rPr>
              <a:t>to </a:t>
            </a:r>
            <a:r>
              <a:rPr lang="en-US" sz="1200" dirty="0">
                <a:latin typeface="Arial"/>
                <a:cs typeface="Arial"/>
              </a:rPr>
              <a:t>interconnect </a:t>
            </a:r>
            <a:r>
              <a:rPr lang="en-US" sz="1200" spc="-5" dirty="0">
                <a:latin typeface="Arial"/>
                <a:cs typeface="Arial"/>
              </a:rPr>
              <a:t>LANs </a:t>
            </a:r>
            <a:r>
              <a:rPr lang="en-US" sz="1200" dirty="0">
                <a:latin typeface="Arial"/>
                <a:cs typeface="Arial"/>
              </a:rPr>
              <a:t>in </a:t>
            </a:r>
            <a:r>
              <a:rPr lang="en-US" sz="1200" spc="-5" dirty="0">
                <a:latin typeface="Arial"/>
                <a:cs typeface="Arial"/>
              </a:rPr>
              <a:t>a </a:t>
            </a:r>
            <a:r>
              <a:rPr lang="en-US" sz="1200" dirty="0">
                <a:latin typeface="Arial"/>
                <a:cs typeface="Arial"/>
              </a:rPr>
              <a:t>specific  </a:t>
            </a:r>
            <a:r>
              <a:rPr lang="en-US" sz="1200" spc="-5" dirty="0">
                <a:latin typeface="Arial"/>
                <a:cs typeface="Arial"/>
              </a:rPr>
              <a:t>geographic region, such as a county or a</a:t>
            </a:r>
            <a:r>
              <a:rPr lang="en-US" sz="1200" spc="85" dirty="0">
                <a:latin typeface="Arial"/>
                <a:cs typeface="Arial"/>
              </a:rPr>
              <a:t> </a:t>
            </a:r>
            <a:r>
              <a:rPr lang="en-US" sz="1200" spc="-5" dirty="0">
                <a:latin typeface="Arial"/>
                <a:cs typeface="Arial"/>
              </a:rPr>
              <a:t>city</a:t>
            </a:r>
            <a:endParaRPr lang="en-US" sz="1200" dirty="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12DD971D-A95F-4E52-9E2A-79F5C32D9F21}" type="slidenum">
              <a:rPr lang="en-US" smtClean="0"/>
              <a:pPr/>
              <a:t>16</a:t>
            </a:fld>
            <a:endParaRPr lang="en-US"/>
          </a:p>
        </p:txBody>
      </p:sp>
    </p:spTree>
    <p:extLst>
      <p:ext uri="{BB962C8B-B14F-4D97-AF65-F5344CB8AC3E}">
        <p14:creationId xmlns:p14="http://schemas.microsoft.com/office/powerpoint/2010/main" val="2369069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indent="-342900" algn="just">
              <a:lnSpc>
                <a:spcPts val="3110"/>
              </a:lnSpc>
              <a:buClr>
                <a:srgbClr val="839EE2"/>
              </a:buClr>
              <a:buFont typeface="Arial"/>
              <a:buChar char="•"/>
              <a:tabLst>
                <a:tab pos="354965" algn="l"/>
                <a:tab pos="355600" algn="l"/>
              </a:tabLst>
            </a:pPr>
            <a:r>
              <a:rPr lang="en-US" sz="1200" b="1" spc="-5" dirty="0">
                <a:latin typeface="Arial"/>
                <a:cs typeface="Arial"/>
              </a:rPr>
              <a:t>Local Area Network (LAN): </a:t>
            </a:r>
            <a:r>
              <a:rPr lang="en-US" sz="1200" spc="-5" dirty="0">
                <a:latin typeface="Arial"/>
                <a:cs typeface="Arial"/>
              </a:rPr>
              <a:t>small</a:t>
            </a:r>
            <a:r>
              <a:rPr lang="en-US" sz="1200" spc="110" dirty="0">
                <a:latin typeface="Arial"/>
                <a:cs typeface="Arial"/>
              </a:rPr>
              <a:t> </a:t>
            </a:r>
            <a:r>
              <a:rPr lang="en-US" sz="1200" spc="-5" dirty="0">
                <a:latin typeface="Arial"/>
                <a:cs typeface="Arial"/>
              </a:rPr>
              <a:t>network,</a:t>
            </a:r>
            <a:endParaRPr lang="en-US" sz="1200" dirty="0">
              <a:latin typeface="Arial"/>
              <a:cs typeface="Arial"/>
            </a:endParaRPr>
          </a:p>
          <a:p>
            <a:pPr marL="302260" algn="just">
              <a:lnSpc>
                <a:spcPts val="2855"/>
              </a:lnSpc>
              <a:tabLst>
                <a:tab pos="8759825" algn="l"/>
              </a:tabLst>
            </a:pPr>
            <a:r>
              <a:rPr lang="en-US" sz="1200" spc="-365" dirty="0">
                <a:latin typeface="Arial"/>
                <a:cs typeface="Arial"/>
              </a:rPr>
              <a:t> </a:t>
            </a:r>
            <a:r>
              <a:rPr lang="en-US" sz="1200" spc="-5" dirty="0">
                <a:latin typeface="Arial"/>
                <a:cs typeface="Arial"/>
              </a:rPr>
              <a:t>limited to a </a:t>
            </a:r>
            <a:r>
              <a:rPr lang="en-US" sz="1200" dirty="0">
                <a:latin typeface="Arial"/>
                <a:cs typeface="Arial"/>
              </a:rPr>
              <a:t>single collection </a:t>
            </a:r>
            <a:r>
              <a:rPr lang="en-US" sz="1200" spc="-5" dirty="0">
                <a:latin typeface="Arial"/>
                <a:cs typeface="Arial"/>
              </a:rPr>
              <a:t>of machines </a:t>
            </a:r>
            <a:r>
              <a:rPr lang="en-US" sz="1200" dirty="0">
                <a:latin typeface="Arial"/>
                <a:cs typeface="Arial"/>
              </a:rPr>
              <a:t>and</a:t>
            </a:r>
            <a:r>
              <a:rPr lang="en-US" sz="1200" spc="35" dirty="0">
                <a:latin typeface="Arial"/>
                <a:cs typeface="Arial"/>
              </a:rPr>
              <a:t> </a:t>
            </a:r>
            <a:r>
              <a:rPr lang="en-US" sz="1200" spc="-5" dirty="0">
                <a:latin typeface="Arial"/>
                <a:cs typeface="Arial"/>
              </a:rPr>
              <a:t>one	</a:t>
            </a:r>
            <a:endParaRPr lang="en-US" sz="1200" dirty="0">
              <a:latin typeface="Arial"/>
              <a:cs typeface="Arial"/>
            </a:endParaRPr>
          </a:p>
          <a:p>
            <a:pPr marL="355600" algn="just">
              <a:lnSpc>
                <a:spcPts val="3110"/>
              </a:lnSpc>
            </a:pPr>
            <a:r>
              <a:rPr lang="en-US" sz="1200" spc="-5" dirty="0">
                <a:latin typeface="Arial"/>
                <a:cs typeface="Arial"/>
              </a:rPr>
              <a:t>or more </a:t>
            </a:r>
            <a:r>
              <a:rPr lang="en-US" sz="1200" dirty="0">
                <a:latin typeface="Arial"/>
                <a:cs typeface="Arial"/>
              </a:rPr>
              <a:t>cables </a:t>
            </a:r>
            <a:r>
              <a:rPr lang="en-US" sz="1200" spc="-5" dirty="0">
                <a:latin typeface="Arial"/>
                <a:cs typeface="Arial"/>
              </a:rPr>
              <a:t>and </a:t>
            </a:r>
            <a:r>
              <a:rPr lang="en-US" sz="1200" dirty="0">
                <a:latin typeface="Arial"/>
                <a:cs typeface="Arial"/>
              </a:rPr>
              <a:t>other peripheral equipment</a:t>
            </a:r>
          </a:p>
          <a:p>
            <a:pPr marL="355600" marR="795020" indent="-342900" algn="just">
              <a:lnSpc>
                <a:spcPts val="2860"/>
              </a:lnSpc>
              <a:spcBef>
                <a:spcPts val="680"/>
              </a:spcBef>
              <a:buClr>
                <a:srgbClr val="839EE2"/>
              </a:buClr>
              <a:buFont typeface="Arial"/>
              <a:buChar char="•"/>
              <a:tabLst>
                <a:tab pos="354965" algn="l"/>
                <a:tab pos="355600" algn="l"/>
              </a:tabLst>
            </a:pPr>
            <a:r>
              <a:rPr lang="en-US" sz="1200" b="1" spc="-5" dirty="0">
                <a:latin typeface="Arial"/>
                <a:cs typeface="Arial"/>
              </a:rPr>
              <a:t>Internetwork: </a:t>
            </a:r>
            <a:r>
              <a:rPr lang="en-US" sz="1200" spc="-5" dirty="0">
                <a:latin typeface="Arial"/>
                <a:cs typeface="Arial"/>
              </a:rPr>
              <a:t>networked </a:t>
            </a:r>
            <a:r>
              <a:rPr lang="en-US" sz="1200" dirty="0">
                <a:latin typeface="Arial"/>
                <a:cs typeface="Arial"/>
              </a:rPr>
              <a:t>collection </a:t>
            </a:r>
            <a:r>
              <a:rPr lang="en-US" sz="1200" spc="-5" dirty="0">
                <a:latin typeface="Arial"/>
                <a:cs typeface="Arial"/>
              </a:rPr>
              <a:t>of LANs tied  </a:t>
            </a:r>
            <a:r>
              <a:rPr lang="en-US" sz="1200" dirty="0">
                <a:latin typeface="Arial"/>
                <a:cs typeface="Arial"/>
              </a:rPr>
              <a:t>together </a:t>
            </a:r>
            <a:r>
              <a:rPr lang="en-US" sz="1200" spc="-5" dirty="0">
                <a:latin typeface="Arial"/>
                <a:cs typeface="Arial"/>
              </a:rPr>
              <a:t>by </a:t>
            </a:r>
            <a:r>
              <a:rPr lang="en-US" sz="1200" dirty="0">
                <a:latin typeface="Arial"/>
                <a:cs typeface="Arial"/>
              </a:rPr>
              <a:t>devices </a:t>
            </a:r>
            <a:r>
              <a:rPr lang="en-US" sz="1200" spc="-5" dirty="0">
                <a:latin typeface="Arial"/>
                <a:cs typeface="Arial"/>
              </a:rPr>
              <a:t>such as</a:t>
            </a:r>
            <a:r>
              <a:rPr lang="en-US" sz="1200" spc="-75" dirty="0">
                <a:latin typeface="Arial"/>
                <a:cs typeface="Arial"/>
              </a:rPr>
              <a:t> </a:t>
            </a:r>
            <a:r>
              <a:rPr lang="en-US" sz="1200" dirty="0">
                <a:latin typeface="Arial"/>
                <a:cs typeface="Arial"/>
              </a:rPr>
              <a:t>routers</a:t>
            </a:r>
          </a:p>
          <a:p>
            <a:pPr marL="469900" algn="just">
              <a:lnSpc>
                <a:spcPct val="100000"/>
              </a:lnSpc>
              <a:spcBef>
                <a:spcPts val="150"/>
              </a:spcBef>
            </a:pPr>
            <a:r>
              <a:rPr lang="en-US" sz="1100" dirty="0">
                <a:solidFill>
                  <a:srgbClr val="515F7A"/>
                </a:solidFill>
                <a:latin typeface="Arial"/>
                <a:cs typeface="Arial"/>
              </a:rPr>
              <a:t>– </a:t>
            </a:r>
            <a:r>
              <a:rPr lang="en-US" sz="1100" spc="-5" dirty="0">
                <a:latin typeface="Arial"/>
                <a:cs typeface="Arial"/>
              </a:rPr>
              <a:t>The </a:t>
            </a:r>
            <a:r>
              <a:rPr lang="en-US" sz="1100" b="1" dirty="0">
                <a:latin typeface="Arial"/>
                <a:cs typeface="Arial"/>
              </a:rPr>
              <a:t>Internet </a:t>
            </a:r>
            <a:r>
              <a:rPr lang="en-US" sz="1100" dirty="0">
                <a:latin typeface="Arial"/>
                <a:cs typeface="Arial"/>
              </a:rPr>
              <a:t>is the </a:t>
            </a:r>
            <a:r>
              <a:rPr lang="en-US" sz="1100" spc="-5" dirty="0">
                <a:latin typeface="Arial"/>
                <a:cs typeface="Arial"/>
              </a:rPr>
              <a:t>best</a:t>
            </a:r>
            <a:r>
              <a:rPr lang="en-US" sz="1100" spc="160" dirty="0">
                <a:latin typeface="Arial"/>
                <a:cs typeface="Arial"/>
              </a:rPr>
              <a:t> </a:t>
            </a:r>
            <a:r>
              <a:rPr lang="en-US" sz="1100" spc="-5" dirty="0">
                <a:latin typeface="Arial"/>
                <a:cs typeface="Arial"/>
              </a:rPr>
              <a:t>example</a:t>
            </a:r>
            <a:endParaRPr lang="en-US" sz="1100" dirty="0">
              <a:latin typeface="Arial"/>
              <a:cs typeface="Arial"/>
            </a:endParaRPr>
          </a:p>
          <a:p>
            <a:pPr marL="355600" marR="715645" indent="-342900" algn="just">
              <a:lnSpc>
                <a:spcPts val="2860"/>
              </a:lnSpc>
              <a:spcBef>
                <a:spcPts val="665"/>
              </a:spcBef>
              <a:buClr>
                <a:srgbClr val="839EE2"/>
              </a:buClr>
              <a:buFont typeface="Arial"/>
              <a:buChar char="•"/>
              <a:tabLst>
                <a:tab pos="354965" algn="l"/>
                <a:tab pos="355600" algn="l"/>
              </a:tabLst>
            </a:pPr>
            <a:r>
              <a:rPr lang="en-US" sz="1200" b="1" spc="-5" dirty="0">
                <a:latin typeface="Arial"/>
                <a:cs typeface="Arial"/>
              </a:rPr>
              <a:t>Wide Area Network (WAN): </a:t>
            </a:r>
            <a:r>
              <a:rPr lang="en-US" sz="1200" dirty="0">
                <a:latin typeface="Arial"/>
                <a:cs typeface="Arial"/>
              </a:rPr>
              <a:t>internetwork that  </a:t>
            </a:r>
            <a:r>
              <a:rPr lang="en-US" sz="1200" spc="-5" dirty="0">
                <a:latin typeface="Arial"/>
                <a:cs typeface="Arial"/>
              </a:rPr>
              <a:t>spans </a:t>
            </a:r>
            <a:r>
              <a:rPr lang="en-US" sz="1200" dirty="0">
                <a:latin typeface="Arial"/>
                <a:cs typeface="Arial"/>
              </a:rPr>
              <a:t>distances </a:t>
            </a:r>
            <a:r>
              <a:rPr lang="en-US" sz="1200" spc="-5" dirty="0">
                <a:latin typeface="Arial"/>
                <a:cs typeface="Arial"/>
              </a:rPr>
              <a:t>measured in miles and </a:t>
            </a:r>
            <a:r>
              <a:rPr lang="en-US" sz="1200" dirty="0">
                <a:latin typeface="Arial"/>
                <a:cs typeface="Arial"/>
              </a:rPr>
              <a:t>links </a:t>
            </a:r>
            <a:r>
              <a:rPr lang="en-US" sz="1200" spc="-5" dirty="0">
                <a:latin typeface="Arial"/>
                <a:cs typeface="Arial"/>
              </a:rPr>
              <a:t>two  or more </a:t>
            </a:r>
            <a:r>
              <a:rPr lang="en-US" sz="1200" dirty="0">
                <a:latin typeface="Arial"/>
                <a:cs typeface="Arial"/>
              </a:rPr>
              <a:t>separate</a:t>
            </a:r>
            <a:r>
              <a:rPr lang="en-US" sz="1200" spc="-30" dirty="0">
                <a:latin typeface="Arial"/>
                <a:cs typeface="Arial"/>
              </a:rPr>
              <a:t> </a:t>
            </a:r>
            <a:r>
              <a:rPr lang="en-US" sz="1200" spc="-5" dirty="0">
                <a:latin typeface="Arial"/>
                <a:cs typeface="Arial"/>
              </a:rPr>
              <a:t>LANs</a:t>
            </a:r>
            <a:endParaRPr lang="en-US" sz="1200" dirty="0">
              <a:latin typeface="Arial"/>
              <a:cs typeface="Arial"/>
            </a:endParaRPr>
          </a:p>
          <a:p>
            <a:pPr marL="355600" marR="835660" indent="-342900" algn="just">
              <a:lnSpc>
                <a:spcPts val="2860"/>
              </a:lnSpc>
              <a:spcBef>
                <a:spcPts val="670"/>
              </a:spcBef>
              <a:buClr>
                <a:srgbClr val="839EE2"/>
              </a:buClr>
              <a:buFont typeface="Arial"/>
              <a:buChar char="•"/>
              <a:tabLst>
                <a:tab pos="354965" algn="l"/>
                <a:tab pos="355600" algn="l"/>
              </a:tabLst>
            </a:pPr>
            <a:r>
              <a:rPr lang="en-US" sz="1200" b="1" spc="-5" dirty="0">
                <a:latin typeface="Arial"/>
                <a:cs typeface="Arial"/>
              </a:rPr>
              <a:t>Metropolitan Area Network (MAN): </a:t>
            </a:r>
            <a:r>
              <a:rPr lang="en-US" sz="1200" spc="-5" dirty="0">
                <a:latin typeface="Arial"/>
                <a:cs typeface="Arial"/>
              </a:rPr>
              <a:t>uses WAN  </a:t>
            </a:r>
            <a:r>
              <a:rPr lang="en-US" sz="1200" dirty="0">
                <a:latin typeface="Arial"/>
                <a:cs typeface="Arial"/>
              </a:rPr>
              <a:t>technologies </a:t>
            </a:r>
            <a:r>
              <a:rPr lang="en-US" sz="1200" spc="-5" dirty="0">
                <a:latin typeface="Arial"/>
                <a:cs typeface="Arial"/>
              </a:rPr>
              <a:t>to </a:t>
            </a:r>
            <a:r>
              <a:rPr lang="en-US" sz="1200" dirty="0">
                <a:latin typeface="Arial"/>
                <a:cs typeface="Arial"/>
              </a:rPr>
              <a:t>interconnect </a:t>
            </a:r>
            <a:r>
              <a:rPr lang="en-US" sz="1200" spc="-5" dirty="0">
                <a:latin typeface="Arial"/>
                <a:cs typeface="Arial"/>
              </a:rPr>
              <a:t>LANs </a:t>
            </a:r>
            <a:r>
              <a:rPr lang="en-US" sz="1200" dirty="0">
                <a:latin typeface="Arial"/>
                <a:cs typeface="Arial"/>
              </a:rPr>
              <a:t>in </a:t>
            </a:r>
            <a:r>
              <a:rPr lang="en-US" sz="1200" spc="-5" dirty="0">
                <a:latin typeface="Arial"/>
                <a:cs typeface="Arial"/>
              </a:rPr>
              <a:t>a </a:t>
            </a:r>
            <a:r>
              <a:rPr lang="en-US" sz="1200" dirty="0">
                <a:latin typeface="Arial"/>
                <a:cs typeface="Arial"/>
              </a:rPr>
              <a:t>specific  </a:t>
            </a:r>
            <a:r>
              <a:rPr lang="en-US" sz="1200" spc="-5" dirty="0">
                <a:latin typeface="Arial"/>
                <a:cs typeface="Arial"/>
              </a:rPr>
              <a:t>geographic region, such as a county or a</a:t>
            </a:r>
            <a:r>
              <a:rPr lang="en-US" sz="1200" spc="85" dirty="0">
                <a:latin typeface="Arial"/>
                <a:cs typeface="Arial"/>
              </a:rPr>
              <a:t> </a:t>
            </a:r>
            <a:r>
              <a:rPr lang="en-US" sz="1200" spc="-5" dirty="0">
                <a:latin typeface="Arial"/>
                <a:cs typeface="Arial"/>
              </a:rPr>
              <a:t>city</a:t>
            </a:r>
            <a:endParaRPr lang="en-US" sz="1200" dirty="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12DD971D-A95F-4E52-9E2A-79F5C32D9F21}" type="slidenum">
              <a:rPr lang="en-US" smtClean="0"/>
              <a:pPr/>
              <a:t>17</a:t>
            </a:fld>
            <a:endParaRPr lang="en-US"/>
          </a:p>
        </p:txBody>
      </p:sp>
    </p:spTree>
    <p:extLst>
      <p:ext uri="{BB962C8B-B14F-4D97-AF65-F5344CB8AC3E}">
        <p14:creationId xmlns:p14="http://schemas.microsoft.com/office/powerpoint/2010/main" val="2257141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indent="-342900" algn="just">
              <a:lnSpc>
                <a:spcPts val="3110"/>
              </a:lnSpc>
              <a:buClr>
                <a:srgbClr val="839EE2"/>
              </a:buClr>
              <a:buFont typeface="Arial"/>
              <a:buChar char="•"/>
              <a:tabLst>
                <a:tab pos="354965" algn="l"/>
                <a:tab pos="355600" algn="l"/>
              </a:tabLst>
            </a:pPr>
            <a:r>
              <a:rPr lang="en-US" sz="1200" b="1" spc="-5" dirty="0">
                <a:latin typeface="Arial"/>
                <a:cs typeface="Arial"/>
              </a:rPr>
              <a:t>Local Area Network (LAN): </a:t>
            </a:r>
            <a:r>
              <a:rPr lang="en-US" sz="1200" spc="-5" dirty="0">
                <a:latin typeface="Arial"/>
                <a:cs typeface="Arial"/>
              </a:rPr>
              <a:t>small</a:t>
            </a:r>
            <a:r>
              <a:rPr lang="en-US" sz="1200" spc="110" dirty="0">
                <a:latin typeface="Arial"/>
                <a:cs typeface="Arial"/>
              </a:rPr>
              <a:t> </a:t>
            </a:r>
            <a:r>
              <a:rPr lang="en-US" sz="1200" spc="-5" dirty="0">
                <a:latin typeface="Arial"/>
                <a:cs typeface="Arial"/>
              </a:rPr>
              <a:t>network,</a:t>
            </a:r>
            <a:endParaRPr lang="en-US" sz="1200" dirty="0">
              <a:latin typeface="Arial"/>
              <a:cs typeface="Arial"/>
            </a:endParaRPr>
          </a:p>
          <a:p>
            <a:pPr marL="302260" algn="just">
              <a:lnSpc>
                <a:spcPts val="2855"/>
              </a:lnSpc>
              <a:tabLst>
                <a:tab pos="8759825" algn="l"/>
              </a:tabLst>
            </a:pPr>
            <a:r>
              <a:rPr lang="en-US" sz="1200" spc="-365" dirty="0">
                <a:latin typeface="Arial"/>
                <a:cs typeface="Arial"/>
              </a:rPr>
              <a:t> </a:t>
            </a:r>
            <a:r>
              <a:rPr lang="en-US" sz="1200" spc="-5" dirty="0">
                <a:latin typeface="Arial"/>
                <a:cs typeface="Arial"/>
              </a:rPr>
              <a:t>limited to a </a:t>
            </a:r>
            <a:r>
              <a:rPr lang="en-US" sz="1200" dirty="0">
                <a:latin typeface="Arial"/>
                <a:cs typeface="Arial"/>
              </a:rPr>
              <a:t>single collection </a:t>
            </a:r>
            <a:r>
              <a:rPr lang="en-US" sz="1200" spc="-5" dirty="0">
                <a:latin typeface="Arial"/>
                <a:cs typeface="Arial"/>
              </a:rPr>
              <a:t>of machines </a:t>
            </a:r>
            <a:r>
              <a:rPr lang="en-US" sz="1200" dirty="0">
                <a:latin typeface="Arial"/>
                <a:cs typeface="Arial"/>
              </a:rPr>
              <a:t>and</a:t>
            </a:r>
            <a:r>
              <a:rPr lang="en-US" sz="1200" spc="35" dirty="0">
                <a:latin typeface="Arial"/>
                <a:cs typeface="Arial"/>
              </a:rPr>
              <a:t> </a:t>
            </a:r>
            <a:r>
              <a:rPr lang="en-US" sz="1200" spc="-5" dirty="0">
                <a:latin typeface="Arial"/>
                <a:cs typeface="Arial"/>
              </a:rPr>
              <a:t>one	</a:t>
            </a:r>
            <a:endParaRPr lang="en-US" sz="1200" dirty="0">
              <a:latin typeface="Arial"/>
              <a:cs typeface="Arial"/>
            </a:endParaRPr>
          </a:p>
          <a:p>
            <a:pPr marL="355600" algn="just">
              <a:lnSpc>
                <a:spcPts val="3110"/>
              </a:lnSpc>
            </a:pPr>
            <a:r>
              <a:rPr lang="en-US" sz="1200" spc="-5" dirty="0">
                <a:latin typeface="Arial"/>
                <a:cs typeface="Arial"/>
              </a:rPr>
              <a:t>or more </a:t>
            </a:r>
            <a:r>
              <a:rPr lang="en-US" sz="1200" dirty="0">
                <a:latin typeface="Arial"/>
                <a:cs typeface="Arial"/>
              </a:rPr>
              <a:t>cables </a:t>
            </a:r>
            <a:r>
              <a:rPr lang="en-US" sz="1200" spc="-5" dirty="0">
                <a:latin typeface="Arial"/>
                <a:cs typeface="Arial"/>
              </a:rPr>
              <a:t>and </a:t>
            </a:r>
            <a:r>
              <a:rPr lang="en-US" sz="1200" dirty="0">
                <a:latin typeface="Arial"/>
                <a:cs typeface="Arial"/>
              </a:rPr>
              <a:t>other peripheral equipment</a:t>
            </a:r>
          </a:p>
          <a:p>
            <a:pPr marL="355600" marR="795020" indent="-342900" algn="just">
              <a:lnSpc>
                <a:spcPts val="2860"/>
              </a:lnSpc>
              <a:spcBef>
                <a:spcPts val="680"/>
              </a:spcBef>
              <a:buClr>
                <a:srgbClr val="839EE2"/>
              </a:buClr>
              <a:buFont typeface="Arial"/>
              <a:buChar char="•"/>
              <a:tabLst>
                <a:tab pos="354965" algn="l"/>
                <a:tab pos="355600" algn="l"/>
              </a:tabLst>
            </a:pPr>
            <a:r>
              <a:rPr lang="en-US" sz="1200" b="1" spc="-5" dirty="0">
                <a:latin typeface="Arial"/>
                <a:cs typeface="Arial"/>
              </a:rPr>
              <a:t>Internetwork: </a:t>
            </a:r>
            <a:r>
              <a:rPr lang="en-US" sz="1200" spc="-5" dirty="0">
                <a:latin typeface="Arial"/>
                <a:cs typeface="Arial"/>
              </a:rPr>
              <a:t>networked </a:t>
            </a:r>
            <a:r>
              <a:rPr lang="en-US" sz="1200" dirty="0">
                <a:latin typeface="Arial"/>
                <a:cs typeface="Arial"/>
              </a:rPr>
              <a:t>collection </a:t>
            </a:r>
            <a:r>
              <a:rPr lang="en-US" sz="1200" spc="-5" dirty="0">
                <a:latin typeface="Arial"/>
                <a:cs typeface="Arial"/>
              </a:rPr>
              <a:t>of LANs tied  </a:t>
            </a:r>
            <a:r>
              <a:rPr lang="en-US" sz="1200" dirty="0">
                <a:latin typeface="Arial"/>
                <a:cs typeface="Arial"/>
              </a:rPr>
              <a:t>together </a:t>
            </a:r>
            <a:r>
              <a:rPr lang="en-US" sz="1200" spc="-5" dirty="0">
                <a:latin typeface="Arial"/>
                <a:cs typeface="Arial"/>
              </a:rPr>
              <a:t>by </a:t>
            </a:r>
            <a:r>
              <a:rPr lang="en-US" sz="1200" dirty="0">
                <a:latin typeface="Arial"/>
                <a:cs typeface="Arial"/>
              </a:rPr>
              <a:t>devices </a:t>
            </a:r>
            <a:r>
              <a:rPr lang="en-US" sz="1200" spc="-5" dirty="0">
                <a:latin typeface="Arial"/>
                <a:cs typeface="Arial"/>
              </a:rPr>
              <a:t>such as</a:t>
            </a:r>
            <a:r>
              <a:rPr lang="en-US" sz="1200" spc="-75" dirty="0">
                <a:latin typeface="Arial"/>
                <a:cs typeface="Arial"/>
              </a:rPr>
              <a:t> </a:t>
            </a:r>
            <a:r>
              <a:rPr lang="en-US" sz="1200" dirty="0">
                <a:latin typeface="Arial"/>
                <a:cs typeface="Arial"/>
              </a:rPr>
              <a:t>routers</a:t>
            </a:r>
          </a:p>
          <a:p>
            <a:pPr marL="469900" algn="just">
              <a:lnSpc>
                <a:spcPct val="100000"/>
              </a:lnSpc>
              <a:spcBef>
                <a:spcPts val="150"/>
              </a:spcBef>
            </a:pPr>
            <a:r>
              <a:rPr lang="en-US" sz="1100" dirty="0">
                <a:solidFill>
                  <a:srgbClr val="515F7A"/>
                </a:solidFill>
                <a:latin typeface="Arial"/>
                <a:cs typeface="Arial"/>
              </a:rPr>
              <a:t>– </a:t>
            </a:r>
            <a:r>
              <a:rPr lang="en-US" sz="1100" spc="-5" dirty="0">
                <a:latin typeface="Arial"/>
                <a:cs typeface="Arial"/>
              </a:rPr>
              <a:t>The </a:t>
            </a:r>
            <a:r>
              <a:rPr lang="en-US" sz="1100" b="1" dirty="0">
                <a:latin typeface="Arial"/>
                <a:cs typeface="Arial"/>
              </a:rPr>
              <a:t>Internet </a:t>
            </a:r>
            <a:r>
              <a:rPr lang="en-US" sz="1100" dirty="0">
                <a:latin typeface="Arial"/>
                <a:cs typeface="Arial"/>
              </a:rPr>
              <a:t>is the </a:t>
            </a:r>
            <a:r>
              <a:rPr lang="en-US" sz="1100" spc="-5" dirty="0">
                <a:latin typeface="Arial"/>
                <a:cs typeface="Arial"/>
              </a:rPr>
              <a:t>best</a:t>
            </a:r>
            <a:r>
              <a:rPr lang="en-US" sz="1100" spc="160" dirty="0">
                <a:latin typeface="Arial"/>
                <a:cs typeface="Arial"/>
              </a:rPr>
              <a:t> </a:t>
            </a:r>
            <a:r>
              <a:rPr lang="en-US" sz="1100" spc="-5" dirty="0">
                <a:latin typeface="Arial"/>
                <a:cs typeface="Arial"/>
              </a:rPr>
              <a:t>example</a:t>
            </a:r>
            <a:endParaRPr lang="en-US" sz="1100" dirty="0">
              <a:latin typeface="Arial"/>
              <a:cs typeface="Arial"/>
            </a:endParaRPr>
          </a:p>
          <a:p>
            <a:pPr marL="355600" marR="715645" indent="-342900" algn="just">
              <a:lnSpc>
                <a:spcPts val="2860"/>
              </a:lnSpc>
              <a:spcBef>
                <a:spcPts val="665"/>
              </a:spcBef>
              <a:buClr>
                <a:srgbClr val="839EE2"/>
              </a:buClr>
              <a:buFont typeface="Arial"/>
              <a:buChar char="•"/>
              <a:tabLst>
                <a:tab pos="354965" algn="l"/>
                <a:tab pos="355600" algn="l"/>
              </a:tabLst>
            </a:pPr>
            <a:r>
              <a:rPr lang="en-US" sz="1200" b="1" spc="-5" dirty="0">
                <a:latin typeface="Arial"/>
                <a:cs typeface="Arial"/>
              </a:rPr>
              <a:t>Wide Area Network (WAN): </a:t>
            </a:r>
            <a:r>
              <a:rPr lang="en-US" sz="1200" dirty="0">
                <a:latin typeface="Arial"/>
                <a:cs typeface="Arial"/>
              </a:rPr>
              <a:t>internetwork that  </a:t>
            </a:r>
            <a:r>
              <a:rPr lang="en-US" sz="1200" spc="-5" dirty="0">
                <a:latin typeface="Arial"/>
                <a:cs typeface="Arial"/>
              </a:rPr>
              <a:t>spans </a:t>
            </a:r>
            <a:r>
              <a:rPr lang="en-US" sz="1200" dirty="0">
                <a:latin typeface="Arial"/>
                <a:cs typeface="Arial"/>
              </a:rPr>
              <a:t>distances </a:t>
            </a:r>
            <a:r>
              <a:rPr lang="en-US" sz="1200" spc="-5" dirty="0">
                <a:latin typeface="Arial"/>
                <a:cs typeface="Arial"/>
              </a:rPr>
              <a:t>measured in miles and </a:t>
            </a:r>
            <a:r>
              <a:rPr lang="en-US" sz="1200" dirty="0">
                <a:latin typeface="Arial"/>
                <a:cs typeface="Arial"/>
              </a:rPr>
              <a:t>links </a:t>
            </a:r>
            <a:r>
              <a:rPr lang="en-US" sz="1200" spc="-5" dirty="0">
                <a:latin typeface="Arial"/>
                <a:cs typeface="Arial"/>
              </a:rPr>
              <a:t>two  or more </a:t>
            </a:r>
            <a:r>
              <a:rPr lang="en-US" sz="1200" dirty="0">
                <a:latin typeface="Arial"/>
                <a:cs typeface="Arial"/>
              </a:rPr>
              <a:t>separate</a:t>
            </a:r>
            <a:r>
              <a:rPr lang="en-US" sz="1200" spc="-30" dirty="0">
                <a:latin typeface="Arial"/>
                <a:cs typeface="Arial"/>
              </a:rPr>
              <a:t> </a:t>
            </a:r>
            <a:r>
              <a:rPr lang="en-US" sz="1200" spc="-5" dirty="0">
                <a:latin typeface="Arial"/>
                <a:cs typeface="Arial"/>
              </a:rPr>
              <a:t>LANs</a:t>
            </a:r>
            <a:endParaRPr lang="en-US" sz="1200" dirty="0">
              <a:latin typeface="Arial"/>
              <a:cs typeface="Arial"/>
            </a:endParaRPr>
          </a:p>
          <a:p>
            <a:pPr marL="355600" marR="835660" indent="-342900" algn="just">
              <a:lnSpc>
                <a:spcPts val="2860"/>
              </a:lnSpc>
              <a:spcBef>
                <a:spcPts val="670"/>
              </a:spcBef>
              <a:buClr>
                <a:srgbClr val="839EE2"/>
              </a:buClr>
              <a:buFont typeface="Arial"/>
              <a:buChar char="•"/>
              <a:tabLst>
                <a:tab pos="354965" algn="l"/>
                <a:tab pos="355600" algn="l"/>
              </a:tabLst>
            </a:pPr>
            <a:r>
              <a:rPr lang="en-US" sz="1200" b="1" spc="-5" dirty="0">
                <a:latin typeface="Arial"/>
                <a:cs typeface="Arial"/>
              </a:rPr>
              <a:t>Metropolitan Area Network (MAN): </a:t>
            </a:r>
            <a:r>
              <a:rPr lang="en-US" sz="1200" spc="-5" dirty="0">
                <a:latin typeface="Arial"/>
                <a:cs typeface="Arial"/>
              </a:rPr>
              <a:t>uses WAN  </a:t>
            </a:r>
            <a:r>
              <a:rPr lang="en-US" sz="1200" dirty="0">
                <a:latin typeface="Arial"/>
                <a:cs typeface="Arial"/>
              </a:rPr>
              <a:t>technologies </a:t>
            </a:r>
            <a:r>
              <a:rPr lang="en-US" sz="1200" spc="-5" dirty="0">
                <a:latin typeface="Arial"/>
                <a:cs typeface="Arial"/>
              </a:rPr>
              <a:t>to </a:t>
            </a:r>
            <a:r>
              <a:rPr lang="en-US" sz="1200" dirty="0">
                <a:latin typeface="Arial"/>
                <a:cs typeface="Arial"/>
              </a:rPr>
              <a:t>interconnect </a:t>
            </a:r>
            <a:r>
              <a:rPr lang="en-US" sz="1200" spc="-5" dirty="0">
                <a:latin typeface="Arial"/>
                <a:cs typeface="Arial"/>
              </a:rPr>
              <a:t>LANs </a:t>
            </a:r>
            <a:r>
              <a:rPr lang="en-US" sz="1200" dirty="0">
                <a:latin typeface="Arial"/>
                <a:cs typeface="Arial"/>
              </a:rPr>
              <a:t>in </a:t>
            </a:r>
            <a:r>
              <a:rPr lang="en-US" sz="1200" spc="-5" dirty="0">
                <a:latin typeface="Arial"/>
                <a:cs typeface="Arial"/>
              </a:rPr>
              <a:t>a </a:t>
            </a:r>
            <a:r>
              <a:rPr lang="en-US" sz="1200" dirty="0">
                <a:latin typeface="Arial"/>
                <a:cs typeface="Arial"/>
              </a:rPr>
              <a:t>specific  </a:t>
            </a:r>
            <a:r>
              <a:rPr lang="en-US" sz="1200" spc="-5" dirty="0">
                <a:latin typeface="Arial"/>
                <a:cs typeface="Arial"/>
              </a:rPr>
              <a:t>geographic region, such as a county or a</a:t>
            </a:r>
            <a:r>
              <a:rPr lang="en-US" sz="1200" spc="85" dirty="0">
                <a:latin typeface="Arial"/>
                <a:cs typeface="Arial"/>
              </a:rPr>
              <a:t> </a:t>
            </a:r>
            <a:r>
              <a:rPr lang="en-US" sz="1200" spc="-5" dirty="0">
                <a:latin typeface="Arial"/>
                <a:cs typeface="Arial"/>
              </a:rPr>
              <a:t>city</a:t>
            </a:r>
            <a:endParaRPr lang="en-US" sz="1200" dirty="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12DD971D-A95F-4E52-9E2A-79F5C32D9F21}" type="slidenum">
              <a:rPr lang="en-US" smtClean="0"/>
              <a:pPr/>
              <a:t>18</a:t>
            </a:fld>
            <a:endParaRPr lang="en-US"/>
          </a:p>
        </p:txBody>
      </p:sp>
    </p:spTree>
    <p:extLst>
      <p:ext uri="{BB962C8B-B14F-4D97-AF65-F5344CB8AC3E}">
        <p14:creationId xmlns:p14="http://schemas.microsoft.com/office/powerpoint/2010/main" val="3518118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indent="-342900" algn="just">
              <a:lnSpc>
                <a:spcPts val="3110"/>
              </a:lnSpc>
              <a:buClr>
                <a:srgbClr val="839EE2"/>
              </a:buClr>
              <a:buFont typeface="Arial"/>
              <a:buChar char="•"/>
              <a:tabLst>
                <a:tab pos="354965" algn="l"/>
                <a:tab pos="355600" algn="l"/>
              </a:tabLst>
            </a:pPr>
            <a:r>
              <a:rPr lang="en-US" sz="1200" b="1" spc="-5" dirty="0">
                <a:latin typeface="Arial"/>
                <a:cs typeface="Arial"/>
              </a:rPr>
              <a:t>Local Area Network (LAN): </a:t>
            </a:r>
            <a:r>
              <a:rPr lang="en-US" sz="1200" spc="-5" dirty="0">
                <a:latin typeface="Arial"/>
                <a:cs typeface="Arial"/>
              </a:rPr>
              <a:t>small</a:t>
            </a:r>
            <a:r>
              <a:rPr lang="en-US" sz="1200" spc="110" dirty="0">
                <a:latin typeface="Arial"/>
                <a:cs typeface="Arial"/>
              </a:rPr>
              <a:t> </a:t>
            </a:r>
            <a:r>
              <a:rPr lang="en-US" sz="1200" spc="-5" dirty="0">
                <a:latin typeface="Arial"/>
                <a:cs typeface="Arial"/>
              </a:rPr>
              <a:t>network,</a:t>
            </a:r>
            <a:endParaRPr lang="en-US" sz="1200" dirty="0">
              <a:latin typeface="Arial"/>
              <a:cs typeface="Arial"/>
            </a:endParaRPr>
          </a:p>
          <a:p>
            <a:pPr marL="302260" algn="just">
              <a:lnSpc>
                <a:spcPts val="2855"/>
              </a:lnSpc>
              <a:tabLst>
                <a:tab pos="8759825" algn="l"/>
              </a:tabLst>
            </a:pPr>
            <a:r>
              <a:rPr lang="en-US" sz="1200" spc="-365" dirty="0">
                <a:latin typeface="Arial"/>
                <a:cs typeface="Arial"/>
              </a:rPr>
              <a:t> </a:t>
            </a:r>
            <a:r>
              <a:rPr lang="en-US" sz="1200" spc="-5" dirty="0">
                <a:latin typeface="Arial"/>
                <a:cs typeface="Arial"/>
              </a:rPr>
              <a:t>limited to a </a:t>
            </a:r>
            <a:r>
              <a:rPr lang="en-US" sz="1200" dirty="0">
                <a:latin typeface="Arial"/>
                <a:cs typeface="Arial"/>
              </a:rPr>
              <a:t>single collection </a:t>
            </a:r>
            <a:r>
              <a:rPr lang="en-US" sz="1200" spc="-5" dirty="0">
                <a:latin typeface="Arial"/>
                <a:cs typeface="Arial"/>
              </a:rPr>
              <a:t>of machines </a:t>
            </a:r>
            <a:r>
              <a:rPr lang="en-US" sz="1200" dirty="0">
                <a:latin typeface="Arial"/>
                <a:cs typeface="Arial"/>
              </a:rPr>
              <a:t>and</a:t>
            </a:r>
            <a:r>
              <a:rPr lang="en-US" sz="1200" spc="35" dirty="0">
                <a:latin typeface="Arial"/>
                <a:cs typeface="Arial"/>
              </a:rPr>
              <a:t> </a:t>
            </a:r>
            <a:r>
              <a:rPr lang="en-US" sz="1200" spc="-5" dirty="0">
                <a:latin typeface="Arial"/>
                <a:cs typeface="Arial"/>
              </a:rPr>
              <a:t>one	</a:t>
            </a:r>
            <a:endParaRPr lang="en-US" sz="1200" dirty="0">
              <a:latin typeface="Arial"/>
              <a:cs typeface="Arial"/>
            </a:endParaRPr>
          </a:p>
          <a:p>
            <a:pPr marL="355600" algn="just">
              <a:lnSpc>
                <a:spcPts val="3110"/>
              </a:lnSpc>
            </a:pPr>
            <a:r>
              <a:rPr lang="en-US" sz="1200" spc="-5" dirty="0">
                <a:latin typeface="Arial"/>
                <a:cs typeface="Arial"/>
              </a:rPr>
              <a:t>or more </a:t>
            </a:r>
            <a:r>
              <a:rPr lang="en-US" sz="1200" dirty="0">
                <a:latin typeface="Arial"/>
                <a:cs typeface="Arial"/>
              </a:rPr>
              <a:t>cables </a:t>
            </a:r>
            <a:r>
              <a:rPr lang="en-US" sz="1200" spc="-5" dirty="0">
                <a:latin typeface="Arial"/>
                <a:cs typeface="Arial"/>
              </a:rPr>
              <a:t>and </a:t>
            </a:r>
            <a:r>
              <a:rPr lang="en-US" sz="1200" dirty="0">
                <a:latin typeface="Arial"/>
                <a:cs typeface="Arial"/>
              </a:rPr>
              <a:t>other peripheral equipment</a:t>
            </a:r>
          </a:p>
          <a:p>
            <a:pPr marL="355600" marR="795020" indent="-342900" algn="just">
              <a:lnSpc>
                <a:spcPts val="2860"/>
              </a:lnSpc>
              <a:spcBef>
                <a:spcPts val="680"/>
              </a:spcBef>
              <a:buClr>
                <a:srgbClr val="839EE2"/>
              </a:buClr>
              <a:buFont typeface="Arial"/>
              <a:buChar char="•"/>
              <a:tabLst>
                <a:tab pos="354965" algn="l"/>
                <a:tab pos="355600" algn="l"/>
              </a:tabLst>
            </a:pPr>
            <a:r>
              <a:rPr lang="en-US" sz="1200" b="1" spc="-5" dirty="0">
                <a:latin typeface="Arial"/>
                <a:cs typeface="Arial"/>
              </a:rPr>
              <a:t>Internetwork: </a:t>
            </a:r>
            <a:r>
              <a:rPr lang="en-US" sz="1200" spc="-5" dirty="0">
                <a:latin typeface="Arial"/>
                <a:cs typeface="Arial"/>
              </a:rPr>
              <a:t>networked </a:t>
            </a:r>
            <a:r>
              <a:rPr lang="en-US" sz="1200" dirty="0">
                <a:latin typeface="Arial"/>
                <a:cs typeface="Arial"/>
              </a:rPr>
              <a:t>collection </a:t>
            </a:r>
            <a:r>
              <a:rPr lang="en-US" sz="1200" spc="-5" dirty="0">
                <a:latin typeface="Arial"/>
                <a:cs typeface="Arial"/>
              </a:rPr>
              <a:t>of LANs tied  </a:t>
            </a:r>
            <a:r>
              <a:rPr lang="en-US" sz="1200" dirty="0">
                <a:latin typeface="Arial"/>
                <a:cs typeface="Arial"/>
              </a:rPr>
              <a:t>together </a:t>
            </a:r>
            <a:r>
              <a:rPr lang="en-US" sz="1200" spc="-5" dirty="0">
                <a:latin typeface="Arial"/>
                <a:cs typeface="Arial"/>
              </a:rPr>
              <a:t>by </a:t>
            </a:r>
            <a:r>
              <a:rPr lang="en-US" sz="1200" dirty="0">
                <a:latin typeface="Arial"/>
                <a:cs typeface="Arial"/>
              </a:rPr>
              <a:t>devices </a:t>
            </a:r>
            <a:r>
              <a:rPr lang="en-US" sz="1200" spc="-5" dirty="0">
                <a:latin typeface="Arial"/>
                <a:cs typeface="Arial"/>
              </a:rPr>
              <a:t>such as</a:t>
            </a:r>
            <a:r>
              <a:rPr lang="en-US" sz="1200" spc="-75" dirty="0">
                <a:latin typeface="Arial"/>
                <a:cs typeface="Arial"/>
              </a:rPr>
              <a:t> </a:t>
            </a:r>
            <a:r>
              <a:rPr lang="en-US" sz="1200" dirty="0">
                <a:latin typeface="Arial"/>
                <a:cs typeface="Arial"/>
              </a:rPr>
              <a:t>routers</a:t>
            </a:r>
          </a:p>
          <a:p>
            <a:pPr marL="469900" algn="just">
              <a:lnSpc>
                <a:spcPct val="100000"/>
              </a:lnSpc>
              <a:spcBef>
                <a:spcPts val="150"/>
              </a:spcBef>
            </a:pPr>
            <a:r>
              <a:rPr lang="en-US" sz="1100" dirty="0">
                <a:solidFill>
                  <a:srgbClr val="515F7A"/>
                </a:solidFill>
                <a:latin typeface="Arial"/>
                <a:cs typeface="Arial"/>
              </a:rPr>
              <a:t>– </a:t>
            </a:r>
            <a:r>
              <a:rPr lang="en-US" sz="1100" spc="-5" dirty="0">
                <a:latin typeface="Arial"/>
                <a:cs typeface="Arial"/>
              </a:rPr>
              <a:t>The </a:t>
            </a:r>
            <a:r>
              <a:rPr lang="en-US" sz="1100" b="1" dirty="0">
                <a:latin typeface="Arial"/>
                <a:cs typeface="Arial"/>
              </a:rPr>
              <a:t>Internet </a:t>
            </a:r>
            <a:r>
              <a:rPr lang="en-US" sz="1100" dirty="0">
                <a:latin typeface="Arial"/>
                <a:cs typeface="Arial"/>
              </a:rPr>
              <a:t>is the </a:t>
            </a:r>
            <a:r>
              <a:rPr lang="en-US" sz="1100" spc="-5" dirty="0">
                <a:latin typeface="Arial"/>
                <a:cs typeface="Arial"/>
              </a:rPr>
              <a:t>best</a:t>
            </a:r>
            <a:r>
              <a:rPr lang="en-US" sz="1100" spc="160" dirty="0">
                <a:latin typeface="Arial"/>
                <a:cs typeface="Arial"/>
              </a:rPr>
              <a:t> </a:t>
            </a:r>
            <a:r>
              <a:rPr lang="en-US" sz="1100" spc="-5" dirty="0">
                <a:latin typeface="Arial"/>
                <a:cs typeface="Arial"/>
              </a:rPr>
              <a:t>example</a:t>
            </a:r>
            <a:endParaRPr lang="en-US" sz="1100" dirty="0">
              <a:latin typeface="Arial"/>
              <a:cs typeface="Arial"/>
            </a:endParaRPr>
          </a:p>
          <a:p>
            <a:pPr marL="355600" marR="715645" indent="-342900" algn="just">
              <a:lnSpc>
                <a:spcPts val="2860"/>
              </a:lnSpc>
              <a:spcBef>
                <a:spcPts val="665"/>
              </a:spcBef>
              <a:buClr>
                <a:srgbClr val="839EE2"/>
              </a:buClr>
              <a:buFont typeface="Arial"/>
              <a:buChar char="•"/>
              <a:tabLst>
                <a:tab pos="354965" algn="l"/>
                <a:tab pos="355600" algn="l"/>
              </a:tabLst>
            </a:pPr>
            <a:r>
              <a:rPr lang="en-US" sz="1200" b="1" spc="-5" dirty="0">
                <a:latin typeface="Arial"/>
                <a:cs typeface="Arial"/>
              </a:rPr>
              <a:t>Wide Area Network (WAN): </a:t>
            </a:r>
            <a:r>
              <a:rPr lang="en-US" sz="1200" dirty="0">
                <a:latin typeface="Arial"/>
                <a:cs typeface="Arial"/>
              </a:rPr>
              <a:t>internetwork that  </a:t>
            </a:r>
            <a:r>
              <a:rPr lang="en-US" sz="1200" spc="-5" dirty="0">
                <a:latin typeface="Arial"/>
                <a:cs typeface="Arial"/>
              </a:rPr>
              <a:t>spans </a:t>
            </a:r>
            <a:r>
              <a:rPr lang="en-US" sz="1200" dirty="0">
                <a:latin typeface="Arial"/>
                <a:cs typeface="Arial"/>
              </a:rPr>
              <a:t>distances </a:t>
            </a:r>
            <a:r>
              <a:rPr lang="en-US" sz="1200" spc="-5" dirty="0">
                <a:latin typeface="Arial"/>
                <a:cs typeface="Arial"/>
              </a:rPr>
              <a:t>measured in miles and </a:t>
            </a:r>
            <a:r>
              <a:rPr lang="en-US" sz="1200" dirty="0">
                <a:latin typeface="Arial"/>
                <a:cs typeface="Arial"/>
              </a:rPr>
              <a:t>links </a:t>
            </a:r>
            <a:r>
              <a:rPr lang="en-US" sz="1200" spc="-5" dirty="0">
                <a:latin typeface="Arial"/>
                <a:cs typeface="Arial"/>
              </a:rPr>
              <a:t>two  or more </a:t>
            </a:r>
            <a:r>
              <a:rPr lang="en-US" sz="1200" dirty="0">
                <a:latin typeface="Arial"/>
                <a:cs typeface="Arial"/>
              </a:rPr>
              <a:t>separate</a:t>
            </a:r>
            <a:r>
              <a:rPr lang="en-US" sz="1200" spc="-30" dirty="0">
                <a:latin typeface="Arial"/>
                <a:cs typeface="Arial"/>
              </a:rPr>
              <a:t> </a:t>
            </a:r>
            <a:r>
              <a:rPr lang="en-US" sz="1200" spc="-5" dirty="0">
                <a:latin typeface="Arial"/>
                <a:cs typeface="Arial"/>
              </a:rPr>
              <a:t>LANs</a:t>
            </a:r>
            <a:endParaRPr lang="en-US" sz="1200" dirty="0">
              <a:latin typeface="Arial"/>
              <a:cs typeface="Arial"/>
            </a:endParaRPr>
          </a:p>
          <a:p>
            <a:pPr marL="355600" marR="835660" indent="-342900" algn="just">
              <a:lnSpc>
                <a:spcPts val="2860"/>
              </a:lnSpc>
              <a:spcBef>
                <a:spcPts val="670"/>
              </a:spcBef>
              <a:buClr>
                <a:srgbClr val="839EE2"/>
              </a:buClr>
              <a:buFont typeface="Arial"/>
              <a:buChar char="•"/>
              <a:tabLst>
                <a:tab pos="354965" algn="l"/>
                <a:tab pos="355600" algn="l"/>
              </a:tabLst>
            </a:pPr>
            <a:r>
              <a:rPr lang="en-US" sz="1200" b="1" spc="-5" dirty="0">
                <a:latin typeface="Arial"/>
                <a:cs typeface="Arial"/>
              </a:rPr>
              <a:t>Metropolitan Area Network (MAN): </a:t>
            </a:r>
            <a:r>
              <a:rPr lang="en-US" sz="1200" spc="-5" dirty="0">
                <a:latin typeface="Arial"/>
                <a:cs typeface="Arial"/>
              </a:rPr>
              <a:t>uses WAN  </a:t>
            </a:r>
            <a:r>
              <a:rPr lang="en-US" sz="1200" dirty="0">
                <a:latin typeface="Arial"/>
                <a:cs typeface="Arial"/>
              </a:rPr>
              <a:t>technologies </a:t>
            </a:r>
            <a:r>
              <a:rPr lang="en-US" sz="1200" spc="-5" dirty="0">
                <a:latin typeface="Arial"/>
                <a:cs typeface="Arial"/>
              </a:rPr>
              <a:t>to </a:t>
            </a:r>
            <a:r>
              <a:rPr lang="en-US" sz="1200" dirty="0">
                <a:latin typeface="Arial"/>
                <a:cs typeface="Arial"/>
              </a:rPr>
              <a:t>interconnect </a:t>
            </a:r>
            <a:r>
              <a:rPr lang="en-US" sz="1200" spc="-5" dirty="0">
                <a:latin typeface="Arial"/>
                <a:cs typeface="Arial"/>
              </a:rPr>
              <a:t>LANs </a:t>
            </a:r>
            <a:r>
              <a:rPr lang="en-US" sz="1200" dirty="0">
                <a:latin typeface="Arial"/>
                <a:cs typeface="Arial"/>
              </a:rPr>
              <a:t>in </a:t>
            </a:r>
            <a:r>
              <a:rPr lang="en-US" sz="1200" spc="-5" dirty="0">
                <a:latin typeface="Arial"/>
                <a:cs typeface="Arial"/>
              </a:rPr>
              <a:t>a </a:t>
            </a:r>
            <a:r>
              <a:rPr lang="en-US" sz="1200" dirty="0">
                <a:latin typeface="Arial"/>
                <a:cs typeface="Arial"/>
              </a:rPr>
              <a:t>specific  </a:t>
            </a:r>
            <a:r>
              <a:rPr lang="en-US" sz="1200" spc="-5" dirty="0">
                <a:latin typeface="Arial"/>
                <a:cs typeface="Arial"/>
              </a:rPr>
              <a:t>geographic region, such as a county or a</a:t>
            </a:r>
            <a:r>
              <a:rPr lang="en-US" sz="1200" spc="85" dirty="0">
                <a:latin typeface="Arial"/>
                <a:cs typeface="Arial"/>
              </a:rPr>
              <a:t> </a:t>
            </a:r>
            <a:r>
              <a:rPr lang="en-US" sz="1200" spc="-5" dirty="0">
                <a:latin typeface="Arial"/>
                <a:cs typeface="Arial"/>
              </a:rPr>
              <a:t>city</a:t>
            </a:r>
            <a:endParaRPr lang="en-US" sz="1200" dirty="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12DD971D-A95F-4E52-9E2A-79F5C32D9F21}" type="slidenum">
              <a:rPr lang="en-US" smtClean="0"/>
              <a:pPr/>
              <a:t>19</a:t>
            </a:fld>
            <a:endParaRPr lang="en-US"/>
          </a:p>
        </p:txBody>
      </p:sp>
    </p:spTree>
    <p:extLst>
      <p:ext uri="{BB962C8B-B14F-4D97-AF65-F5344CB8AC3E}">
        <p14:creationId xmlns:p14="http://schemas.microsoft.com/office/powerpoint/2010/main" val="3781685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indent="-342900" algn="just">
              <a:lnSpc>
                <a:spcPts val="3110"/>
              </a:lnSpc>
              <a:buClr>
                <a:srgbClr val="839EE2"/>
              </a:buClr>
              <a:buFont typeface="Arial"/>
              <a:buChar char="•"/>
              <a:tabLst>
                <a:tab pos="354965" algn="l"/>
                <a:tab pos="355600" algn="l"/>
              </a:tabLst>
            </a:pPr>
            <a:r>
              <a:rPr lang="en-US" sz="1200" b="1" spc="-5" dirty="0">
                <a:latin typeface="Arial"/>
                <a:cs typeface="Arial"/>
              </a:rPr>
              <a:t>Local Area Network (LAN): </a:t>
            </a:r>
            <a:r>
              <a:rPr lang="en-US" sz="1200" spc="-5" dirty="0">
                <a:latin typeface="Arial"/>
                <a:cs typeface="Arial"/>
              </a:rPr>
              <a:t>small</a:t>
            </a:r>
            <a:r>
              <a:rPr lang="en-US" sz="1200" spc="110" dirty="0">
                <a:latin typeface="Arial"/>
                <a:cs typeface="Arial"/>
              </a:rPr>
              <a:t> </a:t>
            </a:r>
            <a:r>
              <a:rPr lang="en-US" sz="1200" spc="-5" dirty="0">
                <a:latin typeface="Arial"/>
                <a:cs typeface="Arial"/>
              </a:rPr>
              <a:t>network,</a:t>
            </a:r>
            <a:endParaRPr lang="en-US" sz="1200" dirty="0">
              <a:latin typeface="Arial"/>
              <a:cs typeface="Arial"/>
            </a:endParaRPr>
          </a:p>
          <a:p>
            <a:pPr marL="302260" algn="just">
              <a:lnSpc>
                <a:spcPts val="2855"/>
              </a:lnSpc>
              <a:tabLst>
                <a:tab pos="8759825" algn="l"/>
              </a:tabLst>
            </a:pPr>
            <a:r>
              <a:rPr lang="en-US" sz="1200" spc="-365" dirty="0">
                <a:latin typeface="Arial"/>
                <a:cs typeface="Arial"/>
              </a:rPr>
              <a:t> </a:t>
            </a:r>
            <a:r>
              <a:rPr lang="en-US" sz="1200" spc="-5" dirty="0">
                <a:latin typeface="Arial"/>
                <a:cs typeface="Arial"/>
              </a:rPr>
              <a:t>limited to a </a:t>
            </a:r>
            <a:r>
              <a:rPr lang="en-US" sz="1200" dirty="0">
                <a:latin typeface="Arial"/>
                <a:cs typeface="Arial"/>
              </a:rPr>
              <a:t>single collection </a:t>
            </a:r>
            <a:r>
              <a:rPr lang="en-US" sz="1200" spc="-5" dirty="0">
                <a:latin typeface="Arial"/>
                <a:cs typeface="Arial"/>
              </a:rPr>
              <a:t>of machines </a:t>
            </a:r>
            <a:r>
              <a:rPr lang="en-US" sz="1200" dirty="0">
                <a:latin typeface="Arial"/>
                <a:cs typeface="Arial"/>
              </a:rPr>
              <a:t>and</a:t>
            </a:r>
            <a:r>
              <a:rPr lang="en-US" sz="1200" spc="35" dirty="0">
                <a:latin typeface="Arial"/>
                <a:cs typeface="Arial"/>
              </a:rPr>
              <a:t> </a:t>
            </a:r>
            <a:r>
              <a:rPr lang="en-US" sz="1200" spc="-5" dirty="0">
                <a:latin typeface="Arial"/>
                <a:cs typeface="Arial"/>
              </a:rPr>
              <a:t>one	</a:t>
            </a:r>
            <a:endParaRPr lang="en-US" sz="1200" dirty="0">
              <a:latin typeface="Arial"/>
              <a:cs typeface="Arial"/>
            </a:endParaRPr>
          </a:p>
          <a:p>
            <a:pPr marL="355600" algn="just">
              <a:lnSpc>
                <a:spcPts val="3110"/>
              </a:lnSpc>
            </a:pPr>
            <a:r>
              <a:rPr lang="en-US" sz="1200" spc="-5" dirty="0">
                <a:latin typeface="Arial"/>
                <a:cs typeface="Arial"/>
              </a:rPr>
              <a:t>or more </a:t>
            </a:r>
            <a:r>
              <a:rPr lang="en-US" sz="1200" dirty="0">
                <a:latin typeface="Arial"/>
                <a:cs typeface="Arial"/>
              </a:rPr>
              <a:t>cables </a:t>
            </a:r>
            <a:r>
              <a:rPr lang="en-US" sz="1200" spc="-5" dirty="0">
                <a:latin typeface="Arial"/>
                <a:cs typeface="Arial"/>
              </a:rPr>
              <a:t>and </a:t>
            </a:r>
            <a:r>
              <a:rPr lang="en-US" sz="1200" dirty="0">
                <a:latin typeface="Arial"/>
                <a:cs typeface="Arial"/>
              </a:rPr>
              <a:t>other peripheral equipment</a:t>
            </a:r>
          </a:p>
          <a:p>
            <a:pPr marL="355600" marR="795020" indent="-342900" algn="just">
              <a:lnSpc>
                <a:spcPts val="2860"/>
              </a:lnSpc>
              <a:spcBef>
                <a:spcPts val="680"/>
              </a:spcBef>
              <a:buClr>
                <a:srgbClr val="839EE2"/>
              </a:buClr>
              <a:buFont typeface="Arial"/>
              <a:buChar char="•"/>
              <a:tabLst>
                <a:tab pos="354965" algn="l"/>
                <a:tab pos="355600" algn="l"/>
              </a:tabLst>
            </a:pPr>
            <a:r>
              <a:rPr lang="en-US" sz="1200" b="1" spc="-5" dirty="0">
                <a:latin typeface="Arial"/>
                <a:cs typeface="Arial"/>
              </a:rPr>
              <a:t>Internetwork: </a:t>
            </a:r>
            <a:r>
              <a:rPr lang="en-US" sz="1200" spc="-5" dirty="0">
                <a:latin typeface="Arial"/>
                <a:cs typeface="Arial"/>
              </a:rPr>
              <a:t>networked </a:t>
            </a:r>
            <a:r>
              <a:rPr lang="en-US" sz="1200" dirty="0">
                <a:latin typeface="Arial"/>
                <a:cs typeface="Arial"/>
              </a:rPr>
              <a:t>collection </a:t>
            </a:r>
            <a:r>
              <a:rPr lang="en-US" sz="1200" spc="-5" dirty="0">
                <a:latin typeface="Arial"/>
                <a:cs typeface="Arial"/>
              </a:rPr>
              <a:t>of LANs tied  </a:t>
            </a:r>
            <a:r>
              <a:rPr lang="en-US" sz="1200" dirty="0">
                <a:latin typeface="Arial"/>
                <a:cs typeface="Arial"/>
              </a:rPr>
              <a:t>together </a:t>
            </a:r>
            <a:r>
              <a:rPr lang="en-US" sz="1200" spc="-5" dirty="0">
                <a:latin typeface="Arial"/>
                <a:cs typeface="Arial"/>
              </a:rPr>
              <a:t>by </a:t>
            </a:r>
            <a:r>
              <a:rPr lang="en-US" sz="1200" dirty="0">
                <a:latin typeface="Arial"/>
                <a:cs typeface="Arial"/>
              </a:rPr>
              <a:t>devices </a:t>
            </a:r>
            <a:r>
              <a:rPr lang="en-US" sz="1200" spc="-5" dirty="0">
                <a:latin typeface="Arial"/>
                <a:cs typeface="Arial"/>
              </a:rPr>
              <a:t>such as</a:t>
            </a:r>
            <a:r>
              <a:rPr lang="en-US" sz="1200" spc="-75" dirty="0">
                <a:latin typeface="Arial"/>
                <a:cs typeface="Arial"/>
              </a:rPr>
              <a:t> </a:t>
            </a:r>
            <a:r>
              <a:rPr lang="en-US" sz="1200" dirty="0">
                <a:latin typeface="Arial"/>
                <a:cs typeface="Arial"/>
              </a:rPr>
              <a:t>routers</a:t>
            </a:r>
          </a:p>
          <a:p>
            <a:pPr marL="469900" algn="just">
              <a:lnSpc>
                <a:spcPct val="100000"/>
              </a:lnSpc>
              <a:spcBef>
                <a:spcPts val="150"/>
              </a:spcBef>
            </a:pPr>
            <a:r>
              <a:rPr lang="en-US" sz="1100" dirty="0">
                <a:solidFill>
                  <a:srgbClr val="515F7A"/>
                </a:solidFill>
                <a:latin typeface="Arial"/>
                <a:cs typeface="Arial"/>
              </a:rPr>
              <a:t>– </a:t>
            </a:r>
            <a:r>
              <a:rPr lang="en-US" sz="1100" spc="-5" dirty="0">
                <a:latin typeface="Arial"/>
                <a:cs typeface="Arial"/>
              </a:rPr>
              <a:t>The </a:t>
            </a:r>
            <a:r>
              <a:rPr lang="en-US" sz="1100" b="1" dirty="0">
                <a:latin typeface="Arial"/>
                <a:cs typeface="Arial"/>
              </a:rPr>
              <a:t>Internet </a:t>
            </a:r>
            <a:r>
              <a:rPr lang="en-US" sz="1100" dirty="0">
                <a:latin typeface="Arial"/>
                <a:cs typeface="Arial"/>
              </a:rPr>
              <a:t>is the </a:t>
            </a:r>
            <a:r>
              <a:rPr lang="en-US" sz="1100" spc="-5" dirty="0">
                <a:latin typeface="Arial"/>
                <a:cs typeface="Arial"/>
              </a:rPr>
              <a:t>best</a:t>
            </a:r>
            <a:r>
              <a:rPr lang="en-US" sz="1100" spc="160" dirty="0">
                <a:latin typeface="Arial"/>
                <a:cs typeface="Arial"/>
              </a:rPr>
              <a:t> </a:t>
            </a:r>
            <a:r>
              <a:rPr lang="en-US" sz="1100" spc="-5" dirty="0">
                <a:latin typeface="Arial"/>
                <a:cs typeface="Arial"/>
              </a:rPr>
              <a:t>example</a:t>
            </a:r>
            <a:endParaRPr lang="en-US" sz="1100" dirty="0">
              <a:latin typeface="Arial"/>
              <a:cs typeface="Arial"/>
            </a:endParaRPr>
          </a:p>
          <a:p>
            <a:pPr marL="355600" marR="715645" indent="-342900" algn="just">
              <a:lnSpc>
                <a:spcPts val="2860"/>
              </a:lnSpc>
              <a:spcBef>
                <a:spcPts val="665"/>
              </a:spcBef>
              <a:buClr>
                <a:srgbClr val="839EE2"/>
              </a:buClr>
              <a:buFont typeface="Arial"/>
              <a:buChar char="•"/>
              <a:tabLst>
                <a:tab pos="354965" algn="l"/>
                <a:tab pos="355600" algn="l"/>
              </a:tabLst>
            </a:pPr>
            <a:r>
              <a:rPr lang="en-US" sz="1200" b="1" spc="-5" dirty="0">
                <a:latin typeface="Arial"/>
                <a:cs typeface="Arial"/>
              </a:rPr>
              <a:t>Wide Area Network (WAN): </a:t>
            </a:r>
            <a:r>
              <a:rPr lang="en-US" sz="1200" dirty="0">
                <a:latin typeface="Arial"/>
                <a:cs typeface="Arial"/>
              </a:rPr>
              <a:t>internetwork that  </a:t>
            </a:r>
            <a:r>
              <a:rPr lang="en-US" sz="1200" spc="-5" dirty="0">
                <a:latin typeface="Arial"/>
                <a:cs typeface="Arial"/>
              </a:rPr>
              <a:t>spans </a:t>
            </a:r>
            <a:r>
              <a:rPr lang="en-US" sz="1200" dirty="0">
                <a:latin typeface="Arial"/>
                <a:cs typeface="Arial"/>
              </a:rPr>
              <a:t>distances </a:t>
            </a:r>
            <a:r>
              <a:rPr lang="en-US" sz="1200" spc="-5" dirty="0">
                <a:latin typeface="Arial"/>
                <a:cs typeface="Arial"/>
              </a:rPr>
              <a:t>measured in miles and </a:t>
            </a:r>
            <a:r>
              <a:rPr lang="en-US" sz="1200" dirty="0">
                <a:latin typeface="Arial"/>
                <a:cs typeface="Arial"/>
              </a:rPr>
              <a:t>links </a:t>
            </a:r>
            <a:r>
              <a:rPr lang="en-US" sz="1200" spc="-5" dirty="0">
                <a:latin typeface="Arial"/>
                <a:cs typeface="Arial"/>
              </a:rPr>
              <a:t>two  or more </a:t>
            </a:r>
            <a:r>
              <a:rPr lang="en-US" sz="1200" dirty="0">
                <a:latin typeface="Arial"/>
                <a:cs typeface="Arial"/>
              </a:rPr>
              <a:t>separate</a:t>
            </a:r>
            <a:r>
              <a:rPr lang="en-US" sz="1200" spc="-30" dirty="0">
                <a:latin typeface="Arial"/>
                <a:cs typeface="Arial"/>
              </a:rPr>
              <a:t> </a:t>
            </a:r>
            <a:r>
              <a:rPr lang="en-US" sz="1200" spc="-5" dirty="0">
                <a:latin typeface="Arial"/>
                <a:cs typeface="Arial"/>
              </a:rPr>
              <a:t>LANs</a:t>
            </a:r>
            <a:endParaRPr lang="en-US" sz="1200" dirty="0">
              <a:latin typeface="Arial"/>
              <a:cs typeface="Arial"/>
            </a:endParaRPr>
          </a:p>
          <a:p>
            <a:pPr marL="355600" marR="835660" indent="-342900" algn="just">
              <a:lnSpc>
                <a:spcPts val="2860"/>
              </a:lnSpc>
              <a:spcBef>
                <a:spcPts val="670"/>
              </a:spcBef>
              <a:buClr>
                <a:srgbClr val="839EE2"/>
              </a:buClr>
              <a:buFont typeface="Arial"/>
              <a:buChar char="•"/>
              <a:tabLst>
                <a:tab pos="354965" algn="l"/>
                <a:tab pos="355600" algn="l"/>
              </a:tabLst>
            </a:pPr>
            <a:r>
              <a:rPr lang="en-US" sz="1200" b="1" spc="-5" dirty="0">
                <a:latin typeface="Arial"/>
                <a:cs typeface="Arial"/>
              </a:rPr>
              <a:t>Metropolitan Area Network (MAN): </a:t>
            </a:r>
            <a:r>
              <a:rPr lang="en-US" sz="1200" spc="-5" dirty="0">
                <a:latin typeface="Arial"/>
                <a:cs typeface="Arial"/>
              </a:rPr>
              <a:t>uses WAN  </a:t>
            </a:r>
            <a:r>
              <a:rPr lang="en-US" sz="1200" dirty="0">
                <a:latin typeface="Arial"/>
                <a:cs typeface="Arial"/>
              </a:rPr>
              <a:t>technologies </a:t>
            </a:r>
            <a:r>
              <a:rPr lang="en-US" sz="1200" spc="-5" dirty="0">
                <a:latin typeface="Arial"/>
                <a:cs typeface="Arial"/>
              </a:rPr>
              <a:t>to </a:t>
            </a:r>
            <a:r>
              <a:rPr lang="en-US" sz="1200" dirty="0">
                <a:latin typeface="Arial"/>
                <a:cs typeface="Arial"/>
              </a:rPr>
              <a:t>interconnect </a:t>
            </a:r>
            <a:r>
              <a:rPr lang="en-US" sz="1200" spc="-5" dirty="0">
                <a:latin typeface="Arial"/>
                <a:cs typeface="Arial"/>
              </a:rPr>
              <a:t>LANs </a:t>
            </a:r>
            <a:r>
              <a:rPr lang="en-US" sz="1200" dirty="0">
                <a:latin typeface="Arial"/>
                <a:cs typeface="Arial"/>
              </a:rPr>
              <a:t>in </a:t>
            </a:r>
            <a:r>
              <a:rPr lang="en-US" sz="1200" spc="-5" dirty="0">
                <a:latin typeface="Arial"/>
                <a:cs typeface="Arial"/>
              </a:rPr>
              <a:t>a </a:t>
            </a:r>
            <a:r>
              <a:rPr lang="en-US" sz="1200" dirty="0">
                <a:latin typeface="Arial"/>
                <a:cs typeface="Arial"/>
              </a:rPr>
              <a:t>specific  </a:t>
            </a:r>
            <a:r>
              <a:rPr lang="en-US" sz="1200" spc="-5" dirty="0">
                <a:latin typeface="Arial"/>
                <a:cs typeface="Arial"/>
              </a:rPr>
              <a:t>geographic region, such as a county or a</a:t>
            </a:r>
            <a:r>
              <a:rPr lang="en-US" sz="1200" spc="85" dirty="0">
                <a:latin typeface="Arial"/>
                <a:cs typeface="Arial"/>
              </a:rPr>
              <a:t> </a:t>
            </a:r>
            <a:r>
              <a:rPr lang="en-US" sz="1200" spc="-5" dirty="0">
                <a:latin typeface="Arial"/>
                <a:cs typeface="Arial"/>
              </a:rPr>
              <a:t>city</a:t>
            </a:r>
            <a:endParaRPr lang="en-US" sz="1200" dirty="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12DD971D-A95F-4E52-9E2A-79F5C32D9F21}" type="slidenum">
              <a:rPr lang="en-US" smtClean="0"/>
              <a:pPr/>
              <a:t>20</a:t>
            </a:fld>
            <a:endParaRPr lang="en-US"/>
          </a:p>
        </p:txBody>
      </p:sp>
    </p:spTree>
    <p:extLst>
      <p:ext uri="{BB962C8B-B14F-4D97-AF65-F5344CB8AC3E}">
        <p14:creationId xmlns:p14="http://schemas.microsoft.com/office/powerpoint/2010/main" val="3192772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indent="-342900" algn="just">
              <a:lnSpc>
                <a:spcPts val="3110"/>
              </a:lnSpc>
              <a:buClr>
                <a:srgbClr val="839EE2"/>
              </a:buClr>
              <a:buFont typeface="Arial"/>
              <a:buChar char="•"/>
              <a:tabLst>
                <a:tab pos="354965" algn="l"/>
                <a:tab pos="355600" algn="l"/>
              </a:tabLst>
            </a:pPr>
            <a:r>
              <a:rPr lang="en-US" sz="1200" b="1" spc="-5" dirty="0">
                <a:latin typeface="Arial"/>
                <a:cs typeface="Arial"/>
              </a:rPr>
              <a:t>Local Area Network (LAN): </a:t>
            </a:r>
            <a:r>
              <a:rPr lang="en-US" sz="1200" spc="-5" dirty="0">
                <a:latin typeface="Arial"/>
                <a:cs typeface="Arial"/>
              </a:rPr>
              <a:t>small</a:t>
            </a:r>
            <a:r>
              <a:rPr lang="en-US" sz="1200" spc="110" dirty="0">
                <a:latin typeface="Arial"/>
                <a:cs typeface="Arial"/>
              </a:rPr>
              <a:t> </a:t>
            </a:r>
            <a:r>
              <a:rPr lang="en-US" sz="1200" spc="-5" dirty="0">
                <a:latin typeface="Arial"/>
                <a:cs typeface="Arial"/>
              </a:rPr>
              <a:t>network,</a:t>
            </a:r>
            <a:endParaRPr lang="en-US" sz="1200" dirty="0">
              <a:latin typeface="Arial"/>
              <a:cs typeface="Arial"/>
            </a:endParaRPr>
          </a:p>
          <a:p>
            <a:pPr marL="302260" algn="just">
              <a:lnSpc>
                <a:spcPts val="2855"/>
              </a:lnSpc>
              <a:tabLst>
                <a:tab pos="8759825" algn="l"/>
              </a:tabLst>
            </a:pPr>
            <a:r>
              <a:rPr lang="en-US" sz="1200" spc="-365" dirty="0">
                <a:latin typeface="Arial"/>
                <a:cs typeface="Arial"/>
              </a:rPr>
              <a:t> </a:t>
            </a:r>
            <a:r>
              <a:rPr lang="en-US" sz="1200" spc="-5" dirty="0">
                <a:latin typeface="Arial"/>
                <a:cs typeface="Arial"/>
              </a:rPr>
              <a:t>limited to a </a:t>
            </a:r>
            <a:r>
              <a:rPr lang="en-US" sz="1200" dirty="0">
                <a:latin typeface="Arial"/>
                <a:cs typeface="Arial"/>
              </a:rPr>
              <a:t>single collection </a:t>
            </a:r>
            <a:r>
              <a:rPr lang="en-US" sz="1200" spc="-5" dirty="0">
                <a:latin typeface="Arial"/>
                <a:cs typeface="Arial"/>
              </a:rPr>
              <a:t>of machines </a:t>
            </a:r>
            <a:r>
              <a:rPr lang="en-US" sz="1200" dirty="0">
                <a:latin typeface="Arial"/>
                <a:cs typeface="Arial"/>
              </a:rPr>
              <a:t>and</a:t>
            </a:r>
            <a:r>
              <a:rPr lang="en-US" sz="1200" spc="35" dirty="0">
                <a:latin typeface="Arial"/>
                <a:cs typeface="Arial"/>
              </a:rPr>
              <a:t> </a:t>
            </a:r>
            <a:r>
              <a:rPr lang="en-US" sz="1200" spc="-5" dirty="0">
                <a:latin typeface="Arial"/>
                <a:cs typeface="Arial"/>
              </a:rPr>
              <a:t>one	</a:t>
            </a:r>
            <a:endParaRPr lang="en-US" sz="1200" dirty="0">
              <a:latin typeface="Arial"/>
              <a:cs typeface="Arial"/>
            </a:endParaRPr>
          </a:p>
          <a:p>
            <a:pPr marL="355600" algn="just">
              <a:lnSpc>
                <a:spcPts val="3110"/>
              </a:lnSpc>
            </a:pPr>
            <a:r>
              <a:rPr lang="en-US" sz="1200" spc="-5" dirty="0">
                <a:latin typeface="Arial"/>
                <a:cs typeface="Arial"/>
              </a:rPr>
              <a:t>or more </a:t>
            </a:r>
            <a:r>
              <a:rPr lang="en-US" sz="1200" dirty="0">
                <a:latin typeface="Arial"/>
                <a:cs typeface="Arial"/>
              </a:rPr>
              <a:t>cables </a:t>
            </a:r>
            <a:r>
              <a:rPr lang="en-US" sz="1200" spc="-5" dirty="0">
                <a:latin typeface="Arial"/>
                <a:cs typeface="Arial"/>
              </a:rPr>
              <a:t>and </a:t>
            </a:r>
            <a:r>
              <a:rPr lang="en-US" sz="1200" dirty="0">
                <a:latin typeface="Arial"/>
                <a:cs typeface="Arial"/>
              </a:rPr>
              <a:t>other peripheral equipment</a:t>
            </a:r>
          </a:p>
          <a:p>
            <a:pPr marL="355600" marR="795020" indent="-342900" algn="just">
              <a:lnSpc>
                <a:spcPts val="2860"/>
              </a:lnSpc>
              <a:spcBef>
                <a:spcPts val="680"/>
              </a:spcBef>
              <a:buClr>
                <a:srgbClr val="839EE2"/>
              </a:buClr>
              <a:buFont typeface="Arial"/>
              <a:buChar char="•"/>
              <a:tabLst>
                <a:tab pos="354965" algn="l"/>
                <a:tab pos="355600" algn="l"/>
              </a:tabLst>
            </a:pPr>
            <a:r>
              <a:rPr lang="en-US" sz="1200" b="1" spc="-5" dirty="0">
                <a:latin typeface="Arial"/>
                <a:cs typeface="Arial"/>
              </a:rPr>
              <a:t>Internetwork: </a:t>
            </a:r>
            <a:r>
              <a:rPr lang="en-US" sz="1200" spc="-5" dirty="0">
                <a:latin typeface="Arial"/>
                <a:cs typeface="Arial"/>
              </a:rPr>
              <a:t>networked </a:t>
            </a:r>
            <a:r>
              <a:rPr lang="en-US" sz="1200" dirty="0">
                <a:latin typeface="Arial"/>
                <a:cs typeface="Arial"/>
              </a:rPr>
              <a:t>collection </a:t>
            </a:r>
            <a:r>
              <a:rPr lang="en-US" sz="1200" spc="-5" dirty="0">
                <a:latin typeface="Arial"/>
                <a:cs typeface="Arial"/>
              </a:rPr>
              <a:t>of LANs tied  </a:t>
            </a:r>
            <a:r>
              <a:rPr lang="en-US" sz="1200" dirty="0">
                <a:latin typeface="Arial"/>
                <a:cs typeface="Arial"/>
              </a:rPr>
              <a:t>together </a:t>
            </a:r>
            <a:r>
              <a:rPr lang="en-US" sz="1200" spc="-5" dirty="0">
                <a:latin typeface="Arial"/>
                <a:cs typeface="Arial"/>
              </a:rPr>
              <a:t>by </a:t>
            </a:r>
            <a:r>
              <a:rPr lang="en-US" sz="1200" dirty="0">
                <a:latin typeface="Arial"/>
                <a:cs typeface="Arial"/>
              </a:rPr>
              <a:t>devices </a:t>
            </a:r>
            <a:r>
              <a:rPr lang="en-US" sz="1200" spc="-5" dirty="0">
                <a:latin typeface="Arial"/>
                <a:cs typeface="Arial"/>
              </a:rPr>
              <a:t>such as</a:t>
            </a:r>
            <a:r>
              <a:rPr lang="en-US" sz="1200" spc="-75" dirty="0">
                <a:latin typeface="Arial"/>
                <a:cs typeface="Arial"/>
              </a:rPr>
              <a:t> </a:t>
            </a:r>
            <a:r>
              <a:rPr lang="en-US" sz="1200" dirty="0">
                <a:latin typeface="Arial"/>
                <a:cs typeface="Arial"/>
              </a:rPr>
              <a:t>routers</a:t>
            </a:r>
          </a:p>
          <a:p>
            <a:pPr marL="469900" algn="just">
              <a:lnSpc>
                <a:spcPct val="100000"/>
              </a:lnSpc>
              <a:spcBef>
                <a:spcPts val="150"/>
              </a:spcBef>
            </a:pPr>
            <a:r>
              <a:rPr lang="en-US" sz="1100" dirty="0">
                <a:solidFill>
                  <a:srgbClr val="515F7A"/>
                </a:solidFill>
                <a:latin typeface="Arial"/>
                <a:cs typeface="Arial"/>
              </a:rPr>
              <a:t>– </a:t>
            </a:r>
            <a:r>
              <a:rPr lang="en-US" sz="1100" spc="-5" dirty="0">
                <a:latin typeface="Arial"/>
                <a:cs typeface="Arial"/>
              </a:rPr>
              <a:t>The </a:t>
            </a:r>
            <a:r>
              <a:rPr lang="en-US" sz="1100" b="1" dirty="0">
                <a:latin typeface="Arial"/>
                <a:cs typeface="Arial"/>
              </a:rPr>
              <a:t>Internet </a:t>
            </a:r>
            <a:r>
              <a:rPr lang="en-US" sz="1100" dirty="0">
                <a:latin typeface="Arial"/>
                <a:cs typeface="Arial"/>
              </a:rPr>
              <a:t>is the </a:t>
            </a:r>
            <a:r>
              <a:rPr lang="en-US" sz="1100" spc="-5" dirty="0">
                <a:latin typeface="Arial"/>
                <a:cs typeface="Arial"/>
              </a:rPr>
              <a:t>best</a:t>
            </a:r>
            <a:r>
              <a:rPr lang="en-US" sz="1100" spc="160" dirty="0">
                <a:latin typeface="Arial"/>
                <a:cs typeface="Arial"/>
              </a:rPr>
              <a:t> </a:t>
            </a:r>
            <a:r>
              <a:rPr lang="en-US" sz="1100" spc="-5" dirty="0">
                <a:latin typeface="Arial"/>
                <a:cs typeface="Arial"/>
              </a:rPr>
              <a:t>example</a:t>
            </a:r>
            <a:endParaRPr lang="en-US" sz="1100" dirty="0">
              <a:latin typeface="Arial"/>
              <a:cs typeface="Arial"/>
            </a:endParaRPr>
          </a:p>
          <a:p>
            <a:pPr marL="355600" marR="715645" indent="-342900" algn="just">
              <a:lnSpc>
                <a:spcPts val="2860"/>
              </a:lnSpc>
              <a:spcBef>
                <a:spcPts val="665"/>
              </a:spcBef>
              <a:buClr>
                <a:srgbClr val="839EE2"/>
              </a:buClr>
              <a:buFont typeface="Arial"/>
              <a:buChar char="•"/>
              <a:tabLst>
                <a:tab pos="354965" algn="l"/>
                <a:tab pos="355600" algn="l"/>
              </a:tabLst>
            </a:pPr>
            <a:r>
              <a:rPr lang="en-US" sz="1200" b="1" spc="-5" dirty="0">
                <a:latin typeface="Arial"/>
                <a:cs typeface="Arial"/>
              </a:rPr>
              <a:t>Wide Area Network (WAN): </a:t>
            </a:r>
            <a:r>
              <a:rPr lang="en-US" sz="1200" dirty="0">
                <a:latin typeface="Arial"/>
                <a:cs typeface="Arial"/>
              </a:rPr>
              <a:t>internetwork that  </a:t>
            </a:r>
            <a:r>
              <a:rPr lang="en-US" sz="1200" spc="-5" dirty="0">
                <a:latin typeface="Arial"/>
                <a:cs typeface="Arial"/>
              </a:rPr>
              <a:t>spans </a:t>
            </a:r>
            <a:r>
              <a:rPr lang="en-US" sz="1200" dirty="0">
                <a:latin typeface="Arial"/>
                <a:cs typeface="Arial"/>
              </a:rPr>
              <a:t>distances </a:t>
            </a:r>
            <a:r>
              <a:rPr lang="en-US" sz="1200" spc="-5" dirty="0">
                <a:latin typeface="Arial"/>
                <a:cs typeface="Arial"/>
              </a:rPr>
              <a:t>measured in miles and </a:t>
            </a:r>
            <a:r>
              <a:rPr lang="en-US" sz="1200" dirty="0">
                <a:latin typeface="Arial"/>
                <a:cs typeface="Arial"/>
              </a:rPr>
              <a:t>links </a:t>
            </a:r>
            <a:r>
              <a:rPr lang="en-US" sz="1200" spc="-5" dirty="0">
                <a:latin typeface="Arial"/>
                <a:cs typeface="Arial"/>
              </a:rPr>
              <a:t>two  or more </a:t>
            </a:r>
            <a:r>
              <a:rPr lang="en-US" sz="1200" dirty="0">
                <a:latin typeface="Arial"/>
                <a:cs typeface="Arial"/>
              </a:rPr>
              <a:t>separate</a:t>
            </a:r>
            <a:r>
              <a:rPr lang="en-US" sz="1200" spc="-30" dirty="0">
                <a:latin typeface="Arial"/>
                <a:cs typeface="Arial"/>
              </a:rPr>
              <a:t> </a:t>
            </a:r>
            <a:r>
              <a:rPr lang="en-US" sz="1200" spc="-5" dirty="0">
                <a:latin typeface="Arial"/>
                <a:cs typeface="Arial"/>
              </a:rPr>
              <a:t>LANs</a:t>
            </a:r>
            <a:endParaRPr lang="en-US" sz="1200" dirty="0">
              <a:latin typeface="Arial"/>
              <a:cs typeface="Arial"/>
            </a:endParaRPr>
          </a:p>
          <a:p>
            <a:pPr marL="355600" marR="835660" indent="-342900" algn="just">
              <a:lnSpc>
                <a:spcPts val="2860"/>
              </a:lnSpc>
              <a:spcBef>
                <a:spcPts val="670"/>
              </a:spcBef>
              <a:buClr>
                <a:srgbClr val="839EE2"/>
              </a:buClr>
              <a:buFont typeface="Arial"/>
              <a:buChar char="•"/>
              <a:tabLst>
                <a:tab pos="354965" algn="l"/>
                <a:tab pos="355600" algn="l"/>
              </a:tabLst>
            </a:pPr>
            <a:r>
              <a:rPr lang="en-US" sz="1200" b="1" spc="-5" dirty="0">
                <a:latin typeface="Arial"/>
                <a:cs typeface="Arial"/>
              </a:rPr>
              <a:t>Metropolitan Area Network (MAN): </a:t>
            </a:r>
            <a:r>
              <a:rPr lang="en-US" sz="1200" spc="-5" dirty="0">
                <a:latin typeface="Arial"/>
                <a:cs typeface="Arial"/>
              </a:rPr>
              <a:t>uses WAN  </a:t>
            </a:r>
            <a:r>
              <a:rPr lang="en-US" sz="1200" dirty="0">
                <a:latin typeface="Arial"/>
                <a:cs typeface="Arial"/>
              </a:rPr>
              <a:t>technologies </a:t>
            </a:r>
            <a:r>
              <a:rPr lang="en-US" sz="1200" spc="-5" dirty="0">
                <a:latin typeface="Arial"/>
                <a:cs typeface="Arial"/>
              </a:rPr>
              <a:t>to </a:t>
            </a:r>
            <a:r>
              <a:rPr lang="en-US" sz="1200" dirty="0">
                <a:latin typeface="Arial"/>
                <a:cs typeface="Arial"/>
              </a:rPr>
              <a:t>interconnect </a:t>
            </a:r>
            <a:r>
              <a:rPr lang="en-US" sz="1200" spc="-5" dirty="0">
                <a:latin typeface="Arial"/>
                <a:cs typeface="Arial"/>
              </a:rPr>
              <a:t>LANs </a:t>
            </a:r>
            <a:r>
              <a:rPr lang="en-US" sz="1200" dirty="0">
                <a:latin typeface="Arial"/>
                <a:cs typeface="Arial"/>
              </a:rPr>
              <a:t>in </a:t>
            </a:r>
            <a:r>
              <a:rPr lang="en-US" sz="1200" spc="-5" dirty="0">
                <a:latin typeface="Arial"/>
                <a:cs typeface="Arial"/>
              </a:rPr>
              <a:t>a </a:t>
            </a:r>
            <a:r>
              <a:rPr lang="en-US" sz="1200" dirty="0">
                <a:latin typeface="Arial"/>
                <a:cs typeface="Arial"/>
              </a:rPr>
              <a:t>specific  </a:t>
            </a:r>
            <a:r>
              <a:rPr lang="en-US" sz="1200" spc="-5" dirty="0">
                <a:latin typeface="Arial"/>
                <a:cs typeface="Arial"/>
              </a:rPr>
              <a:t>geographic region, such as a county or a</a:t>
            </a:r>
            <a:r>
              <a:rPr lang="en-US" sz="1200" spc="85" dirty="0">
                <a:latin typeface="Arial"/>
                <a:cs typeface="Arial"/>
              </a:rPr>
              <a:t> </a:t>
            </a:r>
            <a:r>
              <a:rPr lang="en-US" sz="1200" spc="-5" dirty="0">
                <a:latin typeface="Arial"/>
                <a:cs typeface="Arial"/>
              </a:rPr>
              <a:t>city</a:t>
            </a:r>
            <a:endParaRPr lang="en-US" sz="1200" dirty="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12DD971D-A95F-4E52-9E2A-79F5C32D9F21}" type="slidenum">
              <a:rPr lang="en-US" smtClean="0"/>
              <a:pPr/>
              <a:t>21</a:t>
            </a:fld>
            <a:endParaRPr lang="en-US"/>
          </a:p>
        </p:txBody>
      </p:sp>
    </p:spTree>
    <p:extLst>
      <p:ext uri="{BB962C8B-B14F-4D97-AF65-F5344CB8AC3E}">
        <p14:creationId xmlns:p14="http://schemas.microsoft.com/office/powerpoint/2010/main" val="2853021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355600" marR="5080" indent="-342900" algn="just">
              <a:lnSpc>
                <a:spcPct val="100000"/>
              </a:lnSpc>
              <a:buClr>
                <a:srgbClr val="839EE2"/>
              </a:buClr>
              <a:buChar char="•"/>
              <a:tabLst>
                <a:tab pos="354965" algn="l"/>
                <a:tab pos="355600" algn="l"/>
              </a:tabLst>
            </a:pPr>
            <a:r>
              <a:rPr lang="en-US" sz="2800" spc="-5" dirty="0">
                <a:latin typeface="Arial"/>
                <a:cs typeface="Arial"/>
              </a:rPr>
              <a:t>An elementary network </a:t>
            </a:r>
            <a:r>
              <a:rPr lang="en-US" sz="2800" dirty="0">
                <a:latin typeface="Arial"/>
                <a:cs typeface="Arial"/>
              </a:rPr>
              <a:t>consists </a:t>
            </a:r>
            <a:r>
              <a:rPr lang="en-US" sz="2800" spc="-5" dirty="0">
                <a:latin typeface="Arial"/>
                <a:cs typeface="Arial"/>
              </a:rPr>
              <a:t>of two </a:t>
            </a:r>
            <a:r>
              <a:rPr lang="en-US" sz="2800" dirty="0">
                <a:latin typeface="Arial"/>
                <a:cs typeface="Arial"/>
              </a:rPr>
              <a:t>computers  </a:t>
            </a:r>
            <a:r>
              <a:rPr lang="en-US" sz="2800" spc="-5" dirty="0">
                <a:latin typeface="Arial"/>
                <a:cs typeface="Arial"/>
              </a:rPr>
              <a:t>connected by some kind of </a:t>
            </a:r>
            <a:r>
              <a:rPr lang="en-US" sz="2800" dirty="0">
                <a:latin typeface="Arial"/>
                <a:cs typeface="Arial"/>
              </a:rPr>
              <a:t>transmission</a:t>
            </a:r>
            <a:r>
              <a:rPr lang="en-US" sz="2800" spc="40" dirty="0">
                <a:latin typeface="Arial"/>
                <a:cs typeface="Arial"/>
              </a:rPr>
              <a:t> </a:t>
            </a:r>
            <a:r>
              <a:rPr lang="en-US" sz="2800" spc="-5" dirty="0">
                <a:latin typeface="Arial"/>
                <a:cs typeface="Arial"/>
              </a:rPr>
              <a:t>medium</a:t>
            </a:r>
            <a:endParaRPr lang="en-US" sz="2800" dirty="0">
              <a:latin typeface="Arial"/>
              <a:cs typeface="Arial"/>
            </a:endParaRPr>
          </a:p>
          <a:p>
            <a:pPr marL="355600" indent="-342900" algn="just">
              <a:lnSpc>
                <a:spcPct val="100000"/>
              </a:lnSpc>
              <a:spcBef>
                <a:spcPts val="675"/>
              </a:spcBef>
              <a:buClr>
                <a:srgbClr val="839EE2"/>
              </a:buClr>
              <a:buChar char="•"/>
              <a:tabLst>
                <a:tab pos="354965" algn="l"/>
                <a:tab pos="355600" algn="l"/>
              </a:tabLst>
            </a:pPr>
            <a:r>
              <a:rPr lang="en-US" sz="2800" dirty="0">
                <a:latin typeface="Arial"/>
                <a:cs typeface="Arial"/>
              </a:rPr>
              <a:t>Motivation: need </a:t>
            </a:r>
            <a:r>
              <a:rPr lang="en-US" sz="2800" spc="-5" dirty="0">
                <a:latin typeface="Arial"/>
                <a:cs typeface="Arial"/>
              </a:rPr>
              <a:t>to </a:t>
            </a:r>
            <a:r>
              <a:rPr lang="en-US" sz="2800" dirty="0">
                <a:latin typeface="Arial"/>
                <a:cs typeface="Arial"/>
              </a:rPr>
              <a:t>share data </a:t>
            </a:r>
            <a:r>
              <a:rPr lang="en-US" sz="2800" spc="-5" dirty="0">
                <a:latin typeface="Arial"/>
                <a:cs typeface="Arial"/>
              </a:rPr>
              <a:t>and</a:t>
            </a:r>
            <a:r>
              <a:rPr lang="en-US" sz="2800" spc="-45" dirty="0">
                <a:latin typeface="Arial"/>
                <a:cs typeface="Arial"/>
              </a:rPr>
              <a:t> </a:t>
            </a:r>
            <a:r>
              <a:rPr lang="en-US" sz="2800" spc="-5" dirty="0">
                <a:latin typeface="Arial"/>
                <a:cs typeface="Arial"/>
              </a:rPr>
              <a:t>to communicate </a:t>
            </a:r>
            <a:r>
              <a:rPr lang="en-US" sz="2800" dirty="0">
                <a:latin typeface="Arial"/>
                <a:cs typeface="Arial"/>
              </a:rPr>
              <a:t>quickly </a:t>
            </a:r>
            <a:r>
              <a:rPr lang="en-US" sz="2800" spc="-5" dirty="0">
                <a:latin typeface="Arial"/>
                <a:cs typeface="Arial"/>
              </a:rPr>
              <a:t>and</a:t>
            </a:r>
            <a:r>
              <a:rPr lang="en-US" sz="2800" spc="-15" dirty="0">
                <a:latin typeface="Arial"/>
                <a:cs typeface="Arial"/>
              </a:rPr>
              <a:t> </a:t>
            </a:r>
            <a:r>
              <a:rPr lang="en-US" sz="2800" dirty="0">
                <a:latin typeface="Arial"/>
                <a:cs typeface="Arial"/>
              </a:rPr>
              <a:t>efficiently</a:t>
            </a:r>
          </a:p>
          <a:p>
            <a:pPr marL="756285" marR="464820" lvl="1" indent="-286385" algn="just">
              <a:lnSpc>
                <a:spcPct val="100000"/>
              </a:lnSpc>
              <a:spcBef>
                <a:spcPts val="595"/>
              </a:spcBef>
              <a:buClr>
                <a:srgbClr val="515F7A"/>
              </a:buClr>
              <a:buChar char="–"/>
              <a:tabLst>
                <a:tab pos="756920" algn="l"/>
              </a:tabLst>
            </a:pPr>
            <a:r>
              <a:rPr lang="en-US" sz="2400" spc="-5" dirty="0">
                <a:latin typeface="Arial"/>
                <a:cs typeface="Arial"/>
              </a:rPr>
              <a:t>Sharing enables users </a:t>
            </a:r>
            <a:r>
              <a:rPr lang="en-US" sz="2400" dirty="0">
                <a:latin typeface="Arial"/>
                <a:cs typeface="Arial"/>
              </a:rPr>
              <a:t>to </a:t>
            </a:r>
            <a:r>
              <a:rPr lang="en-US" sz="2400" spc="-5" dirty="0">
                <a:latin typeface="Arial"/>
                <a:cs typeface="Arial"/>
              </a:rPr>
              <a:t>exchange information and  route data between </a:t>
            </a:r>
            <a:r>
              <a:rPr lang="en-US" sz="2400" dirty="0">
                <a:latin typeface="Arial"/>
                <a:cs typeface="Arial"/>
              </a:rPr>
              <a:t>them </a:t>
            </a:r>
            <a:r>
              <a:rPr lang="en-US" sz="2400" spc="-5" dirty="0">
                <a:latin typeface="Arial"/>
                <a:cs typeface="Arial"/>
              </a:rPr>
              <a:t>as workflow</a:t>
            </a:r>
            <a:r>
              <a:rPr lang="en-US" sz="2400" spc="55" dirty="0">
                <a:latin typeface="Arial"/>
                <a:cs typeface="Arial"/>
              </a:rPr>
              <a:t> </a:t>
            </a:r>
            <a:r>
              <a:rPr lang="en-US" sz="2400" spc="-5" dirty="0">
                <a:latin typeface="Arial"/>
                <a:cs typeface="Arial"/>
              </a:rPr>
              <a:t>demands</a:t>
            </a:r>
            <a:endParaRPr lang="en-US" sz="2400" dirty="0">
              <a:latin typeface="Arial"/>
              <a:cs typeface="Arial"/>
            </a:endParaRPr>
          </a:p>
          <a:p>
            <a:pPr marL="756285" lvl="1" indent="-286385" algn="just">
              <a:lnSpc>
                <a:spcPct val="100000"/>
              </a:lnSpc>
              <a:spcBef>
                <a:spcPts val="575"/>
              </a:spcBef>
              <a:buClr>
                <a:srgbClr val="515F7A"/>
              </a:buClr>
              <a:buChar char="–"/>
              <a:tabLst>
                <a:tab pos="756920" algn="l"/>
              </a:tabLst>
            </a:pPr>
            <a:r>
              <a:rPr lang="en-US" sz="2400" spc="-5" dirty="0">
                <a:latin typeface="Arial"/>
                <a:cs typeface="Arial"/>
              </a:rPr>
              <a:t>Can improve human communication</a:t>
            </a:r>
            <a:r>
              <a:rPr lang="en-US" sz="2400" spc="110" dirty="0">
                <a:latin typeface="Arial"/>
                <a:cs typeface="Arial"/>
              </a:rPr>
              <a:t> </a:t>
            </a:r>
            <a:r>
              <a:rPr lang="en-US" sz="2400" spc="-5" dirty="0">
                <a:latin typeface="Arial"/>
                <a:cs typeface="Arial"/>
              </a:rPr>
              <a:t>substantially</a:t>
            </a:r>
            <a:endParaRPr lang="en-US" sz="2400" dirty="0">
              <a:latin typeface="Arial"/>
              <a:cs typeface="Arial"/>
            </a:endParaRPr>
          </a:p>
          <a:p>
            <a:pPr marL="756285" marR="329565" lvl="1" indent="-286385" algn="just">
              <a:lnSpc>
                <a:spcPct val="100000"/>
              </a:lnSpc>
              <a:spcBef>
                <a:spcPts val="575"/>
              </a:spcBef>
              <a:buClr>
                <a:srgbClr val="515F7A"/>
              </a:buClr>
              <a:buChar char="–"/>
              <a:tabLst>
                <a:tab pos="756920" algn="l"/>
              </a:tabLst>
            </a:pPr>
            <a:r>
              <a:rPr lang="en-US" sz="2400" spc="-5" dirty="0">
                <a:latin typeface="Arial"/>
                <a:cs typeface="Arial"/>
              </a:rPr>
              <a:t>Peripheral </a:t>
            </a:r>
            <a:r>
              <a:rPr lang="en-US" sz="2400" b="1" spc="-5" dirty="0">
                <a:latin typeface="Arial"/>
                <a:cs typeface="Arial"/>
              </a:rPr>
              <a:t>device sharing </a:t>
            </a:r>
            <a:r>
              <a:rPr lang="en-US" sz="2400" spc="-5" dirty="0">
                <a:latin typeface="Arial"/>
                <a:cs typeface="Arial"/>
              </a:rPr>
              <a:t>enables users </a:t>
            </a:r>
            <a:r>
              <a:rPr lang="en-US" sz="2400" dirty="0">
                <a:latin typeface="Arial"/>
                <a:cs typeface="Arial"/>
              </a:rPr>
              <a:t>to take  </a:t>
            </a:r>
            <a:r>
              <a:rPr lang="en-US" sz="2400" spc="-5" dirty="0">
                <a:latin typeface="Arial"/>
                <a:cs typeface="Arial"/>
              </a:rPr>
              <a:t>advantage </a:t>
            </a:r>
            <a:r>
              <a:rPr lang="en-US" sz="2400" dirty="0">
                <a:latin typeface="Arial"/>
                <a:cs typeface="Arial"/>
              </a:rPr>
              <a:t>of </a:t>
            </a:r>
            <a:r>
              <a:rPr lang="en-US" sz="2400" spc="-5" dirty="0">
                <a:latin typeface="Arial"/>
                <a:cs typeface="Arial"/>
              </a:rPr>
              <a:t>peripherals and other devices attached  directly </a:t>
            </a:r>
            <a:r>
              <a:rPr lang="en-US" sz="2400" dirty="0">
                <a:latin typeface="Arial"/>
                <a:cs typeface="Arial"/>
              </a:rPr>
              <a:t>to </a:t>
            </a:r>
            <a:r>
              <a:rPr lang="en-US" sz="2400" spc="-5" dirty="0">
                <a:latin typeface="Arial"/>
                <a:cs typeface="Arial"/>
              </a:rPr>
              <a:t>a network or </a:t>
            </a:r>
            <a:r>
              <a:rPr lang="en-US" sz="2400" dirty="0">
                <a:latin typeface="Arial"/>
                <a:cs typeface="Arial"/>
              </a:rPr>
              <a:t>to </a:t>
            </a:r>
            <a:r>
              <a:rPr lang="en-US" sz="2400" spc="-5" dirty="0">
                <a:latin typeface="Arial"/>
                <a:cs typeface="Arial"/>
              </a:rPr>
              <a:t>a generally available  computer attached </a:t>
            </a:r>
            <a:r>
              <a:rPr lang="en-US" sz="2400" dirty="0">
                <a:latin typeface="Arial"/>
                <a:cs typeface="Arial"/>
              </a:rPr>
              <a:t>to </a:t>
            </a:r>
            <a:r>
              <a:rPr lang="en-US" sz="2400" spc="-5" dirty="0">
                <a:latin typeface="Arial"/>
                <a:cs typeface="Arial"/>
              </a:rPr>
              <a:t>a</a:t>
            </a:r>
            <a:r>
              <a:rPr lang="en-US" sz="2400" spc="5" dirty="0">
                <a:latin typeface="Arial"/>
                <a:cs typeface="Arial"/>
              </a:rPr>
              <a:t> </a:t>
            </a:r>
            <a:r>
              <a:rPr lang="en-US" sz="2400" spc="-5" dirty="0">
                <a:latin typeface="Arial"/>
                <a:cs typeface="Arial"/>
              </a:rPr>
              <a:t>network (printers, scanners</a:t>
            </a:r>
            <a:r>
              <a:rPr lang="en-US" sz="2400" spc="-5" baseline="0" dirty="0">
                <a:latin typeface="Arial"/>
                <a:cs typeface="Arial"/>
              </a:rPr>
              <a:t> for example</a:t>
            </a:r>
            <a:r>
              <a:rPr lang="en-US" sz="2400" spc="-5" dirty="0">
                <a:latin typeface="Arial"/>
                <a:cs typeface="Arial"/>
              </a:rPr>
              <a:t>)</a:t>
            </a:r>
            <a:endParaRPr lang="en-US" sz="2400" dirty="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12DD971D-A95F-4E52-9E2A-79F5C32D9F21}"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indent="-342900" algn="just">
              <a:lnSpc>
                <a:spcPts val="3110"/>
              </a:lnSpc>
              <a:buClr>
                <a:srgbClr val="839EE2"/>
              </a:buClr>
              <a:buFont typeface="Arial"/>
              <a:buChar char="•"/>
              <a:tabLst>
                <a:tab pos="354965" algn="l"/>
                <a:tab pos="355600" algn="l"/>
              </a:tabLst>
            </a:pPr>
            <a:r>
              <a:rPr lang="en-US" sz="1200" b="1" spc="-5" dirty="0">
                <a:latin typeface="Arial"/>
                <a:cs typeface="Arial"/>
              </a:rPr>
              <a:t>Local Area Network (LAN): </a:t>
            </a:r>
            <a:r>
              <a:rPr lang="en-US" sz="1200" spc="-5" dirty="0">
                <a:latin typeface="Arial"/>
                <a:cs typeface="Arial"/>
              </a:rPr>
              <a:t>small</a:t>
            </a:r>
            <a:r>
              <a:rPr lang="en-US" sz="1200" spc="110" dirty="0">
                <a:latin typeface="Arial"/>
                <a:cs typeface="Arial"/>
              </a:rPr>
              <a:t> </a:t>
            </a:r>
            <a:r>
              <a:rPr lang="en-US" sz="1200" spc="-5" dirty="0">
                <a:latin typeface="Arial"/>
                <a:cs typeface="Arial"/>
              </a:rPr>
              <a:t>network,</a:t>
            </a:r>
            <a:endParaRPr lang="en-US" sz="1200" dirty="0">
              <a:latin typeface="Arial"/>
              <a:cs typeface="Arial"/>
            </a:endParaRPr>
          </a:p>
          <a:p>
            <a:pPr marL="302260" algn="just">
              <a:lnSpc>
                <a:spcPts val="2855"/>
              </a:lnSpc>
              <a:tabLst>
                <a:tab pos="8759825" algn="l"/>
              </a:tabLst>
            </a:pPr>
            <a:r>
              <a:rPr lang="en-US" sz="1200" spc="-365" dirty="0">
                <a:latin typeface="Arial"/>
                <a:cs typeface="Arial"/>
              </a:rPr>
              <a:t> </a:t>
            </a:r>
            <a:r>
              <a:rPr lang="en-US" sz="1200" spc="-5" dirty="0">
                <a:latin typeface="Arial"/>
                <a:cs typeface="Arial"/>
              </a:rPr>
              <a:t>limited to a </a:t>
            </a:r>
            <a:r>
              <a:rPr lang="en-US" sz="1200" dirty="0">
                <a:latin typeface="Arial"/>
                <a:cs typeface="Arial"/>
              </a:rPr>
              <a:t>single collection </a:t>
            </a:r>
            <a:r>
              <a:rPr lang="en-US" sz="1200" spc="-5" dirty="0">
                <a:latin typeface="Arial"/>
                <a:cs typeface="Arial"/>
              </a:rPr>
              <a:t>of machines </a:t>
            </a:r>
            <a:r>
              <a:rPr lang="en-US" sz="1200" dirty="0">
                <a:latin typeface="Arial"/>
                <a:cs typeface="Arial"/>
              </a:rPr>
              <a:t>and</a:t>
            </a:r>
            <a:r>
              <a:rPr lang="en-US" sz="1200" spc="35" dirty="0">
                <a:latin typeface="Arial"/>
                <a:cs typeface="Arial"/>
              </a:rPr>
              <a:t> </a:t>
            </a:r>
            <a:r>
              <a:rPr lang="en-US" sz="1200" spc="-5" dirty="0">
                <a:latin typeface="Arial"/>
                <a:cs typeface="Arial"/>
              </a:rPr>
              <a:t>one	</a:t>
            </a:r>
            <a:endParaRPr lang="en-US" sz="1200" dirty="0">
              <a:latin typeface="Arial"/>
              <a:cs typeface="Arial"/>
            </a:endParaRPr>
          </a:p>
          <a:p>
            <a:pPr marL="355600" algn="just">
              <a:lnSpc>
                <a:spcPts val="3110"/>
              </a:lnSpc>
            </a:pPr>
            <a:r>
              <a:rPr lang="en-US" sz="1200" spc="-5" dirty="0">
                <a:latin typeface="Arial"/>
                <a:cs typeface="Arial"/>
              </a:rPr>
              <a:t>or more </a:t>
            </a:r>
            <a:r>
              <a:rPr lang="en-US" sz="1200" dirty="0">
                <a:latin typeface="Arial"/>
                <a:cs typeface="Arial"/>
              </a:rPr>
              <a:t>cables </a:t>
            </a:r>
            <a:r>
              <a:rPr lang="en-US" sz="1200" spc="-5" dirty="0">
                <a:latin typeface="Arial"/>
                <a:cs typeface="Arial"/>
              </a:rPr>
              <a:t>and </a:t>
            </a:r>
            <a:r>
              <a:rPr lang="en-US" sz="1200" dirty="0">
                <a:latin typeface="Arial"/>
                <a:cs typeface="Arial"/>
              </a:rPr>
              <a:t>other peripheral equipment</a:t>
            </a:r>
          </a:p>
          <a:p>
            <a:pPr marL="355600" marR="795020" indent="-342900" algn="just">
              <a:lnSpc>
                <a:spcPts val="2860"/>
              </a:lnSpc>
              <a:spcBef>
                <a:spcPts val="680"/>
              </a:spcBef>
              <a:buClr>
                <a:srgbClr val="839EE2"/>
              </a:buClr>
              <a:buFont typeface="Arial"/>
              <a:buChar char="•"/>
              <a:tabLst>
                <a:tab pos="354965" algn="l"/>
                <a:tab pos="355600" algn="l"/>
              </a:tabLst>
            </a:pPr>
            <a:r>
              <a:rPr lang="en-US" sz="1200" b="1" spc="-5" dirty="0">
                <a:latin typeface="Arial"/>
                <a:cs typeface="Arial"/>
              </a:rPr>
              <a:t>Internetwork: </a:t>
            </a:r>
            <a:r>
              <a:rPr lang="en-US" sz="1200" spc="-5" dirty="0">
                <a:latin typeface="Arial"/>
                <a:cs typeface="Arial"/>
              </a:rPr>
              <a:t>networked </a:t>
            </a:r>
            <a:r>
              <a:rPr lang="en-US" sz="1200" dirty="0">
                <a:latin typeface="Arial"/>
                <a:cs typeface="Arial"/>
              </a:rPr>
              <a:t>collection </a:t>
            </a:r>
            <a:r>
              <a:rPr lang="en-US" sz="1200" spc="-5" dirty="0">
                <a:latin typeface="Arial"/>
                <a:cs typeface="Arial"/>
              </a:rPr>
              <a:t>of LANs tied  </a:t>
            </a:r>
            <a:r>
              <a:rPr lang="en-US" sz="1200" dirty="0">
                <a:latin typeface="Arial"/>
                <a:cs typeface="Arial"/>
              </a:rPr>
              <a:t>together </a:t>
            </a:r>
            <a:r>
              <a:rPr lang="en-US" sz="1200" spc="-5" dirty="0">
                <a:latin typeface="Arial"/>
                <a:cs typeface="Arial"/>
              </a:rPr>
              <a:t>by </a:t>
            </a:r>
            <a:r>
              <a:rPr lang="en-US" sz="1200" dirty="0">
                <a:latin typeface="Arial"/>
                <a:cs typeface="Arial"/>
              </a:rPr>
              <a:t>devices </a:t>
            </a:r>
            <a:r>
              <a:rPr lang="en-US" sz="1200" spc="-5" dirty="0">
                <a:latin typeface="Arial"/>
                <a:cs typeface="Arial"/>
              </a:rPr>
              <a:t>such as</a:t>
            </a:r>
            <a:r>
              <a:rPr lang="en-US" sz="1200" spc="-75" dirty="0">
                <a:latin typeface="Arial"/>
                <a:cs typeface="Arial"/>
              </a:rPr>
              <a:t> </a:t>
            </a:r>
            <a:r>
              <a:rPr lang="en-US" sz="1200" dirty="0">
                <a:latin typeface="Arial"/>
                <a:cs typeface="Arial"/>
              </a:rPr>
              <a:t>routers</a:t>
            </a:r>
          </a:p>
          <a:p>
            <a:pPr marL="469900" algn="just">
              <a:lnSpc>
                <a:spcPct val="100000"/>
              </a:lnSpc>
              <a:spcBef>
                <a:spcPts val="150"/>
              </a:spcBef>
            </a:pPr>
            <a:r>
              <a:rPr lang="en-US" sz="1100" dirty="0">
                <a:solidFill>
                  <a:srgbClr val="515F7A"/>
                </a:solidFill>
                <a:latin typeface="Arial"/>
                <a:cs typeface="Arial"/>
              </a:rPr>
              <a:t>– </a:t>
            </a:r>
            <a:r>
              <a:rPr lang="en-US" sz="1100" spc="-5" dirty="0">
                <a:latin typeface="Arial"/>
                <a:cs typeface="Arial"/>
              </a:rPr>
              <a:t>The </a:t>
            </a:r>
            <a:r>
              <a:rPr lang="en-US" sz="1100" b="1" dirty="0">
                <a:latin typeface="Arial"/>
                <a:cs typeface="Arial"/>
              </a:rPr>
              <a:t>Internet </a:t>
            </a:r>
            <a:r>
              <a:rPr lang="en-US" sz="1100" dirty="0">
                <a:latin typeface="Arial"/>
                <a:cs typeface="Arial"/>
              </a:rPr>
              <a:t>is the </a:t>
            </a:r>
            <a:r>
              <a:rPr lang="en-US" sz="1100" spc="-5" dirty="0">
                <a:latin typeface="Arial"/>
                <a:cs typeface="Arial"/>
              </a:rPr>
              <a:t>best</a:t>
            </a:r>
            <a:r>
              <a:rPr lang="en-US" sz="1100" spc="160" dirty="0">
                <a:latin typeface="Arial"/>
                <a:cs typeface="Arial"/>
              </a:rPr>
              <a:t> </a:t>
            </a:r>
            <a:r>
              <a:rPr lang="en-US" sz="1100" spc="-5" dirty="0">
                <a:latin typeface="Arial"/>
                <a:cs typeface="Arial"/>
              </a:rPr>
              <a:t>example</a:t>
            </a:r>
            <a:endParaRPr lang="en-US" sz="1100" dirty="0">
              <a:latin typeface="Arial"/>
              <a:cs typeface="Arial"/>
            </a:endParaRPr>
          </a:p>
          <a:p>
            <a:pPr marL="355600" marR="715645" indent="-342900" algn="just">
              <a:lnSpc>
                <a:spcPts val="2860"/>
              </a:lnSpc>
              <a:spcBef>
                <a:spcPts val="665"/>
              </a:spcBef>
              <a:buClr>
                <a:srgbClr val="839EE2"/>
              </a:buClr>
              <a:buFont typeface="Arial"/>
              <a:buChar char="•"/>
              <a:tabLst>
                <a:tab pos="354965" algn="l"/>
                <a:tab pos="355600" algn="l"/>
              </a:tabLst>
            </a:pPr>
            <a:r>
              <a:rPr lang="en-US" sz="1200" b="1" spc="-5" dirty="0">
                <a:latin typeface="Arial"/>
                <a:cs typeface="Arial"/>
              </a:rPr>
              <a:t>Wide Area Network (WAN): </a:t>
            </a:r>
            <a:r>
              <a:rPr lang="en-US" sz="1200" dirty="0">
                <a:latin typeface="Arial"/>
                <a:cs typeface="Arial"/>
              </a:rPr>
              <a:t>internetwork that  </a:t>
            </a:r>
            <a:r>
              <a:rPr lang="en-US" sz="1200" spc="-5" dirty="0">
                <a:latin typeface="Arial"/>
                <a:cs typeface="Arial"/>
              </a:rPr>
              <a:t>spans </a:t>
            </a:r>
            <a:r>
              <a:rPr lang="en-US" sz="1200" dirty="0">
                <a:latin typeface="Arial"/>
                <a:cs typeface="Arial"/>
              </a:rPr>
              <a:t>distances </a:t>
            </a:r>
            <a:r>
              <a:rPr lang="en-US" sz="1200" spc="-5" dirty="0">
                <a:latin typeface="Arial"/>
                <a:cs typeface="Arial"/>
              </a:rPr>
              <a:t>measured in miles and </a:t>
            </a:r>
            <a:r>
              <a:rPr lang="en-US" sz="1200" dirty="0">
                <a:latin typeface="Arial"/>
                <a:cs typeface="Arial"/>
              </a:rPr>
              <a:t>links </a:t>
            </a:r>
            <a:r>
              <a:rPr lang="en-US" sz="1200" spc="-5" dirty="0">
                <a:latin typeface="Arial"/>
                <a:cs typeface="Arial"/>
              </a:rPr>
              <a:t>two  or more </a:t>
            </a:r>
            <a:r>
              <a:rPr lang="en-US" sz="1200" dirty="0">
                <a:latin typeface="Arial"/>
                <a:cs typeface="Arial"/>
              </a:rPr>
              <a:t>separate</a:t>
            </a:r>
            <a:r>
              <a:rPr lang="en-US" sz="1200" spc="-30" dirty="0">
                <a:latin typeface="Arial"/>
                <a:cs typeface="Arial"/>
              </a:rPr>
              <a:t> </a:t>
            </a:r>
            <a:r>
              <a:rPr lang="en-US" sz="1200" spc="-5" dirty="0">
                <a:latin typeface="Arial"/>
                <a:cs typeface="Arial"/>
              </a:rPr>
              <a:t>LANs</a:t>
            </a:r>
            <a:endParaRPr lang="en-US" sz="1200" dirty="0">
              <a:latin typeface="Arial"/>
              <a:cs typeface="Arial"/>
            </a:endParaRPr>
          </a:p>
          <a:p>
            <a:pPr marL="355600" marR="835660" indent="-342900" algn="just">
              <a:lnSpc>
                <a:spcPts val="2860"/>
              </a:lnSpc>
              <a:spcBef>
                <a:spcPts val="670"/>
              </a:spcBef>
              <a:buClr>
                <a:srgbClr val="839EE2"/>
              </a:buClr>
              <a:buFont typeface="Arial"/>
              <a:buChar char="•"/>
              <a:tabLst>
                <a:tab pos="354965" algn="l"/>
                <a:tab pos="355600" algn="l"/>
              </a:tabLst>
            </a:pPr>
            <a:r>
              <a:rPr lang="en-US" sz="1200" b="1" spc="-5" dirty="0">
                <a:latin typeface="Arial"/>
                <a:cs typeface="Arial"/>
              </a:rPr>
              <a:t>Metropolitan Area Network (MAN): </a:t>
            </a:r>
            <a:r>
              <a:rPr lang="en-US" sz="1200" spc="-5" dirty="0">
                <a:latin typeface="Arial"/>
                <a:cs typeface="Arial"/>
              </a:rPr>
              <a:t>uses WAN  </a:t>
            </a:r>
            <a:r>
              <a:rPr lang="en-US" sz="1200" dirty="0">
                <a:latin typeface="Arial"/>
                <a:cs typeface="Arial"/>
              </a:rPr>
              <a:t>technologies </a:t>
            </a:r>
            <a:r>
              <a:rPr lang="en-US" sz="1200" spc="-5" dirty="0">
                <a:latin typeface="Arial"/>
                <a:cs typeface="Arial"/>
              </a:rPr>
              <a:t>to </a:t>
            </a:r>
            <a:r>
              <a:rPr lang="en-US" sz="1200" dirty="0">
                <a:latin typeface="Arial"/>
                <a:cs typeface="Arial"/>
              </a:rPr>
              <a:t>interconnect </a:t>
            </a:r>
            <a:r>
              <a:rPr lang="en-US" sz="1200" spc="-5" dirty="0">
                <a:latin typeface="Arial"/>
                <a:cs typeface="Arial"/>
              </a:rPr>
              <a:t>LANs </a:t>
            </a:r>
            <a:r>
              <a:rPr lang="en-US" sz="1200" dirty="0">
                <a:latin typeface="Arial"/>
                <a:cs typeface="Arial"/>
              </a:rPr>
              <a:t>in </a:t>
            </a:r>
            <a:r>
              <a:rPr lang="en-US" sz="1200" spc="-5" dirty="0">
                <a:latin typeface="Arial"/>
                <a:cs typeface="Arial"/>
              </a:rPr>
              <a:t>a </a:t>
            </a:r>
            <a:r>
              <a:rPr lang="en-US" sz="1200" dirty="0">
                <a:latin typeface="Arial"/>
                <a:cs typeface="Arial"/>
              </a:rPr>
              <a:t>specific  </a:t>
            </a:r>
            <a:r>
              <a:rPr lang="en-US" sz="1200" spc="-5" dirty="0">
                <a:latin typeface="Arial"/>
                <a:cs typeface="Arial"/>
              </a:rPr>
              <a:t>geographic region, such as a county or a</a:t>
            </a:r>
            <a:r>
              <a:rPr lang="en-US" sz="1200" spc="85" dirty="0">
                <a:latin typeface="Arial"/>
                <a:cs typeface="Arial"/>
              </a:rPr>
              <a:t> </a:t>
            </a:r>
            <a:r>
              <a:rPr lang="en-US" sz="1200" spc="-5" dirty="0">
                <a:latin typeface="Arial"/>
                <a:cs typeface="Arial"/>
              </a:rPr>
              <a:t>city</a:t>
            </a:r>
            <a:endParaRPr lang="en-US" sz="1200" dirty="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12DD971D-A95F-4E52-9E2A-79F5C32D9F21}" type="slidenum">
              <a:rPr lang="en-US" smtClean="0"/>
              <a:pPr/>
              <a:t>22</a:t>
            </a:fld>
            <a:endParaRPr lang="en-US"/>
          </a:p>
        </p:txBody>
      </p:sp>
    </p:spTree>
    <p:extLst>
      <p:ext uri="{BB962C8B-B14F-4D97-AF65-F5344CB8AC3E}">
        <p14:creationId xmlns:p14="http://schemas.microsoft.com/office/powerpoint/2010/main" val="14540696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indent="-342900" algn="just">
              <a:lnSpc>
                <a:spcPts val="3110"/>
              </a:lnSpc>
              <a:buClr>
                <a:srgbClr val="839EE2"/>
              </a:buClr>
              <a:buFont typeface="Arial"/>
              <a:buChar char="•"/>
              <a:tabLst>
                <a:tab pos="354965" algn="l"/>
                <a:tab pos="355600" algn="l"/>
              </a:tabLst>
            </a:pPr>
            <a:r>
              <a:rPr lang="en-US" sz="1200" b="1" spc="-5" dirty="0">
                <a:latin typeface="Arial"/>
                <a:cs typeface="Arial"/>
              </a:rPr>
              <a:t>Local Area Network (LAN): </a:t>
            </a:r>
            <a:r>
              <a:rPr lang="en-US" sz="1200" spc="-5" dirty="0">
                <a:latin typeface="Arial"/>
                <a:cs typeface="Arial"/>
              </a:rPr>
              <a:t>small</a:t>
            </a:r>
            <a:r>
              <a:rPr lang="en-US" sz="1200" spc="110" dirty="0">
                <a:latin typeface="Arial"/>
                <a:cs typeface="Arial"/>
              </a:rPr>
              <a:t> </a:t>
            </a:r>
            <a:r>
              <a:rPr lang="en-US" sz="1200" spc="-5" dirty="0">
                <a:latin typeface="Arial"/>
                <a:cs typeface="Arial"/>
              </a:rPr>
              <a:t>network,</a:t>
            </a:r>
            <a:endParaRPr lang="en-US" sz="1200" dirty="0">
              <a:latin typeface="Arial"/>
              <a:cs typeface="Arial"/>
            </a:endParaRPr>
          </a:p>
          <a:p>
            <a:pPr marL="302260" algn="just">
              <a:lnSpc>
                <a:spcPts val="2855"/>
              </a:lnSpc>
              <a:tabLst>
                <a:tab pos="8759825" algn="l"/>
              </a:tabLst>
            </a:pPr>
            <a:r>
              <a:rPr lang="en-US" sz="1200" spc="-365" dirty="0">
                <a:latin typeface="Arial"/>
                <a:cs typeface="Arial"/>
              </a:rPr>
              <a:t> </a:t>
            </a:r>
            <a:r>
              <a:rPr lang="en-US" sz="1200" spc="-5" dirty="0">
                <a:latin typeface="Arial"/>
                <a:cs typeface="Arial"/>
              </a:rPr>
              <a:t>limited to a </a:t>
            </a:r>
            <a:r>
              <a:rPr lang="en-US" sz="1200" dirty="0">
                <a:latin typeface="Arial"/>
                <a:cs typeface="Arial"/>
              </a:rPr>
              <a:t>single collection </a:t>
            </a:r>
            <a:r>
              <a:rPr lang="en-US" sz="1200" spc="-5" dirty="0">
                <a:latin typeface="Arial"/>
                <a:cs typeface="Arial"/>
              </a:rPr>
              <a:t>of machines </a:t>
            </a:r>
            <a:r>
              <a:rPr lang="en-US" sz="1200" dirty="0">
                <a:latin typeface="Arial"/>
                <a:cs typeface="Arial"/>
              </a:rPr>
              <a:t>and</a:t>
            </a:r>
            <a:r>
              <a:rPr lang="en-US" sz="1200" spc="35" dirty="0">
                <a:latin typeface="Arial"/>
                <a:cs typeface="Arial"/>
              </a:rPr>
              <a:t> </a:t>
            </a:r>
            <a:r>
              <a:rPr lang="en-US" sz="1200" spc="-5" dirty="0">
                <a:latin typeface="Arial"/>
                <a:cs typeface="Arial"/>
              </a:rPr>
              <a:t>one	</a:t>
            </a:r>
            <a:endParaRPr lang="en-US" sz="1200" dirty="0">
              <a:latin typeface="Arial"/>
              <a:cs typeface="Arial"/>
            </a:endParaRPr>
          </a:p>
          <a:p>
            <a:pPr marL="355600" algn="just">
              <a:lnSpc>
                <a:spcPts val="3110"/>
              </a:lnSpc>
            </a:pPr>
            <a:r>
              <a:rPr lang="en-US" sz="1200" spc="-5" dirty="0">
                <a:latin typeface="Arial"/>
                <a:cs typeface="Arial"/>
              </a:rPr>
              <a:t>or more </a:t>
            </a:r>
            <a:r>
              <a:rPr lang="en-US" sz="1200" dirty="0">
                <a:latin typeface="Arial"/>
                <a:cs typeface="Arial"/>
              </a:rPr>
              <a:t>cables </a:t>
            </a:r>
            <a:r>
              <a:rPr lang="en-US" sz="1200" spc="-5" dirty="0">
                <a:latin typeface="Arial"/>
                <a:cs typeface="Arial"/>
              </a:rPr>
              <a:t>and </a:t>
            </a:r>
            <a:r>
              <a:rPr lang="en-US" sz="1200" dirty="0">
                <a:latin typeface="Arial"/>
                <a:cs typeface="Arial"/>
              </a:rPr>
              <a:t>other peripheral equipment</a:t>
            </a:r>
          </a:p>
          <a:p>
            <a:pPr marL="355600" marR="795020" indent="-342900" algn="just">
              <a:lnSpc>
                <a:spcPts val="2860"/>
              </a:lnSpc>
              <a:spcBef>
                <a:spcPts val="680"/>
              </a:spcBef>
              <a:buClr>
                <a:srgbClr val="839EE2"/>
              </a:buClr>
              <a:buFont typeface="Arial"/>
              <a:buChar char="•"/>
              <a:tabLst>
                <a:tab pos="354965" algn="l"/>
                <a:tab pos="355600" algn="l"/>
              </a:tabLst>
            </a:pPr>
            <a:r>
              <a:rPr lang="en-US" sz="1200" b="1" spc="-5" dirty="0">
                <a:latin typeface="Arial"/>
                <a:cs typeface="Arial"/>
              </a:rPr>
              <a:t>Internetwork: </a:t>
            </a:r>
            <a:r>
              <a:rPr lang="en-US" sz="1200" spc="-5" dirty="0">
                <a:latin typeface="Arial"/>
                <a:cs typeface="Arial"/>
              </a:rPr>
              <a:t>networked </a:t>
            </a:r>
            <a:r>
              <a:rPr lang="en-US" sz="1200" dirty="0">
                <a:latin typeface="Arial"/>
                <a:cs typeface="Arial"/>
              </a:rPr>
              <a:t>collection </a:t>
            </a:r>
            <a:r>
              <a:rPr lang="en-US" sz="1200" spc="-5" dirty="0">
                <a:latin typeface="Arial"/>
                <a:cs typeface="Arial"/>
              </a:rPr>
              <a:t>of LANs tied  </a:t>
            </a:r>
            <a:r>
              <a:rPr lang="en-US" sz="1200" dirty="0">
                <a:latin typeface="Arial"/>
                <a:cs typeface="Arial"/>
              </a:rPr>
              <a:t>together </a:t>
            </a:r>
            <a:r>
              <a:rPr lang="en-US" sz="1200" spc="-5" dirty="0">
                <a:latin typeface="Arial"/>
                <a:cs typeface="Arial"/>
              </a:rPr>
              <a:t>by </a:t>
            </a:r>
            <a:r>
              <a:rPr lang="en-US" sz="1200" dirty="0">
                <a:latin typeface="Arial"/>
                <a:cs typeface="Arial"/>
              </a:rPr>
              <a:t>devices </a:t>
            </a:r>
            <a:r>
              <a:rPr lang="en-US" sz="1200" spc="-5" dirty="0">
                <a:latin typeface="Arial"/>
                <a:cs typeface="Arial"/>
              </a:rPr>
              <a:t>such as</a:t>
            </a:r>
            <a:r>
              <a:rPr lang="en-US" sz="1200" spc="-75" dirty="0">
                <a:latin typeface="Arial"/>
                <a:cs typeface="Arial"/>
              </a:rPr>
              <a:t> </a:t>
            </a:r>
            <a:r>
              <a:rPr lang="en-US" sz="1200" dirty="0">
                <a:latin typeface="Arial"/>
                <a:cs typeface="Arial"/>
              </a:rPr>
              <a:t>routers</a:t>
            </a:r>
          </a:p>
          <a:p>
            <a:pPr marL="469900" algn="just">
              <a:lnSpc>
                <a:spcPct val="100000"/>
              </a:lnSpc>
              <a:spcBef>
                <a:spcPts val="150"/>
              </a:spcBef>
            </a:pPr>
            <a:r>
              <a:rPr lang="en-US" sz="1100" dirty="0">
                <a:solidFill>
                  <a:srgbClr val="515F7A"/>
                </a:solidFill>
                <a:latin typeface="Arial"/>
                <a:cs typeface="Arial"/>
              </a:rPr>
              <a:t>– </a:t>
            </a:r>
            <a:r>
              <a:rPr lang="en-US" sz="1100" spc="-5" dirty="0">
                <a:latin typeface="Arial"/>
                <a:cs typeface="Arial"/>
              </a:rPr>
              <a:t>The </a:t>
            </a:r>
            <a:r>
              <a:rPr lang="en-US" sz="1100" b="1" dirty="0">
                <a:latin typeface="Arial"/>
                <a:cs typeface="Arial"/>
              </a:rPr>
              <a:t>Internet </a:t>
            </a:r>
            <a:r>
              <a:rPr lang="en-US" sz="1100" dirty="0">
                <a:latin typeface="Arial"/>
                <a:cs typeface="Arial"/>
              </a:rPr>
              <a:t>is the </a:t>
            </a:r>
            <a:r>
              <a:rPr lang="en-US" sz="1100" spc="-5" dirty="0">
                <a:latin typeface="Arial"/>
                <a:cs typeface="Arial"/>
              </a:rPr>
              <a:t>best</a:t>
            </a:r>
            <a:r>
              <a:rPr lang="en-US" sz="1100" spc="160" dirty="0">
                <a:latin typeface="Arial"/>
                <a:cs typeface="Arial"/>
              </a:rPr>
              <a:t> </a:t>
            </a:r>
            <a:r>
              <a:rPr lang="en-US" sz="1100" spc="-5" dirty="0">
                <a:latin typeface="Arial"/>
                <a:cs typeface="Arial"/>
              </a:rPr>
              <a:t>example</a:t>
            </a:r>
            <a:endParaRPr lang="en-US" sz="1100" dirty="0">
              <a:latin typeface="Arial"/>
              <a:cs typeface="Arial"/>
            </a:endParaRPr>
          </a:p>
          <a:p>
            <a:pPr marL="355600" marR="715645" indent="-342900" algn="just">
              <a:lnSpc>
                <a:spcPts val="2860"/>
              </a:lnSpc>
              <a:spcBef>
                <a:spcPts val="665"/>
              </a:spcBef>
              <a:buClr>
                <a:srgbClr val="839EE2"/>
              </a:buClr>
              <a:buFont typeface="Arial"/>
              <a:buChar char="•"/>
              <a:tabLst>
                <a:tab pos="354965" algn="l"/>
                <a:tab pos="355600" algn="l"/>
              </a:tabLst>
            </a:pPr>
            <a:r>
              <a:rPr lang="en-US" sz="1200" b="1" spc="-5" dirty="0">
                <a:latin typeface="Arial"/>
                <a:cs typeface="Arial"/>
              </a:rPr>
              <a:t>Wide Area Network (WAN): </a:t>
            </a:r>
            <a:r>
              <a:rPr lang="en-US" sz="1200" dirty="0">
                <a:latin typeface="Arial"/>
                <a:cs typeface="Arial"/>
              </a:rPr>
              <a:t>internetwork that  </a:t>
            </a:r>
            <a:r>
              <a:rPr lang="en-US" sz="1200" spc="-5" dirty="0">
                <a:latin typeface="Arial"/>
                <a:cs typeface="Arial"/>
              </a:rPr>
              <a:t>spans </a:t>
            </a:r>
            <a:r>
              <a:rPr lang="en-US" sz="1200" dirty="0">
                <a:latin typeface="Arial"/>
                <a:cs typeface="Arial"/>
              </a:rPr>
              <a:t>distances </a:t>
            </a:r>
            <a:r>
              <a:rPr lang="en-US" sz="1200" spc="-5" dirty="0">
                <a:latin typeface="Arial"/>
                <a:cs typeface="Arial"/>
              </a:rPr>
              <a:t>measured in miles and </a:t>
            </a:r>
            <a:r>
              <a:rPr lang="en-US" sz="1200" dirty="0">
                <a:latin typeface="Arial"/>
                <a:cs typeface="Arial"/>
              </a:rPr>
              <a:t>links </a:t>
            </a:r>
            <a:r>
              <a:rPr lang="en-US" sz="1200" spc="-5" dirty="0">
                <a:latin typeface="Arial"/>
                <a:cs typeface="Arial"/>
              </a:rPr>
              <a:t>two  or more </a:t>
            </a:r>
            <a:r>
              <a:rPr lang="en-US" sz="1200" dirty="0">
                <a:latin typeface="Arial"/>
                <a:cs typeface="Arial"/>
              </a:rPr>
              <a:t>separate</a:t>
            </a:r>
            <a:r>
              <a:rPr lang="en-US" sz="1200" spc="-30" dirty="0">
                <a:latin typeface="Arial"/>
                <a:cs typeface="Arial"/>
              </a:rPr>
              <a:t> </a:t>
            </a:r>
            <a:r>
              <a:rPr lang="en-US" sz="1200" spc="-5" dirty="0">
                <a:latin typeface="Arial"/>
                <a:cs typeface="Arial"/>
              </a:rPr>
              <a:t>LANs</a:t>
            </a:r>
            <a:endParaRPr lang="en-US" sz="1200" dirty="0">
              <a:latin typeface="Arial"/>
              <a:cs typeface="Arial"/>
            </a:endParaRPr>
          </a:p>
          <a:p>
            <a:pPr marL="355600" marR="835660" indent="-342900" algn="just">
              <a:lnSpc>
                <a:spcPts val="2860"/>
              </a:lnSpc>
              <a:spcBef>
                <a:spcPts val="670"/>
              </a:spcBef>
              <a:buClr>
                <a:srgbClr val="839EE2"/>
              </a:buClr>
              <a:buFont typeface="Arial"/>
              <a:buChar char="•"/>
              <a:tabLst>
                <a:tab pos="354965" algn="l"/>
                <a:tab pos="355600" algn="l"/>
              </a:tabLst>
            </a:pPr>
            <a:r>
              <a:rPr lang="en-US" sz="1200" b="1" spc="-5" dirty="0">
                <a:latin typeface="Arial"/>
                <a:cs typeface="Arial"/>
              </a:rPr>
              <a:t>Metropolitan Area Network (MAN): </a:t>
            </a:r>
            <a:r>
              <a:rPr lang="en-US" sz="1200" spc="-5" dirty="0">
                <a:latin typeface="Arial"/>
                <a:cs typeface="Arial"/>
              </a:rPr>
              <a:t>uses WAN  </a:t>
            </a:r>
            <a:r>
              <a:rPr lang="en-US" sz="1200" dirty="0">
                <a:latin typeface="Arial"/>
                <a:cs typeface="Arial"/>
              </a:rPr>
              <a:t>technologies </a:t>
            </a:r>
            <a:r>
              <a:rPr lang="en-US" sz="1200" spc="-5" dirty="0">
                <a:latin typeface="Arial"/>
                <a:cs typeface="Arial"/>
              </a:rPr>
              <a:t>to </a:t>
            </a:r>
            <a:r>
              <a:rPr lang="en-US" sz="1200" dirty="0">
                <a:latin typeface="Arial"/>
                <a:cs typeface="Arial"/>
              </a:rPr>
              <a:t>interconnect </a:t>
            </a:r>
            <a:r>
              <a:rPr lang="en-US" sz="1200" spc="-5" dirty="0">
                <a:latin typeface="Arial"/>
                <a:cs typeface="Arial"/>
              </a:rPr>
              <a:t>LANs </a:t>
            </a:r>
            <a:r>
              <a:rPr lang="en-US" sz="1200" dirty="0">
                <a:latin typeface="Arial"/>
                <a:cs typeface="Arial"/>
              </a:rPr>
              <a:t>in </a:t>
            </a:r>
            <a:r>
              <a:rPr lang="en-US" sz="1200" spc="-5" dirty="0">
                <a:latin typeface="Arial"/>
                <a:cs typeface="Arial"/>
              </a:rPr>
              <a:t>a </a:t>
            </a:r>
            <a:r>
              <a:rPr lang="en-US" sz="1200" dirty="0">
                <a:latin typeface="Arial"/>
                <a:cs typeface="Arial"/>
              </a:rPr>
              <a:t>specific  </a:t>
            </a:r>
            <a:r>
              <a:rPr lang="en-US" sz="1200" spc="-5" dirty="0">
                <a:latin typeface="Arial"/>
                <a:cs typeface="Arial"/>
              </a:rPr>
              <a:t>geographic region, such as a county or a</a:t>
            </a:r>
            <a:r>
              <a:rPr lang="en-US" sz="1200" spc="85" dirty="0">
                <a:latin typeface="Arial"/>
                <a:cs typeface="Arial"/>
              </a:rPr>
              <a:t> </a:t>
            </a:r>
            <a:r>
              <a:rPr lang="en-US" sz="1200" spc="-5" dirty="0">
                <a:latin typeface="Arial"/>
                <a:cs typeface="Arial"/>
              </a:rPr>
              <a:t>city</a:t>
            </a:r>
            <a:endParaRPr lang="en-US" sz="1200" dirty="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12DD971D-A95F-4E52-9E2A-79F5C32D9F21}" type="slidenum">
              <a:rPr lang="en-US" smtClean="0"/>
              <a:pPr/>
              <a:t>23</a:t>
            </a:fld>
            <a:endParaRPr lang="en-US"/>
          </a:p>
        </p:txBody>
      </p:sp>
    </p:spTree>
    <p:extLst>
      <p:ext uri="{BB962C8B-B14F-4D97-AF65-F5344CB8AC3E}">
        <p14:creationId xmlns:p14="http://schemas.microsoft.com/office/powerpoint/2010/main" val="4423963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indent="-342900" algn="just">
              <a:lnSpc>
                <a:spcPts val="3110"/>
              </a:lnSpc>
              <a:buClr>
                <a:srgbClr val="839EE2"/>
              </a:buClr>
              <a:buFont typeface="Arial"/>
              <a:buChar char="•"/>
              <a:tabLst>
                <a:tab pos="354965" algn="l"/>
                <a:tab pos="355600" algn="l"/>
              </a:tabLst>
            </a:pPr>
            <a:r>
              <a:rPr lang="en-US" sz="1200" b="1" spc="-5" dirty="0">
                <a:latin typeface="Arial"/>
                <a:cs typeface="Arial"/>
              </a:rPr>
              <a:t>Local Area Network (LAN): </a:t>
            </a:r>
            <a:r>
              <a:rPr lang="en-US" sz="1200" spc="-5" dirty="0">
                <a:latin typeface="Arial"/>
                <a:cs typeface="Arial"/>
              </a:rPr>
              <a:t>small</a:t>
            </a:r>
            <a:r>
              <a:rPr lang="en-US" sz="1200" spc="110" dirty="0">
                <a:latin typeface="Arial"/>
                <a:cs typeface="Arial"/>
              </a:rPr>
              <a:t> </a:t>
            </a:r>
            <a:r>
              <a:rPr lang="en-US" sz="1200" spc="-5" dirty="0">
                <a:latin typeface="Arial"/>
                <a:cs typeface="Arial"/>
              </a:rPr>
              <a:t>network,</a:t>
            </a:r>
            <a:endParaRPr lang="en-US" sz="1200" dirty="0">
              <a:latin typeface="Arial"/>
              <a:cs typeface="Arial"/>
            </a:endParaRPr>
          </a:p>
          <a:p>
            <a:pPr marL="302260" algn="just">
              <a:lnSpc>
                <a:spcPts val="2855"/>
              </a:lnSpc>
              <a:tabLst>
                <a:tab pos="8759825" algn="l"/>
              </a:tabLst>
            </a:pPr>
            <a:r>
              <a:rPr lang="en-US" sz="1200" spc="-365" dirty="0">
                <a:latin typeface="Arial"/>
                <a:cs typeface="Arial"/>
              </a:rPr>
              <a:t> </a:t>
            </a:r>
            <a:r>
              <a:rPr lang="en-US" sz="1200" spc="-5" dirty="0">
                <a:latin typeface="Arial"/>
                <a:cs typeface="Arial"/>
              </a:rPr>
              <a:t>limited to a </a:t>
            </a:r>
            <a:r>
              <a:rPr lang="en-US" sz="1200" dirty="0">
                <a:latin typeface="Arial"/>
                <a:cs typeface="Arial"/>
              </a:rPr>
              <a:t>single collection </a:t>
            </a:r>
            <a:r>
              <a:rPr lang="en-US" sz="1200" spc="-5" dirty="0">
                <a:latin typeface="Arial"/>
                <a:cs typeface="Arial"/>
              </a:rPr>
              <a:t>of machines </a:t>
            </a:r>
            <a:r>
              <a:rPr lang="en-US" sz="1200" dirty="0">
                <a:latin typeface="Arial"/>
                <a:cs typeface="Arial"/>
              </a:rPr>
              <a:t>and</a:t>
            </a:r>
            <a:r>
              <a:rPr lang="en-US" sz="1200" spc="35" dirty="0">
                <a:latin typeface="Arial"/>
                <a:cs typeface="Arial"/>
              </a:rPr>
              <a:t> </a:t>
            </a:r>
            <a:r>
              <a:rPr lang="en-US" sz="1200" spc="-5" dirty="0">
                <a:latin typeface="Arial"/>
                <a:cs typeface="Arial"/>
              </a:rPr>
              <a:t>one	</a:t>
            </a:r>
            <a:endParaRPr lang="en-US" sz="1200" dirty="0">
              <a:latin typeface="Arial"/>
              <a:cs typeface="Arial"/>
            </a:endParaRPr>
          </a:p>
          <a:p>
            <a:pPr marL="355600" algn="just">
              <a:lnSpc>
                <a:spcPts val="3110"/>
              </a:lnSpc>
            </a:pPr>
            <a:r>
              <a:rPr lang="en-US" sz="1200" spc="-5" dirty="0">
                <a:latin typeface="Arial"/>
                <a:cs typeface="Arial"/>
              </a:rPr>
              <a:t>or more </a:t>
            </a:r>
            <a:r>
              <a:rPr lang="en-US" sz="1200" dirty="0">
                <a:latin typeface="Arial"/>
                <a:cs typeface="Arial"/>
              </a:rPr>
              <a:t>cables </a:t>
            </a:r>
            <a:r>
              <a:rPr lang="en-US" sz="1200" spc="-5" dirty="0">
                <a:latin typeface="Arial"/>
                <a:cs typeface="Arial"/>
              </a:rPr>
              <a:t>and </a:t>
            </a:r>
            <a:r>
              <a:rPr lang="en-US" sz="1200" dirty="0">
                <a:latin typeface="Arial"/>
                <a:cs typeface="Arial"/>
              </a:rPr>
              <a:t>other peripheral equipment</a:t>
            </a:r>
          </a:p>
          <a:p>
            <a:pPr marL="355600" marR="795020" indent="-342900" algn="just">
              <a:lnSpc>
                <a:spcPts val="2860"/>
              </a:lnSpc>
              <a:spcBef>
                <a:spcPts val="680"/>
              </a:spcBef>
              <a:buClr>
                <a:srgbClr val="839EE2"/>
              </a:buClr>
              <a:buFont typeface="Arial"/>
              <a:buChar char="•"/>
              <a:tabLst>
                <a:tab pos="354965" algn="l"/>
                <a:tab pos="355600" algn="l"/>
              </a:tabLst>
            </a:pPr>
            <a:r>
              <a:rPr lang="en-US" sz="1200" b="1" spc="-5" dirty="0">
                <a:latin typeface="Arial"/>
                <a:cs typeface="Arial"/>
              </a:rPr>
              <a:t>Internetwork: </a:t>
            </a:r>
            <a:r>
              <a:rPr lang="en-US" sz="1200" spc="-5" dirty="0">
                <a:latin typeface="Arial"/>
                <a:cs typeface="Arial"/>
              </a:rPr>
              <a:t>networked </a:t>
            </a:r>
            <a:r>
              <a:rPr lang="en-US" sz="1200" dirty="0">
                <a:latin typeface="Arial"/>
                <a:cs typeface="Arial"/>
              </a:rPr>
              <a:t>collection </a:t>
            </a:r>
            <a:r>
              <a:rPr lang="en-US" sz="1200" spc="-5" dirty="0">
                <a:latin typeface="Arial"/>
                <a:cs typeface="Arial"/>
              </a:rPr>
              <a:t>of LANs tied  </a:t>
            </a:r>
            <a:r>
              <a:rPr lang="en-US" sz="1200" dirty="0">
                <a:latin typeface="Arial"/>
                <a:cs typeface="Arial"/>
              </a:rPr>
              <a:t>together </a:t>
            </a:r>
            <a:r>
              <a:rPr lang="en-US" sz="1200" spc="-5" dirty="0">
                <a:latin typeface="Arial"/>
                <a:cs typeface="Arial"/>
              </a:rPr>
              <a:t>by </a:t>
            </a:r>
            <a:r>
              <a:rPr lang="en-US" sz="1200" dirty="0">
                <a:latin typeface="Arial"/>
                <a:cs typeface="Arial"/>
              </a:rPr>
              <a:t>devices </a:t>
            </a:r>
            <a:r>
              <a:rPr lang="en-US" sz="1200" spc="-5" dirty="0">
                <a:latin typeface="Arial"/>
                <a:cs typeface="Arial"/>
              </a:rPr>
              <a:t>such as</a:t>
            </a:r>
            <a:r>
              <a:rPr lang="en-US" sz="1200" spc="-75" dirty="0">
                <a:latin typeface="Arial"/>
                <a:cs typeface="Arial"/>
              </a:rPr>
              <a:t> </a:t>
            </a:r>
            <a:r>
              <a:rPr lang="en-US" sz="1200" dirty="0">
                <a:latin typeface="Arial"/>
                <a:cs typeface="Arial"/>
              </a:rPr>
              <a:t>routers</a:t>
            </a:r>
          </a:p>
          <a:p>
            <a:pPr marL="469900" algn="just">
              <a:lnSpc>
                <a:spcPct val="100000"/>
              </a:lnSpc>
              <a:spcBef>
                <a:spcPts val="150"/>
              </a:spcBef>
            </a:pPr>
            <a:r>
              <a:rPr lang="en-US" sz="1100" dirty="0">
                <a:solidFill>
                  <a:srgbClr val="515F7A"/>
                </a:solidFill>
                <a:latin typeface="Arial"/>
                <a:cs typeface="Arial"/>
              </a:rPr>
              <a:t>– </a:t>
            </a:r>
            <a:r>
              <a:rPr lang="en-US" sz="1100" spc="-5" dirty="0">
                <a:latin typeface="Arial"/>
                <a:cs typeface="Arial"/>
              </a:rPr>
              <a:t>The </a:t>
            </a:r>
            <a:r>
              <a:rPr lang="en-US" sz="1100" b="1" dirty="0">
                <a:latin typeface="Arial"/>
                <a:cs typeface="Arial"/>
              </a:rPr>
              <a:t>Internet </a:t>
            </a:r>
            <a:r>
              <a:rPr lang="en-US" sz="1100" dirty="0">
                <a:latin typeface="Arial"/>
                <a:cs typeface="Arial"/>
              </a:rPr>
              <a:t>is the </a:t>
            </a:r>
            <a:r>
              <a:rPr lang="en-US" sz="1100" spc="-5" dirty="0">
                <a:latin typeface="Arial"/>
                <a:cs typeface="Arial"/>
              </a:rPr>
              <a:t>best</a:t>
            </a:r>
            <a:r>
              <a:rPr lang="en-US" sz="1100" spc="160" dirty="0">
                <a:latin typeface="Arial"/>
                <a:cs typeface="Arial"/>
              </a:rPr>
              <a:t> </a:t>
            </a:r>
            <a:r>
              <a:rPr lang="en-US" sz="1100" spc="-5" dirty="0">
                <a:latin typeface="Arial"/>
                <a:cs typeface="Arial"/>
              </a:rPr>
              <a:t>example</a:t>
            </a:r>
            <a:endParaRPr lang="en-US" sz="1100" dirty="0">
              <a:latin typeface="Arial"/>
              <a:cs typeface="Arial"/>
            </a:endParaRPr>
          </a:p>
          <a:p>
            <a:pPr marL="355600" marR="715645" indent="-342900" algn="just">
              <a:lnSpc>
                <a:spcPts val="2860"/>
              </a:lnSpc>
              <a:spcBef>
                <a:spcPts val="665"/>
              </a:spcBef>
              <a:buClr>
                <a:srgbClr val="839EE2"/>
              </a:buClr>
              <a:buFont typeface="Arial"/>
              <a:buChar char="•"/>
              <a:tabLst>
                <a:tab pos="354965" algn="l"/>
                <a:tab pos="355600" algn="l"/>
              </a:tabLst>
            </a:pPr>
            <a:r>
              <a:rPr lang="en-US" sz="1200" b="1" spc="-5" dirty="0">
                <a:latin typeface="Arial"/>
                <a:cs typeface="Arial"/>
              </a:rPr>
              <a:t>Wide Area Network (WAN): </a:t>
            </a:r>
            <a:r>
              <a:rPr lang="en-US" sz="1200" dirty="0">
                <a:latin typeface="Arial"/>
                <a:cs typeface="Arial"/>
              </a:rPr>
              <a:t>internetwork that  </a:t>
            </a:r>
            <a:r>
              <a:rPr lang="en-US" sz="1200" spc="-5" dirty="0">
                <a:latin typeface="Arial"/>
                <a:cs typeface="Arial"/>
              </a:rPr>
              <a:t>spans </a:t>
            </a:r>
            <a:r>
              <a:rPr lang="en-US" sz="1200" dirty="0">
                <a:latin typeface="Arial"/>
                <a:cs typeface="Arial"/>
              </a:rPr>
              <a:t>distances </a:t>
            </a:r>
            <a:r>
              <a:rPr lang="en-US" sz="1200" spc="-5" dirty="0">
                <a:latin typeface="Arial"/>
                <a:cs typeface="Arial"/>
              </a:rPr>
              <a:t>measured in miles and </a:t>
            </a:r>
            <a:r>
              <a:rPr lang="en-US" sz="1200" dirty="0">
                <a:latin typeface="Arial"/>
                <a:cs typeface="Arial"/>
              </a:rPr>
              <a:t>links </a:t>
            </a:r>
            <a:r>
              <a:rPr lang="en-US" sz="1200" spc="-5" dirty="0">
                <a:latin typeface="Arial"/>
                <a:cs typeface="Arial"/>
              </a:rPr>
              <a:t>two  or more </a:t>
            </a:r>
            <a:r>
              <a:rPr lang="en-US" sz="1200" dirty="0">
                <a:latin typeface="Arial"/>
                <a:cs typeface="Arial"/>
              </a:rPr>
              <a:t>separate</a:t>
            </a:r>
            <a:r>
              <a:rPr lang="en-US" sz="1200" spc="-30" dirty="0">
                <a:latin typeface="Arial"/>
                <a:cs typeface="Arial"/>
              </a:rPr>
              <a:t> </a:t>
            </a:r>
            <a:r>
              <a:rPr lang="en-US" sz="1200" spc="-5" dirty="0">
                <a:latin typeface="Arial"/>
                <a:cs typeface="Arial"/>
              </a:rPr>
              <a:t>LANs</a:t>
            </a:r>
            <a:endParaRPr lang="en-US" sz="1200" dirty="0">
              <a:latin typeface="Arial"/>
              <a:cs typeface="Arial"/>
            </a:endParaRPr>
          </a:p>
          <a:p>
            <a:pPr marL="355600" marR="835660" indent="-342900" algn="just">
              <a:lnSpc>
                <a:spcPts val="2860"/>
              </a:lnSpc>
              <a:spcBef>
                <a:spcPts val="670"/>
              </a:spcBef>
              <a:buClr>
                <a:srgbClr val="839EE2"/>
              </a:buClr>
              <a:buFont typeface="Arial"/>
              <a:buChar char="•"/>
              <a:tabLst>
                <a:tab pos="354965" algn="l"/>
                <a:tab pos="355600" algn="l"/>
              </a:tabLst>
            </a:pPr>
            <a:r>
              <a:rPr lang="en-US" sz="1200" b="1" spc="-5" dirty="0">
                <a:latin typeface="Arial"/>
                <a:cs typeface="Arial"/>
              </a:rPr>
              <a:t>Metropolitan Area Network (MAN): </a:t>
            </a:r>
            <a:r>
              <a:rPr lang="en-US" sz="1200" spc="-5" dirty="0">
                <a:latin typeface="Arial"/>
                <a:cs typeface="Arial"/>
              </a:rPr>
              <a:t>uses WAN  </a:t>
            </a:r>
            <a:r>
              <a:rPr lang="en-US" sz="1200" dirty="0">
                <a:latin typeface="Arial"/>
                <a:cs typeface="Arial"/>
              </a:rPr>
              <a:t>technologies </a:t>
            </a:r>
            <a:r>
              <a:rPr lang="en-US" sz="1200" spc="-5" dirty="0">
                <a:latin typeface="Arial"/>
                <a:cs typeface="Arial"/>
              </a:rPr>
              <a:t>to </a:t>
            </a:r>
            <a:r>
              <a:rPr lang="en-US" sz="1200" dirty="0">
                <a:latin typeface="Arial"/>
                <a:cs typeface="Arial"/>
              </a:rPr>
              <a:t>interconnect </a:t>
            </a:r>
            <a:r>
              <a:rPr lang="en-US" sz="1200" spc="-5" dirty="0">
                <a:latin typeface="Arial"/>
                <a:cs typeface="Arial"/>
              </a:rPr>
              <a:t>LANs </a:t>
            </a:r>
            <a:r>
              <a:rPr lang="en-US" sz="1200" dirty="0">
                <a:latin typeface="Arial"/>
                <a:cs typeface="Arial"/>
              </a:rPr>
              <a:t>in </a:t>
            </a:r>
            <a:r>
              <a:rPr lang="en-US" sz="1200" spc="-5" dirty="0">
                <a:latin typeface="Arial"/>
                <a:cs typeface="Arial"/>
              </a:rPr>
              <a:t>a </a:t>
            </a:r>
            <a:r>
              <a:rPr lang="en-US" sz="1200" dirty="0">
                <a:latin typeface="Arial"/>
                <a:cs typeface="Arial"/>
              </a:rPr>
              <a:t>specific  </a:t>
            </a:r>
            <a:r>
              <a:rPr lang="en-US" sz="1200" spc="-5" dirty="0">
                <a:latin typeface="Arial"/>
                <a:cs typeface="Arial"/>
              </a:rPr>
              <a:t>geographic region, such as a county or a</a:t>
            </a:r>
            <a:r>
              <a:rPr lang="en-US" sz="1200" spc="85" dirty="0">
                <a:latin typeface="Arial"/>
                <a:cs typeface="Arial"/>
              </a:rPr>
              <a:t> </a:t>
            </a:r>
            <a:r>
              <a:rPr lang="en-US" sz="1200" spc="-5" dirty="0">
                <a:latin typeface="Arial"/>
                <a:cs typeface="Arial"/>
              </a:rPr>
              <a:t>city</a:t>
            </a:r>
            <a:endParaRPr lang="en-US" sz="1200" dirty="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12DD971D-A95F-4E52-9E2A-79F5C32D9F21}" type="slidenum">
              <a:rPr lang="en-US" smtClean="0"/>
              <a:pPr/>
              <a:t>24</a:t>
            </a:fld>
            <a:endParaRPr lang="en-US"/>
          </a:p>
        </p:txBody>
      </p:sp>
    </p:spTree>
    <p:extLst>
      <p:ext uri="{BB962C8B-B14F-4D97-AF65-F5344CB8AC3E}">
        <p14:creationId xmlns:p14="http://schemas.microsoft.com/office/powerpoint/2010/main" val="1021173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indent="-342900" algn="just">
              <a:lnSpc>
                <a:spcPts val="3110"/>
              </a:lnSpc>
              <a:buClr>
                <a:srgbClr val="839EE2"/>
              </a:buClr>
              <a:buFont typeface="Arial"/>
              <a:buChar char="•"/>
              <a:tabLst>
                <a:tab pos="354965" algn="l"/>
                <a:tab pos="355600" algn="l"/>
              </a:tabLst>
            </a:pPr>
            <a:r>
              <a:rPr lang="en-US" sz="1200" b="1" spc="-5" dirty="0">
                <a:latin typeface="Arial"/>
                <a:cs typeface="Arial"/>
              </a:rPr>
              <a:t>Local Area Network (LAN): </a:t>
            </a:r>
            <a:r>
              <a:rPr lang="en-US" sz="1200" spc="-5" dirty="0">
                <a:latin typeface="Arial"/>
                <a:cs typeface="Arial"/>
              </a:rPr>
              <a:t>small</a:t>
            </a:r>
            <a:r>
              <a:rPr lang="en-US" sz="1200" spc="110" dirty="0">
                <a:latin typeface="Arial"/>
                <a:cs typeface="Arial"/>
              </a:rPr>
              <a:t> </a:t>
            </a:r>
            <a:r>
              <a:rPr lang="en-US" sz="1200" spc="-5" dirty="0">
                <a:latin typeface="Arial"/>
                <a:cs typeface="Arial"/>
              </a:rPr>
              <a:t>network,</a:t>
            </a:r>
            <a:endParaRPr lang="en-US" sz="1200" dirty="0">
              <a:latin typeface="Arial"/>
              <a:cs typeface="Arial"/>
            </a:endParaRPr>
          </a:p>
          <a:p>
            <a:pPr marL="302260" algn="just">
              <a:lnSpc>
                <a:spcPts val="2855"/>
              </a:lnSpc>
              <a:tabLst>
                <a:tab pos="8759825" algn="l"/>
              </a:tabLst>
            </a:pPr>
            <a:r>
              <a:rPr lang="en-US" sz="1200" spc="-365" dirty="0">
                <a:latin typeface="Arial"/>
                <a:cs typeface="Arial"/>
              </a:rPr>
              <a:t> </a:t>
            </a:r>
            <a:r>
              <a:rPr lang="en-US" sz="1200" spc="-5" dirty="0">
                <a:latin typeface="Arial"/>
                <a:cs typeface="Arial"/>
              </a:rPr>
              <a:t>limited to a </a:t>
            </a:r>
            <a:r>
              <a:rPr lang="en-US" sz="1200" dirty="0">
                <a:latin typeface="Arial"/>
                <a:cs typeface="Arial"/>
              </a:rPr>
              <a:t>single collection </a:t>
            </a:r>
            <a:r>
              <a:rPr lang="en-US" sz="1200" spc="-5" dirty="0">
                <a:latin typeface="Arial"/>
                <a:cs typeface="Arial"/>
              </a:rPr>
              <a:t>of machines </a:t>
            </a:r>
            <a:r>
              <a:rPr lang="en-US" sz="1200" dirty="0">
                <a:latin typeface="Arial"/>
                <a:cs typeface="Arial"/>
              </a:rPr>
              <a:t>and</a:t>
            </a:r>
            <a:r>
              <a:rPr lang="en-US" sz="1200" spc="35" dirty="0">
                <a:latin typeface="Arial"/>
                <a:cs typeface="Arial"/>
              </a:rPr>
              <a:t> </a:t>
            </a:r>
            <a:r>
              <a:rPr lang="en-US" sz="1200" spc="-5" dirty="0">
                <a:latin typeface="Arial"/>
                <a:cs typeface="Arial"/>
              </a:rPr>
              <a:t>one	</a:t>
            </a:r>
            <a:endParaRPr lang="en-US" sz="1200" dirty="0">
              <a:latin typeface="Arial"/>
              <a:cs typeface="Arial"/>
            </a:endParaRPr>
          </a:p>
          <a:p>
            <a:pPr marL="355600" algn="just">
              <a:lnSpc>
                <a:spcPts val="3110"/>
              </a:lnSpc>
            </a:pPr>
            <a:r>
              <a:rPr lang="en-US" sz="1200" spc="-5" dirty="0">
                <a:latin typeface="Arial"/>
                <a:cs typeface="Arial"/>
              </a:rPr>
              <a:t>or more </a:t>
            </a:r>
            <a:r>
              <a:rPr lang="en-US" sz="1200" dirty="0">
                <a:latin typeface="Arial"/>
                <a:cs typeface="Arial"/>
              </a:rPr>
              <a:t>cables </a:t>
            </a:r>
            <a:r>
              <a:rPr lang="en-US" sz="1200" spc="-5" dirty="0">
                <a:latin typeface="Arial"/>
                <a:cs typeface="Arial"/>
              </a:rPr>
              <a:t>and </a:t>
            </a:r>
            <a:r>
              <a:rPr lang="en-US" sz="1200" dirty="0">
                <a:latin typeface="Arial"/>
                <a:cs typeface="Arial"/>
              </a:rPr>
              <a:t>other peripheral equipment</a:t>
            </a:r>
          </a:p>
          <a:p>
            <a:pPr marL="355600" marR="795020" indent="-342900" algn="just">
              <a:lnSpc>
                <a:spcPts val="2860"/>
              </a:lnSpc>
              <a:spcBef>
                <a:spcPts val="680"/>
              </a:spcBef>
              <a:buClr>
                <a:srgbClr val="839EE2"/>
              </a:buClr>
              <a:buFont typeface="Arial"/>
              <a:buChar char="•"/>
              <a:tabLst>
                <a:tab pos="354965" algn="l"/>
                <a:tab pos="355600" algn="l"/>
              </a:tabLst>
            </a:pPr>
            <a:r>
              <a:rPr lang="en-US" sz="1200" b="1" spc="-5" dirty="0">
                <a:latin typeface="Arial"/>
                <a:cs typeface="Arial"/>
              </a:rPr>
              <a:t>Internetwork: </a:t>
            </a:r>
            <a:r>
              <a:rPr lang="en-US" sz="1200" spc="-5" dirty="0">
                <a:latin typeface="Arial"/>
                <a:cs typeface="Arial"/>
              </a:rPr>
              <a:t>networked </a:t>
            </a:r>
            <a:r>
              <a:rPr lang="en-US" sz="1200" dirty="0">
                <a:latin typeface="Arial"/>
                <a:cs typeface="Arial"/>
              </a:rPr>
              <a:t>collection </a:t>
            </a:r>
            <a:r>
              <a:rPr lang="en-US" sz="1200" spc="-5" dirty="0">
                <a:latin typeface="Arial"/>
                <a:cs typeface="Arial"/>
              </a:rPr>
              <a:t>of LANs tied  </a:t>
            </a:r>
            <a:r>
              <a:rPr lang="en-US" sz="1200" dirty="0">
                <a:latin typeface="Arial"/>
                <a:cs typeface="Arial"/>
              </a:rPr>
              <a:t>together </a:t>
            </a:r>
            <a:r>
              <a:rPr lang="en-US" sz="1200" spc="-5" dirty="0">
                <a:latin typeface="Arial"/>
                <a:cs typeface="Arial"/>
              </a:rPr>
              <a:t>by </a:t>
            </a:r>
            <a:r>
              <a:rPr lang="en-US" sz="1200" dirty="0">
                <a:latin typeface="Arial"/>
                <a:cs typeface="Arial"/>
              </a:rPr>
              <a:t>devices </a:t>
            </a:r>
            <a:r>
              <a:rPr lang="en-US" sz="1200" spc="-5" dirty="0">
                <a:latin typeface="Arial"/>
                <a:cs typeface="Arial"/>
              </a:rPr>
              <a:t>such as</a:t>
            </a:r>
            <a:r>
              <a:rPr lang="en-US" sz="1200" spc="-75" dirty="0">
                <a:latin typeface="Arial"/>
                <a:cs typeface="Arial"/>
              </a:rPr>
              <a:t> </a:t>
            </a:r>
            <a:r>
              <a:rPr lang="en-US" sz="1200" dirty="0">
                <a:latin typeface="Arial"/>
                <a:cs typeface="Arial"/>
              </a:rPr>
              <a:t>routers</a:t>
            </a:r>
          </a:p>
          <a:p>
            <a:pPr marL="469900" algn="just">
              <a:lnSpc>
                <a:spcPct val="100000"/>
              </a:lnSpc>
              <a:spcBef>
                <a:spcPts val="150"/>
              </a:spcBef>
            </a:pPr>
            <a:r>
              <a:rPr lang="en-US" sz="1100" dirty="0">
                <a:solidFill>
                  <a:srgbClr val="515F7A"/>
                </a:solidFill>
                <a:latin typeface="Arial"/>
                <a:cs typeface="Arial"/>
              </a:rPr>
              <a:t>– </a:t>
            </a:r>
            <a:r>
              <a:rPr lang="en-US" sz="1100" spc="-5" dirty="0">
                <a:latin typeface="Arial"/>
                <a:cs typeface="Arial"/>
              </a:rPr>
              <a:t>The </a:t>
            </a:r>
            <a:r>
              <a:rPr lang="en-US" sz="1100" b="1" dirty="0">
                <a:latin typeface="Arial"/>
                <a:cs typeface="Arial"/>
              </a:rPr>
              <a:t>Internet </a:t>
            </a:r>
            <a:r>
              <a:rPr lang="en-US" sz="1100" dirty="0">
                <a:latin typeface="Arial"/>
                <a:cs typeface="Arial"/>
              </a:rPr>
              <a:t>is the </a:t>
            </a:r>
            <a:r>
              <a:rPr lang="en-US" sz="1100" spc="-5" dirty="0">
                <a:latin typeface="Arial"/>
                <a:cs typeface="Arial"/>
              </a:rPr>
              <a:t>best</a:t>
            </a:r>
            <a:r>
              <a:rPr lang="en-US" sz="1100" spc="160" dirty="0">
                <a:latin typeface="Arial"/>
                <a:cs typeface="Arial"/>
              </a:rPr>
              <a:t> </a:t>
            </a:r>
            <a:r>
              <a:rPr lang="en-US" sz="1100" spc="-5" dirty="0">
                <a:latin typeface="Arial"/>
                <a:cs typeface="Arial"/>
              </a:rPr>
              <a:t>example</a:t>
            </a:r>
            <a:endParaRPr lang="en-US" sz="1100" dirty="0">
              <a:latin typeface="Arial"/>
              <a:cs typeface="Arial"/>
            </a:endParaRPr>
          </a:p>
          <a:p>
            <a:pPr marL="355600" marR="715645" indent="-342900" algn="just">
              <a:lnSpc>
                <a:spcPts val="2860"/>
              </a:lnSpc>
              <a:spcBef>
                <a:spcPts val="665"/>
              </a:spcBef>
              <a:buClr>
                <a:srgbClr val="839EE2"/>
              </a:buClr>
              <a:buFont typeface="Arial"/>
              <a:buChar char="•"/>
              <a:tabLst>
                <a:tab pos="354965" algn="l"/>
                <a:tab pos="355600" algn="l"/>
              </a:tabLst>
            </a:pPr>
            <a:r>
              <a:rPr lang="en-US" sz="1200" b="1" spc="-5" dirty="0">
                <a:latin typeface="Arial"/>
                <a:cs typeface="Arial"/>
              </a:rPr>
              <a:t>Wide Area Network (WAN): </a:t>
            </a:r>
            <a:r>
              <a:rPr lang="en-US" sz="1200" dirty="0">
                <a:latin typeface="Arial"/>
                <a:cs typeface="Arial"/>
              </a:rPr>
              <a:t>internetwork that  </a:t>
            </a:r>
            <a:r>
              <a:rPr lang="en-US" sz="1200" spc="-5" dirty="0">
                <a:latin typeface="Arial"/>
                <a:cs typeface="Arial"/>
              </a:rPr>
              <a:t>spans </a:t>
            </a:r>
            <a:r>
              <a:rPr lang="en-US" sz="1200" dirty="0">
                <a:latin typeface="Arial"/>
                <a:cs typeface="Arial"/>
              </a:rPr>
              <a:t>distances </a:t>
            </a:r>
            <a:r>
              <a:rPr lang="en-US" sz="1200" spc="-5" dirty="0">
                <a:latin typeface="Arial"/>
                <a:cs typeface="Arial"/>
              </a:rPr>
              <a:t>measured in miles and </a:t>
            </a:r>
            <a:r>
              <a:rPr lang="en-US" sz="1200" dirty="0">
                <a:latin typeface="Arial"/>
                <a:cs typeface="Arial"/>
              </a:rPr>
              <a:t>links </a:t>
            </a:r>
            <a:r>
              <a:rPr lang="en-US" sz="1200" spc="-5" dirty="0">
                <a:latin typeface="Arial"/>
                <a:cs typeface="Arial"/>
              </a:rPr>
              <a:t>two  or more </a:t>
            </a:r>
            <a:r>
              <a:rPr lang="en-US" sz="1200" dirty="0">
                <a:latin typeface="Arial"/>
                <a:cs typeface="Arial"/>
              </a:rPr>
              <a:t>separate</a:t>
            </a:r>
            <a:r>
              <a:rPr lang="en-US" sz="1200" spc="-30" dirty="0">
                <a:latin typeface="Arial"/>
                <a:cs typeface="Arial"/>
              </a:rPr>
              <a:t> </a:t>
            </a:r>
            <a:r>
              <a:rPr lang="en-US" sz="1200" spc="-5" dirty="0">
                <a:latin typeface="Arial"/>
                <a:cs typeface="Arial"/>
              </a:rPr>
              <a:t>LANs</a:t>
            </a:r>
            <a:endParaRPr lang="en-US" sz="1200" dirty="0">
              <a:latin typeface="Arial"/>
              <a:cs typeface="Arial"/>
            </a:endParaRPr>
          </a:p>
          <a:p>
            <a:pPr marL="355600" marR="835660" indent="-342900" algn="just">
              <a:lnSpc>
                <a:spcPts val="2860"/>
              </a:lnSpc>
              <a:spcBef>
                <a:spcPts val="670"/>
              </a:spcBef>
              <a:buClr>
                <a:srgbClr val="839EE2"/>
              </a:buClr>
              <a:buFont typeface="Arial"/>
              <a:buChar char="•"/>
              <a:tabLst>
                <a:tab pos="354965" algn="l"/>
                <a:tab pos="355600" algn="l"/>
              </a:tabLst>
            </a:pPr>
            <a:r>
              <a:rPr lang="en-US" sz="1200" b="1" spc="-5" dirty="0">
                <a:latin typeface="Arial"/>
                <a:cs typeface="Arial"/>
              </a:rPr>
              <a:t>Metropolitan Area Network (MAN): </a:t>
            </a:r>
            <a:r>
              <a:rPr lang="en-US" sz="1200" spc="-5" dirty="0">
                <a:latin typeface="Arial"/>
                <a:cs typeface="Arial"/>
              </a:rPr>
              <a:t>uses WAN  </a:t>
            </a:r>
            <a:r>
              <a:rPr lang="en-US" sz="1200" dirty="0">
                <a:latin typeface="Arial"/>
                <a:cs typeface="Arial"/>
              </a:rPr>
              <a:t>technologies </a:t>
            </a:r>
            <a:r>
              <a:rPr lang="en-US" sz="1200" spc="-5" dirty="0">
                <a:latin typeface="Arial"/>
                <a:cs typeface="Arial"/>
              </a:rPr>
              <a:t>to </a:t>
            </a:r>
            <a:r>
              <a:rPr lang="en-US" sz="1200" dirty="0">
                <a:latin typeface="Arial"/>
                <a:cs typeface="Arial"/>
              </a:rPr>
              <a:t>interconnect </a:t>
            </a:r>
            <a:r>
              <a:rPr lang="en-US" sz="1200" spc="-5" dirty="0">
                <a:latin typeface="Arial"/>
                <a:cs typeface="Arial"/>
              </a:rPr>
              <a:t>LANs </a:t>
            </a:r>
            <a:r>
              <a:rPr lang="en-US" sz="1200" dirty="0">
                <a:latin typeface="Arial"/>
                <a:cs typeface="Arial"/>
              </a:rPr>
              <a:t>in </a:t>
            </a:r>
            <a:r>
              <a:rPr lang="en-US" sz="1200" spc="-5" dirty="0">
                <a:latin typeface="Arial"/>
                <a:cs typeface="Arial"/>
              </a:rPr>
              <a:t>a </a:t>
            </a:r>
            <a:r>
              <a:rPr lang="en-US" sz="1200" dirty="0">
                <a:latin typeface="Arial"/>
                <a:cs typeface="Arial"/>
              </a:rPr>
              <a:t>specific  </a:t>
            </a:r>
            <a:r>
              <a:rPr lang="en-US" sz="1200" spc="-5" dirty="0">
                <a:latin typeface="Arial"/>
                <a:cs typeface="Arial"/>
              </a:rPr>
              <a:t>geographic region, such as a county or a</a:t>
            </a:r>
            <a:r>
              <a:rPr lang="en-US" sz="1200" spc="85" dirty="0">
                <a:latin typeface="Arial"/>
                <a:cs typeface="Arial"/>
              </a:rPr>
              <a:t> </a:t>
            </a:r>
            <a:r>
              <a:rPr lang="en-US" sz="1200" spc="-5" dirty="0">
                <a:latin typeface="Arial"/>
                <a:cs typeface="Arial"/>
              </a:rPr>
              <a:t>city</a:t>
            </a:r>
            <a:endParaRPr lang="en-US" sz="1200" dirty="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12DD971D-A95F-4E52-9E2A-79F5C32D9F21}" type="slidenum">
              <a:rPr lang="en-US" smtClean="0"/>
              <a:pPr/>
              <a:t>25</a:t>
            </a:fld>
            <a:endParaRPr lang="en-US"/>
          </a:p>
        </p:txBody>
      </p:sp>
    </p:spTree>
    <p:extLst>
      <p:ext uri="{BB962C8B-B14F-4D97-AF65-F5344CB8AC3E}">
        <p14:creationId xmlns:p14="http://schemas.microsoft.com/office/powerpoint/2010/main" val="3120815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indent="-342900" algn="just">
              <a:lnSpc>
                <a:spcPts val="3110"/>
              </a:lnSpc>
              <a:buClr>
                <a:srgbClr val="839EE2"/>
              </a:buClr>
              <a:buFont typeface="Arial"/>
              <a:buChar char="•"/>
              <a:tabLst>
                <a:tab pos="354965" algn="l"/>
                <a:tab pos="355600" algn="l"/>
              </a:tabLst>
            </a:pPr>
            <a:r>
              <a:rPr lang="en-US" sz="1200" b="1" spc="-5" dirty="0">
                <a:latin typeface="Arial"/>
                <a:cs typeface="Arial"/>
              </a:rPr>
              <a:t>Local Area Network (LAN): </a:t>
            </a:r>
            <a:r>
              <a:rPr lang="en-US" sz="1200" spc="-5" dirty="0">
                <a:latin typeface="Arial"/>
                <a:cs typeface="Arial"/>
              </a:rPr>
              <a:t>small</a:t>
            </a:r>
            <a:r>
              <a:rPr lang="en-US" sz="1200" spc="110" dirty="0">
                <a:latin typeface="Arial"/>
                <a:cs typeface="Arial"/>
              </a:rPr>
              <a:t> </a:t>
            </a:r>
            <a:r>
              <a:rPr lang="en-US" sz="1200" spc="-5" dirty="0">
                <a:latin typeface="Arial"/>
                <a:cs typeface="Arial"/>
              </a:rPr>
              <a:t>network,</a:t>
            </a:r>
            <a:endParaRPr lang="en-US" sz="1200" dirty="0">
              <a:latin typeface="Arial"/>
              <a:cs typeface="Arial"/>
            </a:endParaRPr>
          </a:p>
          <a:p>
            <a:pPr marL="302260" algn="just">
              <a:lnSpc>
                <a:spcPts val="2855"/>
              </a:lnSpc>
              <a:tabLst>
                <a:tab pos="8759825" algn="l"/>
              </a:tabLst>
            </a:pPr>
            <a:r>
              <a:rPr lang="en-US" sz="1200" spc="-365" dirty="0">
                <a:latin typeface="Arial"/>
                <a:cs typeface="Arial"/>
              </a:rPr>
              <a:t> </a:t>
            </a:r>
            <a:r>
              <a:rPr lang="en-US" sz="1200" spc="-5" dirty="0">
                <a:latin typeface="Arial"/>
                <a:cs typeface="Arial"/>
              </a:rPr>
              <a:t>limited to a </a:t>
            </a:r>
            <a:r>
              <a:rPr lang="en-US" sz="1200" dirty="0">
                <a:latin typeface="Arial"/>
                <a:cs typeface="Arial"/>
              </a:rPr>
              <a:t>single collection </a:t>
            </a:r>
            <a:r>
              <a:rPr lang="en-US" sz="1200" spc="-5" dirty="0">
                <a:latin typeface="Arial"/>
                <a:cs typeface="Arial"/>
              </a:rPr>
              <a:t>of machines </a:t>
            </a:r>
            <a:r>
              <a:rPr lang="en-US" sz="1200" dirty="0">
                <a:latin typeface="Arial"/>
                <a:cs typeface="Arial"/>
              </a:rPr>
              <a:t>and</a:t>
            </a:r>
            <a:r>
              <a:rPr lang="en-US" sz="1200" spc="35" dirty="0">
                <a:latin typeface="Arial"/>
                <a:cs typeface="Arial"/>
              </a:rPr>
              <a:t> </a:t>
            </a:r>
            <a:r>
              <a:rPr lang="en-US" sz="1200" spc="-5" dirty="0">
                <a:latin typeface="Arial"/>
                <a:cs typeface="Arial"/>
              </a:rPr>
              <a:t>one	</a:t>
            </a:r>
            <a:endParaRPr lang="en-US" sz="1200" dirty="0">
              <a:latin typeface="Arial"/>
              <a:cs typeface="Arial"/>
            </a:endParaRPr>
          </a:p>
          <a:p>
            <a:pPr marL="355600" algn="just">
              <a:lnSpc>
                <a:spcPts val="3110"/>
              </a:lnSpc>
            </a:pPr>
            <a:r>
              <a:rPr lang="en-US" sz="1200" spc="-5" dirty="0">
                <a:latin typeface="Arial"/>
                <a:cs typeface="Arial"/>
              </a:rPr>
              <a:t>or more </a:t>
            </a:r>
            <a:r>
              <a:rPr lang="en-US" sz="1200" dirty="0">
                <a:latin typeface="Arial"/>
                <a:cs typeface="Arial"/>
              </a:rPr>
              <a:t>cables </a:t>
            </a:r>
            <a:r>
              <a:rPr lang="en-US" sz="1200" spc="-5" dirty="0">
                <a:latin typeface="Arial"/>
                <a:cs typeface="Arial"/>
              </a:rPr>
              <a:t>and </a:t>
            </a:r>
            <a:r>
              <a:rPr lang="en-US" sz="1200" dirty="0">
                <a:latin typeface="Arial"/>
                <a:cs typeface="Arial"/>
              </a:rPr>
              <a:t>other peripheral equipment</a:t>
            </a:r>
          </a:p>
          <a:p>
            <a:pPr marL="355600" marR="795020" indent="-342900" algn="just">
              <a:lnSpc>
                <a:spcPts val="2860"/>
              </a:lnSpc>
              <a:spcBef>
                <a:spcPts val="680"/>
              </a:spcBef>
              <a:buClr>
                <a:srgbClr val="839EE2"/>
              </a:buClr>
              <a:buFont typeface="Arial"/>
              <a:buChar char="•"/>
              <a:tabLst>
                <a:tab pos="354965" algn="l"/>
                <a:tab pos="355600" algn="l"/>
              </a:tabLst>
            </a:pPr>
            <a:r>
              <a:rPr lang="en-US" sz="1200" b="1" spc="-5" dirty="0">
                <a:latin typeface="Arial"/>
                <a:cs typeface="Arial"/>
              </a:rPr>
              <a:t>Internetwork: </a:t>
            </a:r>
            <a:r>
              <a:rPr lang="en-US" sz="1200" spc="-5" dirty="0">
                <a:latin typeface="Arial"/>
                <a:cs typeface="Arial"/>
              </a:rPr>
              <a:t>networked </a:t>
            </a:r>
            <a:r>
              <a:rPr lang="en-US" sz="1200" dirty="0">
                <a:latin typeface="Arial"/>
                <a:cs typeface="Arial"/>
              </a:rPr>
              <a:t>collection </a:t>
            </a:r>
            <a:r>
              <a:rPr lang="en-US" sz="1200" spc="-5" dirty="0">
                <a:latin typeface="Arial"/>
                <a:cs typeface="Arial"/>
              </a:rPr>
              <a:t>of LANs tied  </a:t>
            </a:r>
            <a:r>
              <a:rPr lang="en-US" sz="1200" dirty="0">
                <a:latin typeface="Arial"/>
                <a:cs typeface="Arial"/>
              </a:rPr>
              <a:t>together </a:t>
            </a:r>
            <a:r>
              <a:rPr lang="en-US" sz="1200" spc="-5" dirty="0">
                <a:latin typeface="Arial"/>
                <a:cs typeface="Arial"/>
              </a:rPr>
              <a:t>by </a:t>
            </a:r>
            <a:r>
              <a:rPr lang="en-US" sz="1200" dirty="0">
                <a:latin typeface="Arial"/>
                <a:cs typeface="Arial"/>
              </a:rPr>
              <a:t>devices </a:t>
            </a:r>
            <a:r>
              <a:rPr lang="en-US" sz="1200" spc="-5" dirty="0">
                <a:latin typeface="Arial"/>
                <a:cs typeface="Arial"/>
              </a:rPr>
              <a:t>such as</a:t>
            </a:r>
            <a:r>
              <a:rPr lang="en-US" sz="1200" spc="-75" dirty="0">
                <a:latin typeface="Arial"/>
                <a:cs typeface="Arial"/>
              </a:rPr>
              <a:t> </a:t>
            </a:r>
            <a:r>
              <a:rPr lang="en-US" sz="1200" dirty="0">
                <a:latin typeface="Arial"/>
                <a:cs typeface="Arial"/>
              </a:rPr>
              <a:t>routers</a:t>
            </a:r>
          </a:p>
          <a:p>
            <a:pPr marL="469900" algn="just">
              <a:lnSpc>
                <a:spcPct val="100000"/>
              </a:lnSpc>
              <a:spcBef>
                <a:spcPts val="150"/>
              </a:spcBef>
            </a:pPr>
            <a:r>
              <a:rPr lang="en-US" sz="1100" dirty="0">
                <a:solidFill>
                  <a:srgbClr val="515F7A"/>
                </a:solidFill>
                <a:latin typeface="Arial"/>
                <a:cs typeface="Arial"/>
              </a:rPr>
              <a:t>– </a:t>
            </a:r>
            <a:r>
              <a:rPr lang="en-US" sz="1100" spc="-5" dirty="0">
                <a:latin typeface="Arial"/>
                <a:cs typeface="Arial"/>
              </a:rPr>
              <a:t>The </a:t>
            </a:r>
            <a:r>
              <a:rPr lang="en-US" sz="1100" b="1" dirty="0">
                <a:latin typeface="Arial"/>
                <a:cs typeface="Arial"/>
              </a:rPr>
              <a:t>Internet </a:t>
            </a:r>
            <a:r>
              <a:rPr lang="en-US" sz="1100" dirty="0">
                <a:latin typeface="Arial"/>
                <a:cs typeface="Arial"/>
              </a:rPr>
              <a:t>is the </a:t>
            </a:r>
            <a:r>
              <a:rPr lang="en-US" sz="1100" spc="-5" dirty="0">
                <a:latin typeface="Arial"/>
                <a:cs typeface="Arial"/>
              </a:rPr>
              <a:t>best</a:t>
            </a:r>
            <a:r>
              <a:rPr lang="en-US" sz="1100" spc="160" dirty="0">
                <a:latin typeface="Arial"/>
                <a:cs typeface="Arial"/>
              </a:rPr>
              <a:t> </a:t>
            </a:r>
            <a:r>
              <a:rPr lang="en-US" sz="1100" spc="-5" dirty="0">
                <a:latin typeface="Arial"/>
                <a:cs typeface="Arial"/>
              </a:rPr>
              <a:t>example</a:t>
            </a:r>
            <a:endParaRPr lang="en-US" sz="1100" dirty="0">
              <a:latin typeface="Arial"/>
              <a:cs typeface="Arial"/>
            </a:endParaRPr>
          </a:p>
          <a:p>
            <a:pPr marL="355600" marR="715645" indent="-342900" algn="just">
              <a:lnSpc>
                <a:spcPts val="2860"/>
              </a:lnSpc>
              <a:spcBef>
                <a:spcPts val="665"/>
              </a:spcBef>
              <a:buClr>
                <a:srgbClr val="839EE2"/>
              </a:buClr>
              <a:buFont typeface="Arial"/>
              <a:buChar char="•"/>
              <a:tabLst>
                <a:tab pos="354965" algn="l"/>
                <a:tab pos="355600" algn="l"/>
              </a:tabLst>
            </a:pPr>
            <a:r>
              <a:rPr lang="en-US" sz="1200" b="1" spc="-5" dirty="0">
                <a:latin typeface="Arial"/>
                <a:cs typeface="Arial"/>
              </a:rPr>
              <a:t>Wide Area Network (WAN): </a:t>
            </a:r>
            <a:r>
              <a:rPr lang="en-US" sz="1200" dirty="0">
                <a:latin typeface="Arial"/>
                <a:cs typeface="Arial"/>
              </a:rPr>
              <a:t>internetwork that  </a:t>
            </a:r>
            <a:r>
              <a:rPr lang="en-US" sz="1200" spc="-5" dirty="0">
                <a:latin typeface="Arial"/>
                <a:cs typeface="Arial"/>
              </a:rPr>
              <a:t>spans </a:t>
            </a:r>
            <a:r>
              <a:rPr lang="en-US" sz="1200" dirty="0">
                <a:latin typeface="Arial"/>
                <a:cs typeface="Arial"/>
              </a:rPr>
              <a:t>distances </a:t>
            </a:r>
            <a:r>
              <a:rPr lang="en-US" sz="1200" spc="-5" dirty="0">
                <a:latin typeface="Arial"/>
                <a:cs typeface="Arial"/>
              </a:rPr>
              <a:t>measured in miles and </a:t>
            </a:r>
            <a:r>
              <a:rPr lang="en-US" sz="1200" dirty="0">
                <a:latin typeface="Arial"/>
                <a:cs typeface="Arial"/>
              </a:rPr>
              <a:t>links </a:t>
            </a:r>
            <a:r>
              <a:rPr lang="en-US" sz="1200" spc="-5" dirty="0">
                <a:latin typeface="Arial"/>
                <a:cs typeface="Arial"/>
              </a:rPr>
              <a:t>two  or more </a:t>
            </a:r>
            <a:r>
              <a:rPr lang="en-US" sz="1200" dirty="0">
                <a:latin typeface="Arial"/>
                <a:cs typeface="Arial"/>
              </a:rPr>
              <a:t>separate</a:t>
            </a:r>
            <a:r>
              <a:rPr lang="en-US" sz="1200" spc="-30" dirty="0">
                <a:latin typeface="Arial"/>
                <a:cs typeface="Arial"/>
              </a:rPr>
              <a:t> </a:t>
            </a:r>
            <a:r>
              <a:rPr lang="en-US" sz="1200" spc="-5" dirty="0">
                <a:latin typeface="Arial"/>
                <a:cs typeface="Arial"/>
              </a:rPr>
              <a:t>LANs</a:t>
            </a:r>
            <a:endParaRPr lang="en-US" sz="1200" dirty="0">
              <a:latin typeface="Arial"/>
              <a:cs typeface="Arial"/>
            </a:endParaRPr>
          </a:p>
          <a:p>
            <a:pPr marL="355600" marR="835660" indent="-342900" algn="just">
              <a:lnSpc>
                <a:spcPts val="2860"/>
              </a:lnSpc>
              <a:spcBef>
                <a:spcPts val="670"/>
              </a:spcBef>
              <a:buClr>
                <a:srgbClr val="839EE2"/>
              </a:buClr>
              <a:buFont typeface="Arial"/>
              <a:buChar char="•"/>
              <a:tabLst>
                <a:tab pos="354965" algn="l"/>
                <a:tab pos="355600" algn="l"/>
              </a:tabLst>
            </a:pPr>
            <a:r>
              <a:rPr lang="en-US" sz="1200" b="1" spc="-5" dirty="0">
                <a:latin typeface="Arial"/>
                <a:cs typeface="Arial"/>
              </a:rPr>
              <a:t>Metropolitan Area Network (MAN): </a:t>
            </a:r>
            <a:r>
              <a:rPr lang="en-US" sz="1200" spc="-5" dirty="0">
                <a:latin typeface="Arial"/>
                <a:cs typeface="Arial"/>
              </a:rPr>
              <a:t>uses WAN  </a:t>
            </a:r>
            <a:r>
              <a:rPr lang="en-US" sz="1200" dirty="0">
                <a:latin typeface="Arial"/>
                <a:cs typeface="Arial"/>
              </a:rPr>
              <a:t>technologies </a:t>
            </a:r>
            <a:r>
              <a:rPr lang="en-US" sz="1200" spc="-5" dirty="0">
                <a:latin typeface="Arial"/>
                <a:cs typeface="Arial"/>
              </a:rPr>
              <a:t>to </a:t>
            </a:r>
            <a:r>
              <a:rPr lang="en-US" sz="1200" dirty="0">
                <a:latin typeface="Arial"/>
                <a:cs typeface="Arial"/>
              </a:rPr>
              <a:t>interconnect </a:t>
            </a:r>
            <a:r>
              <a:rPr lang="en-US" sz="1200" spc="-5" dirty="0">
                <a:latin typeface="Arial"/>
                <a:cs typeface="Arial"/>
              </a:rPr>
              <a:t>LANs </a:t>
            </a:r>
            <a:r>
              <a:rPr lang="en-US" sz="1200" dirty="0">
                <a:latin typeface="Arial"/>
                <a:cs typeface="Arial"/>
              </a:rPr>
              <a:t>in </a:t>
            </a:r>
            <a:r>
              <a:rPr lang="en-US" sz="1200" spc="-5" dirty="0">
                <a:latin typeface="Arial"/>
                <a:cs typeface="Arial"/>
              </a:rPr>
              <a:t>a </a:t>
            </a:r>
            <a:r>
              <a:rPr lang="en-US" sz="1200" dirty="0">
                <a:latin typeface="Arial"/>
                <a:cs typeface="Arial"/>
              </a:rPr>
              <a:t>specific  </a:t>
            </a:r>
            <a:r>
              <a:rPr lang="en-US" sz="1200" spc="-5" dirty="0">
                <a:latin typeface="Arial"/>
                <a:cs typeface="Arial"/>
              </a:rPr>
              <a:t>geographic region, such as a county or a</a:t>
            </a:r>
            <a:r>
              <a:rPr lang="en-US" sz="1200" spc="85" dirty="0">
                <a:latin typeface="Arial"/>
                <a:cs typeface="Arial"/>
              </a:rPr>
              <a:t> </a:t>
            </a:r>
            <a:r>
              <a:rPr lang="en-US" sz="1200" spc="-5" dirty="0">
                <a:latin typeface="Arial"/>
                <a:cs typeface="Arial"/>
              </a:rPr>
              <a:t>city</a:t>
            </a:r>
            <a:endParaRPr lang="en-US" sz="1200" dirty="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12DD971D-A95F-4E52-9E2A-79F5C32D9F21}" type="slidenum">
              <a:rPr lang="en-US" smtClean="0"/>
              <a:pPr/>
              <a:t>26</a:t>
            </a:fld>
            <a:endParaRPr lang="en-US"/>
          </a:p>
        </p:txBody>
      </p:sp>
    </p:spTree>
    <p:extLst>
      <p:ext uri="{BB962C8B-B14F-4D97-AF65-F5344CB8AC3E}">
        <p14:creationId xmlns:p14="http://schemas.microsoft.com/office/powerpoint/2010/main" val="35386963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indent="-342900" algn="just">
              <a:lnSpc>
                <a:spcPts val="3110"/>
              </a:lnSpc>
              <a:buClr>
                <a:srgbClr val="839EE2"/>
              </a:buClr>
              <a:buFont typeface="Arial"/>
              <a:buChar char="•"/>
              <a:tabLst>
                <a:tab pos="354965" algn="l"/>
                <a:tab pos="355600" algn="l"/>
              </a:tabLst>
            </a:pPr>
            <a:r>
              <a:rPr lang="en-US" sz="1200" b="1" spc="-5" dirty="0">
                <a:latin typeface="Arial"/>
                <a:cs typeface="Arial"/>
              </a:rPr>
              <a:t>Local Area Network (LAN): </a:t>
            </a:r>
            <a:r>
              <a:rPr lang="en-US" sz="1200" spc="-5" dirty="0">
                <a:latin typeface="Arial"/>
                <a:cs typeface="Arial"/>
              </a:rPr>
              <a:t>small</a:t>
            </a:r>
            <a:r>
              <a:rPr lang="en-US" sz="1200" spc="110" dirty="0">
                <a:latin typeface="Arial"/>
                <a:cs typeface="Arial"/>
              </a:rPr>
              <a:t> </a:t>
            </a:r>
            <a:r>
              <a:rPr lang="en-US" sz="1200" spc="-5" dirty="0">
                <a:latin typeface="Arial"/>
                <a:cs typeface="Arial"/>
              </a:rPr>
              <a:t>network,</a:t>
            </a:r>
            <a:endParaRPr lang="en-US" sz="1200" dirty="0">
              <a:latin typeface="Arial"/>
              <a:cs typeface="Arial"/>
            </a:endParaRPr>
          </a:p>
          <a:p>
            <a:pPr marL="302260" algn="just">
              <a:lnSpc>
                <a:spcPts val="2855"/>
              </a:lnSpc>
              <a:tabLst>
                <a:tab pos="8759825" algn="l"/>
              </a:tabLst>
            </a:pPr>
            <a:r>
              <a:rPr lang="en-US" sz="1200" spc="-365" dirty="0">
                <a:latin typeface="Arial"/>
                <a:cs typeface="Arial"/>
              </a:rPr>
              <a:t> </a:t>
            </a:r>
            <a:r>
              <a:rPr lang="en-US" sz="1200" spc="-5" dirty="0">
                <a:latin typeface="Arial"/>
                <a:cs typeface="Arial"/>
              </a:rPr>
              <a:t>limited to a </a:t>
            </a:r>
            <a:r>
              <a:rPr lang="en-US" sz="1200" dirty="0">
                <a:latin typeface="Arial"/>
                <a:cs typeface="Arial"/>
              </a:rPr>
              <a:t>single collection </a:t>
            </a:r>
            <a:r>
              <a:rPr lang="en-US" sz="1200" spc="-5" dirty="0">
                <a:latin typeface="Arial"/>
                <a:cs typeface="Arial"/>
              </a:rPr>
              <a:t>of machines </a:t>
            </a:r>
            <a:r>
              <a:rPr lang="en-US" sz="1200" dirty="0">
                <a:latin typeface="Arial"/>
                <a:cs typeface="Arial"/>
              </a:rPr>
              <a:t>and</a:t>
            </a:r>
            <a:r>
              <a:rPr lang="en-US" sz="1200" spc="35" dirty="0">
                <a:latin typeface="Arial"/>
                <a:cs typeface="Arial"/>
              </a:rPr>
              <a:t> </a:t>
            </a:r>
            <a:r>
              <a:rPr lang="en-US" sz="1200" spc="-5" dirty="0">
                <a:latin typeface="Arial"/>
                <a:cs typeface="Arial"/>
              </a:rPr>
              <a:t>one	</a:t>
            </a:r>
            <a:endParaRPr lang="en-US" sz="1200" dirty="0">
              <a:latin typeface="Arial"/>
              <a:cs typeface="Arial"/>
            </a:endParaRPr>
          </a:p>
          <a:p>
            <a:pPr marL="355600" algn="just">
              <a:lnSpc>
                <a:spcPts val="3110"/>
              </a:lnSpc>
            </a:pPr>
            <a:r>
              <a:rPr lang="en-US" sz="1200" spc="-5" dirty="0">
                <a:latin typeface="Arial"/>
                <a:cs typeface="Arial"/>
              </a:rPr>
              <a:t>or more </a:t>
            </a:r>
            <a:r>
              <a:rPr lang="en-US" sz="1200" dirty="0">
                <a:latin typeface="Arial"/>
                <a:cs typeface="Arial"/>
              </a:rPr>
              <a:t>cables </a:t>
            </a:r>
            <a:r>
              <a:rPr lang="en-US" sz="1200" spc="-5" dirty="0">
                <a:latin typeface="Arial"/>
                <a:cs typeface="Arial"/>
              </a:rPr>
              <a:t>and </a:t>
            </a:r>
            <a:r>
              <a:rPr lang="en-US" sz="1200" dirty="0">
                <a:latin typeface="Arial"/>
                <a:cs typeface="Arial"/>
              </a:rPr>
              <a:t>other peripheral equipment</a:t>
            </a:r>
          </a:p>
          <a:p>
            <a:pPr marL="355600" marR="795020" indent="-342900" algn="just">
              <a:lnSpc>
                <a:spcPts val="2860"/>
              </a:lnSpc>
              <a:spcBef>
                <a:spcPts val="680"/>
              </a:spcBef>
              <a:buClr>
                <a:srgbClr val="839EE2"/>
              </a:buClr>
              <a:buFont typeface="Arial"/>
              <a:buChar char="•"/>
              <a:tabLst>
                <a:tab pos="354965" algn="l"/>
                <a:tab pos="355600" algn="l"/>
              </a:tabLst>
            </a:pPr>
            <a:r>
              <a:rPr lang="en-US" sz="1200" b="1" spc="-5" dirty="0">
                <a:latin typeface="Arial"/>
                <a:cs typeface="Arial"/>
              </a:rPr>
              <a:t>Internetwork: </a:t>
            </a:r>
            <a:r>
              <a:rPr lang="en-US" sz="1200" spc="-5" dirty="0">
                <a:latin typeface="Arial"/>
                <a:cs typeface="Arial"/>
              </a:rPr>
              <a:t>networked </a:t>
            </a:r>
            <a:r>
              <a:rPr lang="en-US" sz="1200" dirty="0">
                <a:latin typeface="Arial"/>
                <a:cs typeface="Arial"/>
              </a:rPr>
              <a:t>collection </a:t>
            </a:r>
            <a:r>
              <a:rPr lang="en-US" sz="1200" spc="-5" dirty="0">
                <a:latin typeface="Arial"/>
                <a:cs typeface="Arial"/>
              </a:rPr>
              <a:t>of LANs tied  </a:t>
            </a:r>
            <a:r>
              <a:rPr lang="en-US" sz="1200" dirty="0">
                <a:latin typeface="Arial"/>
                <a:cs typeface="Arial"/>
              </a:rPr>
              <a:t>together </a:t>
            </a:r>
            <a:r>
              <a:rPr lang="en-US" sz="1200" spc="-5" dirty="0">
                <a:latin typeface="Arial"/>
                <a:cs typeface="Arial"/>
              </a:rPr>
              <a:t>by </a:t>
            </a:r>
            <a:r>
              <a:rPr lang="en-US" sz="1200" dirty="0">
                <a:latin typeface="Arial"/>
                <a:cs typeface="Arial"/>
              </a:rPr>
              <a:t>devices </a:t>
            </a:r>
            <a:r>
              <a:rPr lang="en-US" sz="1200" spc="-5" dirty="0">
                <a:latin typeface="Arial"/>
                <a:cs typeface="Arial"/>
              </a:rPr>
              <a:t>such as</a:t>
            </a:r>
            <a:r>
              <a:rPr lang="en-US" sz="1200" spc="-75" dirty="0">
                <a:latin typeface="Arial"/>
                <a:cs typeface="Arial"/>
              </a:rPr>
              <a:t> </a:t>
            </a:r>
            <a:r>
              <a:rPr lang="en-US" sz="1200" dirty="0">
                <a:latin typeface="Arial"/>
                <a:cs typeface="Arial"/>
              </a:rPr>
              <a:t>routers</a:t>
            </a:r>
          </a:p>
          <a:p>
            <a:pPr marL="469900" algn="just">
              <a:lnSpc>
                <a:spcPct val="100000"/>
              </a:lnSpc>
              <a:spcBef>
                <a:spcPts val="150"/>
              </a:spcBef>
            </a:pPr>
            <a:r>
              <a:rPr lang="en-US" sz="1100" dirty="0">
                <a:solidFill>
                  <a:srgbClr val="515F7A"/>
                </a:solidFill>
                <a:latin typeface="Arial"/>
                <a:cs typeface="Arial"/>
              </a:rPr>
              <a:t>– </a:t>
            </a:r>
            <a:r>
              <a:rPr lang="en-US" sz="1100" spc="-5" dirty="0">
                <a:latin typeface="Arial"/>
                <a:cs typeface="Arial"/>
              </a:rPr>
              <a:t>The </a:t>
            </a:r>
            <a:r>
              <a:rPr lang="en-US" sz="1100" b="1" dirty="0">
                <a:latin typeface="Arial"/>
                <a:cs typeface="Arial"/>
              </a:rPr>
              <a:t>Internet </a:t>
            </a:r>
            <a:r>
              <a:rPr lang="en-US" sz="1100" dirty="0">
                <a:latin typeface="Arial"/>
                <a:cs typeface="Arial"/>
              </a:rPr>
              <a:t>is the </a:t>
            </a:r>
            <a:r>
              <a:rPr lang="en-US" sz="1100" spc="-5" dirty="0">
                <a:latin typeface="Arial"/>
                <a:cs typeface="Arial"/>
              </a:rPr>
              <a:t>best</a:t>
            </a:r>
            <a:r>
              <a:rPr lang="en-US" sz="1100" spc="160" dirty="0">
                <a:latin typeface="Arial"/>
                <a:cs typeface="Arial"/>
              </a:rPr>
              <a:t> </a:t>
            </a:r>
            <a:r>
              <a:rPr lang="en-US" sz="1100" spc="-5" dirty="0">
                <a:latin typeface="Arial"/>
                <a:cs typeface="Arial"/>
              </a:rPr>
              <a:t>example</a:t>
            </a:r>
            <a:endParaRPr lang="en-US" sz="1100" dirty="0">
              <a:latin typeface="Arial"/>
              <a:cs typeface="Arial"/>
            </a:endParaRPr>
          </a:p>
          <a:p>
            <a:pPr marL="355600" marR="715645" indent="-342900" algn="just">
              <a:lnSpc>
                <a:spcPts val="2860"/>
              </a:lnSpc>
              <a:spcBef>
                <a:spcPts val="665"/>
              </a:spcBef>
              <a:buClr>
                <a:srgbClr val="839EE2"/>
              </a:buClr>
              <a:buFont typeface="Arial"/>
              <a:buChar char="•"/>
              <a:tabLst>
                <a:tab pos="354965" algn="l"/>
                <a:tab pos="355600" algn="l"/>
              </a:tabLst>
            </a:pPr>
            <a:r>
              <a:rPr lang="en-US" sz="1200" b="1" spc="-5" dirty="0">
                <a:latin typeface="Arial"/>
                <a:cs typeface="Arial"/>
              </a:rPr>
              <a:t>Wide Area Network (WAN): </a:t>
            </a:r>
            <a:r>
              <a:rPr lang="en-US" sz="1200" dirty="0">
                <a:latin typeface="Arial"/>
                <a:cs typeface="Arial"/>
              </a:rPr>
              <a:t>internetwork that  </a:t>
            </a:r>
            <a:r>
              <a:rPr lang="en-US" sz="1200" spc="-5" dirty="0">
                <a:latin typeface="Arial"/>
                <a:cs typeface="Arial"/>
              </a:rPr>
              <a:t>spans </a:t>
            </a:r>
            <a:r>
              <a:rPr lang="en-US" sz="1200" dirty="0">
                <a:latin typeface="Arial"/>
                <a:cs typeface="Arial"/>
              </a:rPr>
              <a:t>distances </a:t>
            </a:r>
            <a:r>
              <a:rPr lang="en-US" sz="1200" spc="-5" dirty="0">
                <a:latin typeface="Arial"/>
                <a:cs typeface="Arial"/>
              </a:rPr>
              <a:t>measured in miles and </a:t>
            </a:r>
            <a:r>
              <a:rPr lang="en-US" sz="1200" dirty="0">
                <a:latin typeface="Arial"/>
                <a:cs typeface="Arial"/>
              </a:rPr>
              <a:t>links </a:t>
            </a:r>
            <a:r>
              <a:rPr lang="en-US" sz="1200" spc="-5" dirty="0">
                <a:latin typeface="Arial"/>
                <a:cs typeface="Arial"/>
              </a:rPr>
              <a:t>two  or more </a:t>
            </a:r>
            <a:r>
              <a:rPr lang="en-US" sz="1200" dirty="0">
                <a:latin typeface="Arial"/>
                <a:cs typeface="Arial"/>
              </a:rPr>
              <a:t>separate</a:t>
            </a:r>
            <a:r>
              <a:rPr lang="en-US" sz="1200" spc="-30" dirty="0">
                <a:latin typeface="Arial"/>
                <a:cs typeface="Arial"/>
              </a:rPr>
              <a:t> </a:t>
            </a:r>
            <a:r>
              <a:rPr lang="en-US" sz="1200" spc="-5" dirty="0">
                <a:latin typeface="Arial"/>
                <a:cs typeface="Arial"/>
              </a:rPr>
              <a:t>LANs</a:t>
            </a:r>
            <a:endParaRPr lang="en-US" sz="1200" dirty="0">
              <a:latin typeface="Arial"/>
              <a:cs typeface="Arial"/>
            </a:endParaRPr>
          </a:p>
          <a:p>
            <a:pPr marL="355600" marR="835660" indent="-342900" algn="just">
              <a:lnSpc>
                <a:spcPts val="2860"/>
              </a:lnSpc>
              <a:spcBef>
                <a:spcPts val="670"/>
              </a:spcBef>
              <a:buClr>
                <a:srgbClr val="839EE2"/>
              </a:buClr>
              <a:buFont typeface="Arial"/>
              <a:buChar char="•"/>
              <a:tabLst>
                <a:tab pos="354965" algn="l"/>
                <a:tab pos="355600" algn="l"/>
              </a:tabLst>
            </a:pPr>
            <a:r>
              <a:rPr lang="en-US" sz="1200" b="1" spc="-5" dirty="0">
                <a:latin typeface="Arial"/>
                <a:cs typeface="Arial"/>
              </a:rPr>
              <a:t>Metropolitan Area Network (MAN): </a:t>
            </a:r>
            <a:r>
              <a:rPr lang="en-US" sz="1200" spc="-5" dirty="0">
                <a:latin typeface="Arial"/>
                <a:cs typeface="Arial"/>
              </a:rPr>
              <a:t>uses WAN  </a:t>
            </a:r>
            <a:r>
              <a:rPr lang="en-US" sz="1200" dirty="0">
                <a:latin typeface="Arial"/>
                <a:cs typeface="Arial"/>
              </a:rPr>
              <a:t>technologies </a:t>
            </a:r>
            <a:r>
              <a:rPr lang="en-US" sz="1200" spc="-5" dirty="0">
                <a:latin typeface="Arial"/>
                <a:cs typeface="Arial"/>
              </a:rPr>
              <a:t>to </a:t>
            </a:r>
            <a:r>
              <a:rPr lang="en-US" sz="1200" dirty="0">
                <a:latin typeface="Arial"/>
                <a:cs typeface="Arial"/>
              </a:rPr>
              <a:t>interconnect </a:t>
            </a:r>
            <a:r>
              <a:rPr lang="en-US" sz="1200" spc="-5" dirty="0">
                <a:latin typeface="Arial"/>
                <a:cs typeface="Arial"/>
              </a:rPr>
              <a:t>LANs </a:t>
            </a:r>
            <a:r>
              <a:rPr lang="en-US" sz="1200" dirty="0">
                <a:latin typeface="Arial"/>
                <a:cs typeface="Arial"/>
              </a:rPr>
              <a:t>in </a:t>
            </a:r>
            <a:r>
              <a:rPr lang="en-US" sz="1200" spc="-5" dirty="0">
                <a:latin typeface="Arial"/>
                <a:cs typeface="Arial"/>
              </a:rPr>
              <a:t>a </a:t>
            </a:r>
            <a:r>
              <a:rPr lang="en-US" sz="1200" dirty="0">
                <a:latin typeface="Arial"/>
                <a:cs typeface="Arial"/>
              </a:rPr>
              <a:t>specific  </a:t>
            </a:r>
            <a:r>
              <a:rPr lang="en-US" sz="1200" spc="-5" dirty="0">
                <a:latin typeface="Arial"/>
                <a:cs typeface="Arial"/>
              </a:rPr>
              <a:t>geographic region, such as a county or a</a:t>
            </a:r>
            <a:r>
              <a:rPr lang="en-US" sz="1200" spc="85" dirty="0">
                <a:latin typeface="Arial"/>
                <a:cs typeface="Arial"/>
              </a:rPr>
              <a:t> </a:t>
            </a:r>
            <a:r>
              <a:rPr lang="en-US" sz="1200" spc="-5" dirty="0">
                <a:latin typeface="Arial"/>
                <a:cs typeface="Arial"/>
              </a:rPr>
              <a:t>city</a:t>
            </a:r>
            <a:endParaRPr lang="en-US" sz="1200" dirty="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12DD971D-A95F-4E52-9E2A-79F5C32D9F21}" type="slidenum">
              <a:rPr lang="en-US" smtClean="0"/>
              <a:pPr/>
              <a:t>27</a:t>
            </a:fld>
            <a:endParaRPr lang="en-US"/>
          </a:p>
        </p:txBody>
      </p:sp>
    </p:spTree>
    <p:extLst>
      <p:ext uri="{BB962C8B-B14F-4D97-AF65-F5344CB8AC3E}">
        <p14:creationId xmlns:p14="http://schemas.microsoft.com/office/powerpoint/2010/main" val="2177468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indent="-342900" algn="just">
              <a:lnSpc>
                <a:spcPts val="3110"/>
              </a:lnSpc>
              <a:buClr>
                <a:srgbClr val="839EE2"/>
              </a:buClr>
              <a:buFont typeface="Arial"/>
              <a:buChar char="•"/>
              <a:tabLst>
                <a:tab pos="354965" algn="l"/>
                <a:tab pos="355600" algn="l"/>
              </a:tabLst>
            </a:pPr>
            <a:r>
              <a:rPr lang="en-US" sz="1200" b="1" spc="-5" dirty="0">
                <a:latin typeface="Arial"/>
                <a:cs typeface="Arial"/>
              </a:rPr>
              <a:t>Local Area Network (LAN): </a:t>
            </a:r>
            <a:r>
              <a:rPr lang="en-US" sz="1200" spc="-5" dirty="0">
                <a:latin typeface="Arial"/>
                <a:cs typeface="Arial"/>
              </a:rPr>
              <a:t>small</a:t>
            </a:r>
            <a:r>
              <a:rPr lang="en-US" sz="1200" spc="110" dirty="0">
                <a:latin typeface="Arial"/>
                <a:cs typeface="Arial"/>
              </a:rPr>
              <a:t> </a:t>
            </a:r>
            <a:r>
              <a:rPr lang="en-US" sz="1200" spc="-5" dirty="0">
                <a:latin typeface="Arial"/>
                <a:cs typeface="Arial"/>
              </a:rPr>
              <a:t>network,</a:t>
            </a:r>
            <a:endParaRPr lang="en-US" sz="1200" dirty="0">
              <a:latin typeface="Arial"/>
              <a:cs typeface="Arial"/>
            </a:endParaRPr>
          </a:p>
          <a:p>
            <a:pPr marL="302260" algn="just">
              <a:lnSpc>
                <a:spcPts val="2855"/>
              </a:lnSpc>
              <a:tabLst>
                <a:tab pos="8759825" algn="l"/>
              </a:tabLst>
            </a:pPr>
            <a:r>
              <a:rPr lang="en-US" sz="1200" spc="-365" dirty="0">
                <a:latin typeface="Arial"/>
                <a:cs typeface="Arial"/>
              </a:rPr>
              <a:t> </a:t>
            </a:r>
            <a:r>
              <a:rPr lang="en-US" sz="1200" spc="-5" dirty="0">
                <a:latin typeface="Arial"/>
                <a:cs typeface="Arial"/>
              </a:rPr>
              <a:t>limited to a </a:t>
            </a:r>
            <a:r>
              <a:rPr lang="en-US" sz="1200" dirty="0">
                <a:latin typeface="Arial"/>
                <a:cs typeface="Arial"/>
              </a:rPr>
              <a:t>single collection </a:t>
            </a:r>
            <a:r>
              <a:rPr lang="en-US" sz="1200" spc="-5" dirty="0">
                <a:latin typeface="Arial"/>
                <a:cs typeface="Arial"/>
              </a:rPr>
              <a:t>of machines </a:t>
            </a:r>
            <a:r>
              <a:rPr lang="en-US" sz="1200" dirty="0">
                <a:latin typeface="Arial"/>
                <a:cs typeface="Arial"/>
              </a:rPr>
              <a:t>and</a:t>
            </a:r>
            <a:r>
              <a:rPr lang="en-US" sz="1200" spc="35" dirty="0">
                <a:latin typeface="Arial"/>
                <a:cs typeface="Arial"/>
              </a:rPr>
              <a:t> </a:t>
            </a:r>
            <a:r>
              <a:rPr lang="en-US" sz="1200" spc="-5" dirty="0">
                <a:latin typeface="Arial"/>
                <a:cs typeface="Arial"/>
              </a:rPr>
              <a:t>one	</a:t>
            </a:r>
            <a:endParaRPr lang="en-US" sz="1200" dirty="0">
              <a:latin typeface="Arial"/>
              <a:cs typeface="Arial"/>
            </a:endParaRPr>
          </a:p>
          <a:p>
            <a:pPr marL="355600" algn="just">
              <a:lnSpc>
                <a:spcPts val="3110"/>
              </a:lnSpc>
            </a:pPr>
            <a:r>
              <a:rPr lang="en-US" sz="1200" spc="-5" dirty="0">
                <a:latin typeface="Arial"/>
                <a:cs typeface="Arial"/>
              </a:rPr>
              <a:t>or more </a:t>
            </a:r>
            <a:r>
              <a:rPr lang="en-US" sz="1200" dirty="0">
                <a:latin typeface="Arial"/>
                <a:cs typeface="Arial"/>
              </a:rPr>
              <a:t>cables </a:t>
            </a:r>
            <a:r>
              <a:rPr lang="en-US" sz="1200" spc="-5" dirty="0">
                <a:latin typeface="Arial"/>
                <a:cs typeface="Arial"/>
              </a:rPr>
              <a:t>and </a:t>
            </a:r>
            <a:r>
              <a:rPr lang="en-US" sz="1200" dirty="0">
                <a:latin typeface="Arial"/>
                <a:cs typeface="Arial"/>
              </a:rPr>
              <a:t>other peripheral equipment</a:t>
            </a:r>
          </a:p>
          <a:p>
            <a:pPr marL="355600" marR="795020" indent="-342900" algn="just">
              <a:lnSpc>
                <a:spcPts val="2860"/>
              </a:lnSpc>
              <a:spcBef>
                <a:spcPts val="680"/>
              </a:spcBef>
              <a:buClr>
                <a:srgbClr val="839EE2"/>
              </a:buClr>
              <a:buFont typeface="Arial"/>
              <a:buChar char="•"/>
              <a:tabLst>
                <a:tab pos="354965" algn="l"/>
                <a:tab pos="355600" algn="l"/>
              </a:tabLst>
            </a:pPr>
            <a:r>
              <a:rPr lang="en-US" sz="1200" b="1" spc="-5" dirty="0">
                <a:latin typeface="Arial"/>
                <a:cs typeface="Arial"/>
              </a:rPr>
              <a:t>Internetwork: </a:t>
            </a:r>
            <a:r>
              <a:rPr lang="en-US" sz="1200" spc="-5" dirty="0">
                <a:latin typeface="Arial"/>
                <a:cs typeface="Arial"/>
              </a:rPr>
              <a:t>networked </a:t>
            </a:r>
            <a:r>
              <a:rPr lang="en-US" sz="1200" dirty="0">
                <a:latin typeface="Arial"/>
                <a:cs typeface="Arial"/>
              </a:rPr>
              <a:t>collection </a:t>
            </a:r>
            <a:r>
              <a:rPr lang="en-US" sz="1200" spc="-5" dirty="0">
                <a:latin typeface="Arial"/>
                <a:cs typeface="Arial"/>
              </a:rPr>
              <a:t>of LANs tied  </a:t>
            </a:r>
            <a:r>
              <a:rPr lang="en-US" sz="1200" dirty="0">
                <a:latin typeface="Arial"/>
                <a:cs typeface="Arial"/>
              </a:rPr>
              <a:t>together </a:t>
            </a:r>
            <a:r>
              <a:rPr lang="en-US" sz="1200" spc="-5" dirty="0">
                <a:latin typeface="Arial"/>
                <a:cs typeface="Arial"/>
              </a:rPr>
              <a:t>by </a:t>
            </a:r>
            <a:r>
              <a:rPr lang="en-US" sz="1200" dirty="0">
                <a:latin typeface="Arial"/>
                <a:cs typeface="Arial"/>
              </a:rPr>
              <a:t>devices </a:t>
            </a:r>
            <a:r>
              <a:rPr lang="en-US" sz="1200" spc="-5" dirty="0">
                <a:latin typeface="Arial"/>
                <a:cs typeface="Arial"/>
              </a:rPr>
              <a:t>such as</a:t>
            </a:r>
            <a:r>
              <a:rPr lang="en-US" sz="1200" spc="-75" dirty="0">
                <a:latin typeface="Arial"/>
                <a:cs typeface="Arial"/>
              </a:rPr>
              <a:t> </a:t>
            </a:r>
            <a:r>
              <a:rPr lang="en-US" sz="1200" dirty="0">
                <a:latin typeface="Arial"/>
                <a:cs typeface="Arial"/>
              </a:rPr>
              <a:t>routers</a:t>
            </a:r>
          </a:p>
          <a:p>
            <a:pPr marL="469900" algn="just">
              <a:lnSpc>
                <a:spcPct val="100000"/>
              </a:lnSpc>
              <a:spcBef>
                <a:spcPts val="150"/>
              </a:spcBef>
            </a:pPr>
            <a:r>
              <a:rPr lang="en-US" sz="1100" dirty="0">
                <a:solidFill>
                  <a:srgbClr val="515F7A"/>
                </a:solidFill>
                <a:latin typeface="Arial"/>
                <a:cs typeface="Arial"/>
              </a:rPr>
              <a:t>– </a:t>
            </a:r>
            <a:r>
              <a:rPr lang="en-US" sz="1100" spc="-5" dirty="0">
                <a:latin typeface="Arial"/>
                <a:cs typeface="Arial"/>
              </a:rPr>
              <a:t>The </a:t>
            </a:r>
            <a:r>
              <a:rPr lang="en-US" sz="1100" b="1" dirty="0">
                <a:latin typeface="Arial"/>
                <a:cs typeface="Arial"/>
              </a:rPr>
              <a:t>Internet </a:t>
            </a:r>
            <a:r>
              <a:rPr lang="en-US" sz="1100" dirty="0">
                <a:latin typeface="Arial"/>
                <a:cs typeface="Arial"/>
              </a:rPr>
              <a:t>is the </a:t>
            </a:r>
            <a:r>
              <a:rPr lang="en-US" sz="1100" spc="-5" dirty="0">
                <a:latin typeface="Arial"/>
                <a:cs typeface="Arial"/>
              </a:rPr>
              <a:t>best</a:t>
            </a:r>
            <a:r>
              <a:rPr lang="en-US" sz="1100" spc="160" dirty="0">
                <a:latin typeface="Arial"/>
                <a:cs typeface="Arial"/>
              </a:rPr>
              <a:t> </a:t>
            </a:r>
            <a:r>
              <a:rPr lang="en-US" sz="1100" spc="-5" dirty="0">
                <a:latin typeface="Arial"/>
                <a:cs typeface="Arial"/>
              </a:rPr>
              <a:t>example</a:t>
            </a:r>
            <a:endParaRPr lang="en-US" sz="1100" dirty="0">
              <a:latin typeface="Arial"/>
              <a:cs typeface="Arial"/>
            </a:endParaRPr>
          </a:p>
          <a:p>
            <a:pPr marL="355600" marR="715645" indent="-342900" algn="just">
              <a:lnSpc>
                <a:spcPts val="2860"/>
              </a:lnSpc>
              <a:spcBef>
                <a:spcPts val="665"/>
              </a:spcBef>
              <a:buClr>
                <a:srgbClr val="839EE2"/>
              </a:buClr>
              <a:buFont typeface="Arial"/>
              <a:buChar char="•"/>
              <a:tabLst>
                <a:tab pos="354965" algn="l"/>
                <a:tab pos="355600" algn="l"/>
              </a:tabLst>
            </a:pPr>
            <a:r>
              <a:rPr lang="en-US" sz="1200" b="1" spc="-5" dirty="0">
                <a:latin typeface="Arial"/>
                <a:cs typeface="Arial"/>
              </a:rPr>
              <a:t>Wide Area Network (WAN): </a:t>
            </a:r>
            <a:r>
              <a:rPr lang="en-US" sz="1200" dirty="0">
                <a:latin typeface="Arial"/>
                <a:cs typeface="Arial"/>
              </a:rPr>
              <a:t>internetwork that  </a:t>
            </a:r>
            <a:r>
              <a:rPr lang="en-US" sz="1200" spc="-5" dirty="0">
                <a:latin typeface="Arial"/>
                <a:cs typeface="Arial"/>
              </a:rPr>
              <a:t>spans </a:t>
            </a:r>
            <a:r>
              <a:rPr lang="en-US" sz="1200" dirty="0">
                <a:latin typeface="Arial"/>
                <a:cs typeface="Arial"/>
              </a:rPr>
              <a:t>distances </a:t>
            </a:r>
            <a:r>
              <a:rPr lang="en-US" sz="1200" spc="-5" dirty="0">
                <a:latin typeface="Arial"/>
                <a:cs typeface="Arial"/>
              </a:rPr>
              <a:t>measured in miles and </a:t>
            </a:r>
            <a:r>
              <a:rPr lang="en-US" sz="1200" dirty="0">
                <a:latin typeface="Arial"/>
                <a:cs typeface="Arial"/>
              </a:rPr>
              <a:t>links </a:t>
            </a:r>
            <a:r>
              <a:rPr lang="en-US" sz="1200" spc="-5" dirty="0">
                <a:latin typeface="Arial"/>
                <a:cs typeface="Arial"/>
              </a:rPr>
              <a:t>two  or more </a:t>
            </a:r>
            <a:r>
              <a:rPr lang="en-US" sz="1200" dirty="0">
                <a:latin typeface="Arial"/>
                <a:cs typeface="Arial"/>
              </a:rPr>
              <a:t>separate</a:t>
            </a:r>
            <a:r>
              <a:rPr lang="en-US" sz="1200" spc="-30" dirty="0">
                <a:latin typeface="Arial"/>
                <a:cs typeface="Arial"/>
              </a:rPr>
              <a:t> </a:t>
            </a:r>
            <a:r>
              <a:rPr lang="en-US" sz="1200" spc="-5" dirty="0">
                <a:latin typeface="Arial"/>
                <a:cs typeface="Arial"/>
              </a:rPr>
              <a:t>LANs</a:t>
            </a:r>
            <a:endParaRPr lang="en-US" sz="1200" dirty="0">
              <a:latin typeface="Arial"/>
              <a:cs typeface="Arial"/>
            </a:endParaRPr>
          </a:p>
          <a:p>
            <a:pPr marL="355600" marR="835660" indent="-342900" algn="just">
              <a:lnSpc>
                <a:spcPts val="2860"/>
              </a:lnSpc>
              <a:spcBef>
                <a:spcPts val="670"/>
              </a:spcBef>
              <a:buClr>
                <a:srgbClr val="839EE2"/>
              </a:buClr>
              <a:buFont typeface="Arial"/>
              <a:buChar char="•"/>
              <a:tabLst>
                <a:tab pos="354965" algn="l"/>
                <a:tab pos="355600" algn="l"/>
              </a:tabLst>
            </a:pPr>
            <a:r>
              <a:rPr lang="en-US" sz="1200" b="1" spc="-5" dirty="0">
                <a:latin typeface="Arial"/>
                <a:cs typeface="Arial"/>
              </a:rPr>
              <a:t>Metropolitan Area Network (MAN): </a:t>
            </a:r>
            <a:r>
              <a:rPr lang="en-US" sz="1200" spc="-5" dirty="0">
                <a:latin typeface="Arial"/>
                <a:cs typeface="Arial"/>
              </a:rPr>
              <a:t>uses WAN  </a:t>
            </a:r>
            <a:r>
              <a:rPr lang="en-US" sz="1200" dirty="0">
                <a:latin typeface="Arial"/>
                <a:cs typeface="Arial"/>
              </a:rPr>
              <a:t>technologies </a:t>
            </a:r>
            <a:r>
              <a:rPr lang="en-US" sz="1200" spc="-5" dirty="0">
                <a:latin typeface="Arial"/>
                <a:cs typeface="Arial"/>
              </a:rPr>
              <a:t>to </a:t>
            </a:r>
            <a:r>
              <a:rPr lang="en-US" sz="1200" dirty="0">
                <a:latin typeface="Arial"/>
                <a:cs typeface="Arial"/>
              </a:rPr>
              <a:t>interconnect </a:t>
            </a:r>
            <a:r>
              <a:rPr lang="en-US" sz="1200" spc="-5" dirty="0">
                <a:latin typeface="Arial"/>
                <a:cs typeface="Arial"/>
              </a:rPr>
              <a:t>LANs </a:t>
            </a:r>
            <a:r>
              <a:rPr lang="en-US" sz="1200" dirty="0">
                <a:latin typeface="Arial"/>
                <a:cs typeface="Arial"/>
              </a:rPr>
              <a:t>in </a:t>
            </a:r>
            <a:r>
              <a:rPr lang="en-US" sz="1200" spc="-5" dirty="0">
                <a:latin typeface="Arial"/>
                <a:cs typeface="Arial"/>
              </a:rPr>
              <a:t>a </a:t>
            </a:r>
            <a:r>
              <a:rPr lang="en-US" sz="1200" dirty="0">
                <a:latin typeface="Arial"/>
                <a:cs typeface="Arial"/>
              </a:rPr>
              <a:t>specific  </a:t>
            </a:r>
            <a:r>
              <a:rPr lang="en-US" sz="1200" spc="-5" dirty="0">
                <a:latin typeface="Arial"/>
                <a:cs typeface="Arial"/>
              </a:rPr>
              <a:t>geographic region, such as a county or a</a:t>
            </a:r>
            <a:r>
              <a:rPr lang="en-US" sz="1200" spc="85" dirty="0">
                <a:latin typeface="Arial"/>
                <a:cs typeface="Arial"/>
              </a:rPr>
              <a:t> </a:t>
            </a:r>
            <a:r>
              <a:rPr lang="en-US" sz="1200" spc="-5" dirty="0">
                <a:latin typeface="Arial"/>
                <a:cs typeface="Arial"/>
              </a:rPr>
              <a:t>city</a:t>
            </a:r>
            <a:endParaRPr lang="en-US" sz="1200" dirty="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12DD971D-A95F-4E52-9E2A-79F5C32D9F21}" type="slidenum">
              <a:rPr lang="en-US" smtClean="0"/>
              <a:pPr/>
              <a:t>28</a:t>
            </a:fld>
            <a:endParaRPr lang="en-US"/>
          </a:p>
        </p:txBody>
      </p:sp>
    </p:spTree>
    <p:extLst>
      <p:ext uri="{BB962C8B-B14F-4D97-AF65-F5344CB8AC3E}">
        <p14:creationId xmlns:p14="http://schemas.microsoft.com/office/powerpoint/2010/main" val="5063080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55600" indent="-342900" algn="just">
              <a:lnSpc>
                <a:spcPct val="100000"/>
              </a:lnSpc>
              <a:buClr>
                <a:srgbClr val="839EE2"/>
              </a:buClr>
              <a:buChar char="•"/>
              <a:tabLst>
                <a:tab pos="354965" algn="l"/>
                <a:tab pos="355600" algn="l"/>
              </a:tabLst>
            </a:pPr>
            <a:r>
              <a:rPr lang="en-US" sz="1200" dirty="0">
                <a:latin typeface="Arial"/>
                <a:cs typeface="Arial"/>
              </a:rPr>
              <a:t>Networking is a </a:t>
            </a:r>
            <a:r>
              <a:rPr lang="en-US" sz="1200" spc="-5" dirty="0">
                <a:latin typeface="Arial"/>
                <a:cs typeface="Arial"/>
              </a:rPr>
              <a:t>subject </a:t>
            </a:r>
            <a:r>
              <a:rPr lang="en-US" sz="1200" dirty="0">
                <a:latin typeface="Arial"/>
                <a:cs typeface="Arial"/>
              </a:rPr>
              <a:t>rich with</a:t>
            </a:r>
            <a:r>
              <a:rPr lang="en-US" sz="1200" spc="-135" dirty="0">
                <a:latin typeface="Arial"/>
                <a:cs typeface="Arial"/>
              </a:rPr>
              <a:t> </a:t>
            </a:r>
            <a:r>
              <a:rPr lang="en-US" sz="1200" dirty="0">
                <a:latin typeface="Arial"/>
                <a:cs typeface="Arial"/>
              </a:rPr>
              <a:t>specialized</a:t>
            </a:r>
          </a:p>
          <a:p>
            <a:pPr marL="355600" algn="just">
              <a:lnSpc>
                <a:spcPct val="100000"/>
              </a:lnSpc>
            </a:pPr>
            <a:r>
              <a:rPr lang="en-US" sz="1200" spc="-5" dirty="0">
                <a:latin typeface="Arial"/>
                <a:cs typeface="Arial"/>
              </a:rPr>
              <a:t>terminology and</a:t>
            </a:r>
            <a:r>
              <a:rPr lang="en-US" sz="1200" spc="-50" dirty="0">
                <a:latin typeface="Arial"/>
                <a:cs typeface="Arial"/>
              </a:rPr>
              <a:t> </a:t>
            </a:r>
            <a:r>
              <a:rPr lang="en-US" sz="1200" spc="-5" dirty="0">
                <a:latin typeface="Arial"/>
                <a:cs typeface="Arial"/>
              </a:rPr>
              <a:t>technology</a:t>
            </a:r>
            <a:endParaRPr lang="en-US" sz="1200" dirty="0">
              <a:latin typeface="Arial"/>
              <a:cs typeface="Arial"/>
            </a:endParaRPr>
          </a:p>
          <a:p>
            <a:pPr marL="355600" marR="257810" indent="-342900" algn="just">
              <a:lnSpc>
                <a:spcPct val="100000"/>
              </a:lnSpc>
              <a:spcBef>
                <a:spcPts val="765"/>
              </a:spcBef>
              <a:buClr>
                <a:srgbClr val="839EE2"/>
              </a:buClr>
              <a:buChar char="•"/>
              <a:tabLst>
                <a:tab pos="354965" algn="l"/>
                <a:tab pos="355600" algn="l"/>
              </a:tabLst>
            </a:pPr>
            <a:r>
              <a:rPr lang="en-US" sz="1200" spc="-5" dirty="0">
                <a:latin typeface="Arial"/>
                <a:cs typeface="Arial"/>
              </a:rPr>
              <a:t>Computer </a:t>
            </a:r>
            <a:r>
              <a:rPr lang="en-US" sz="1200" dirty="0">
                <a:latin typeface="Arial"/>
                <a:cs typeface="Arial"/>
              </a:rPr>
              <a:t>networks </a:t>
            </a:r>
            <a:r>
              <a:rPr lang="en-US" sz="1200" spc="-5" dirty="0">
                <a:latin typeface="Arial"/>
                <a:cs typeface="Arial"/>
              </a:rPr>
              <a:t>have spawned </a:t>
            </a:r>
            <a:r>
              <a:rPr lang="en-US" sz="1200" dirty="0">
                <a:latin typeface="Arial"/>
                <a:cs typeface="Arial"/>
              </a:rPr>
              <a:t>a  </a:t>
            </a:r>
            <a:r>
              <a:rPr lang="en-US" sz="1200" spc="-5" dirty="0">
                <a:latin typeface="Arial"/>
                <a:cs typeface="Arial"/>
              </a:rPr>
              <a:t>language </a:t>
            </a:r>
            <a:r>
              <a:rPr lang="en-US" sz="1200" dirty="0">
                <a:latin typeface="Arial"/>
                <a:cs typeface="Arial"/>
              </a:rPr>
              <a:t>of </a:t>
            </a:r>
            <a:r>
              <a:rPr lang="en-US" sz="1200" spc="-5" dirty="0">
                <a:latin typeface="Arial"/>
                <a:cs typeface="Arial"/>
              </a:rPr>
              <a:t>their </a:t>
            </a:r>
            <a:r>
              <a:rPr lang="en-US" sz="1200" dirty="0">
                <a:latin typeface="Arial"/>
                <a:cs typeface="Arial"/>
              </a:rPr>
              <a:t>own, </a:t>
            </a:r>
            <a:r>
              <a:rPr lang="en-US" sz="1200" spc="-5" dirty="0">
                <a:latin typeface="Arial"/>
                <a:cs typeface="Arial"/>
              </a:rPr>
              <a:t>and half </a:t>
            </a:r>
            <a:r>
              <a:rPr lang="en-US" sz="1200" dirty="0">
                <a:latin typeface="Arial"/>
                <a:cs typeface="Arial"/>
              </a:rPr>
              <a:t>the  </a:t>
            </a:r>
            <a:r>
              <a:rPr lang="en-US" sz="1200" spc="-5" dirty="0">
                <a:latin typeface="Arial"/>
                <a:cs typeface="Arial"/>
              </a:rPr>
              <a:t>challenge </a:t>
            </a:r>
            <a:r>
              <a:rPr lang="en-US" sz="1200" dirty="0">
                <a:latin typeface="Arial"/>
                <a:cs typeface="Arial"/>
              </a:rPr>
              <a:t>of </a:t>
            </a:r>
            <a:r>
              <a:rPr lang="en-US" sz="1200" spc="-5" dirty="0">
                <a:latin typeface="Arial"/>
                <a:cs typeface="Arial"/>
              </a:rPr>
              <a:t>becoming </a:t>
            </a:r>
            <a:r>
              <a:rPr lang="en-US" sz="1200" dirty="0">
                <a:latin typeface="Arial"/>
                <a:cs typeface="Arial"/>
              </a:rPr>
              <a:t>network </a:t>
            </a:r>
            <a:r>
              <a:rPr lang="en-US" sz="1200" spc="-5" dirty="0">
                <a:latin typeface="Arial"/>
                <a:cs typeface="Arial"/>
              </a:rPr>
              <a:t>literate</a:t>
            </a:r>
            <a:r>
              <a:rPr lang="en-US" sz="1200" spc="-75" dirty="0">
                <a:latin typeface="Arial"/>
                <a:cs typeface="Arial"/>
              </a:rPr>
              <a:t> </a:t>
            </a:r>
            <a:r>
              <a:rPr lang="en-US" sz="1200" spc="-5" dirty="0">
                <a:latin typeface="Arial"/>
                <a:cs typeface="Arial"/>
              </a:rPr>
              <a:t>lies  </a:t>
            </a:r>
            <a:r>
              <a:rPr lang="en-US" sz="1200" dirty="0">
                <a:latin typeface="Arial"/>
                <a:cs typeface="Arial"/>
              </a:rPr>
              <a:t>in </a:t>
            </a:r>
            <a:r>
              <a:rPr lang="en-US" sz="1200" spc="-5" dirty="0">
                <a:latin typeface="Arial"/>
                <a:cs typeface="Arial"/>
              </a:rPr>
              <a:t>mastering this</a:t>
            </a:r>
            <a:r>
              <a:rPr lang="en-US" sz="1200" spc="-55" dirty="0">
                <a:latin typeface="Arial"/>
                <a:cs typeface="Arial"/>
              </a:rPr>
              <a:t> </a:t>
            </a:r>
            <a:r>
              <a:rPr lang="en-US" sz="1200" spc="-5" dirty="0">
                <a:latin typeface="Arial"/>
                <a:cs typeface="Arial"/>
              </a:rPr>
              <a:t>terminology</a:t>
            </a:r>
            <a:endParaRPr lang="en-US" sz="1200" dirty="0">
              <a:latin typeface="Arial"/>
              <a:cs typeface="Arial"/>
            </a:endParaRPr>
          </a:p>
          <a:p>
            <a:pPr marL="355600" indent="-342900" algn="just">
              <a:lnSpc>
                <a:spcPct val="100000"/>
              </a:lnSpc>
              <a:spcBef>
                <a:spcPts val="770"/>
              </a:spcBef>
              <a:buClr>
                <a:srgbClr val="839EE2"/>
              </a:buClr>
              <a:buChar char="•"/>
              <a:tabLst>
                <a:tab pos="354965" algn="l"/>
                <a:tab pos="355600" algn="l"/>
              </a:tabLst>
            </a:pPr>
            <a:r>
              <a:rPr lang="en-US" sz="1200" dirty="0">
                <a:latin typeface="Arial"/>
                <a:cs typeface="Arial"/>
              </a:rPr>
              <a:t>You </a:t>
            </a:r>
            <a:r>
              <a:rPr lang="en-US" sz="1200" spc="-5" dirty="0">
                <a:latin typeface="Arial"/>
                <a:cs typeface="Arial"/>
              </a:rPr>
              <a:t>must </a:t>
            </a:r>
            <a:r>
              <a:rPr lang="en-US" sz="1200" dirty="0">
                <a:latin typeface="Arial"/>
                <a:cs typeface="Arial"/>
              </a:rPr>
              <a:t>learn some </a:t>
            </a:r>
            <a:r>
              <a:rPr lang="en-US" sz="1200" spc="-5" dirty="0">
                <a:latin typeface="Arial"/>
                <a:cs typeface="Arial"/>
              </a:rPr>
              <a:t>new</a:t>
            </a:r>
            <a:r>
              <a:rPr lang="en-US" sz="1200" spc="-150" dirty="0">
                <a:latin typeface="Arial"/>
                <a:cs typeface="Arial"/>
              </a:rPr>
              <a:t> </a:t>
            </a:r>
            <a:r>
              <a:rPr lang="en-US" sz="1200" dirty="0">
                <a:latin typeface="Arial"/>
                <a:cs typeface="Arial"/>
              </a:rPr>
              <a:t>vocabulary</a:t>
            </a:r>
          </a:p>
          <a:p>
            <a:endParaRPr lang="en-US" dirty="0"/>
          </a:p>
        </p:txBody>
      </p:sp>
      <p:sp>
        <p:nvSpPr>
          <p:cNvPr id="4" name="Slide Number Placeholder 3"/>
          <p:cNvSpPr>
            <a:spLocks noGrp="1"/>
          </p:cNvSpPr>
          <p:nvPr>
            <p:ph type="sldNum" sz="quarter" idx="10"/>
          </p:nvPr>
        </p:nvSpPr>
        <p:spPr/>
        <p:txBody>
          <a:bodyPr/>
          <a:lstStyle/>
          <a:p>
            <a:fld id="{12DD971D-A95F-4E52-9E2A-79F5C32D9F21}" type="slidenum">
              <a:rPr lang="en-US" smtClean="0"/>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indent="-342900" algn="just">
              <a:lnSpc>
                <a:spcPts val="3190"/>
              </a:lnSpc>
              <a:buClr>
                <a:srgbClr val="839EE2"/>
              </a:buClr>
              <a:buChar char="•"/>
              <a:tabLst>
                <a:tab pos="354965" algn="l"/>
                <a:tab pos="355600" algn="l"/>
              </a:tabLst>
            </a:pPr>
            <a:r>
              <a:rPr lang="en-US" sz="2800" spc="-5" dirty="0">
                <a:latin typeface="Arial"/>
                <a:cs typeface="Arial"/>
              </a:rPr>
              <a:t>To communicate </a:t>
            </a:r>
            <a:r>
              <a:rPr lang="en-US" sz="2800" dirty="0">
                <a:latin typeface="Arial"/>
                <a:cs typeface="Arial"/>
              </a:rPr>
              <a:t>successfully, computers</a:t>
            </a:r>
            <a:r>
              <a:rPr lang="en-US" sz="2800" spc="-15" dirty="0">
                <a:latin typeface="Arial"/>
                <a:cs typeface="Arial"/>
              </a:rPr>
              <a:t> </a:t>
            </a:r>
            <a:r>
              <a:rPr lang="en-US" sz="2800" spc="-5" dirty="0">
                <a:latin typeface="Arial"/>
                <a:cs typeface="Arial"/>
              </a:rPr>
              <a:t>must</a:t>
            </a:r>
            <a:endParaRPr lang="en-US" sz="2800" dirty="0">
              <a:latin typeface="Arial"/>
              <a:cs typeface="Arial"/>
            </a:endParaRPr>
          </a:p>
          <a:p>
            <a:pPr marL="302260" algn="just">
              <a:lnSpc>
                <a:spcPts val="3190"/>
              </a:lnSpc>
              <a:tabLst>
                <a:tab pos="8760460" algn="l"/>
              </a:tabLst>
            </a:pPr>
            <a:r>
              <a:rPr lang="en-US" sz="2800" spc="-365" dirty="0">
                <a:latin typeface="Arial"/>
                <a:cs typeface="Arial"/>
              </a:rPr>
              <a:t> </a:t>
            </a:r>
            <a:r>
              <a:rPr lang="en-US" sz="2800" spc="-5" dirty="0">
                <a:latin typeface="Arial"/>
                <a:cs typeface="Arial"/>
              </a:rPr>
              <a:t>share </a:t>
            </a:r>
            <a:r>
              <a:rPr lang="en-US" sz="2800" dirty="0">
                <a:latin typeface="Arial"/>
                <a:cs typeface="Arial"/>
              </a:rPr>
              <a:t>access </a:t>
            </a:r>
            <a:r>
              <a:rPr lang="en-US" sz="2800" spc="-5" dirty="0">
                <a:latin typeface="Arial"/>
                <a:cs typeface="Arial"/>
              </a:rPr>
              <a:t>to a common </a:t>
            </a:r>
            <a:r>
              <a:rPr lang="en-US" sz="2800" b="1" spc="-5" dirty="0">
                <a:latin typeface="Arial"/>
                <a:cs typeface="Arial"/>
              </a:rPr>
              <a:t>network</a:t>
            </a:r>
            <a:r>
              <a:rPr lang="en-US" sz="2800" b="1" spc="50" dirty="0">
                <a:latin typeface="Arial"/>
                <a:cs typeface="Arial"/>
              </a:rPr>
              <a:t> </a:t>
            </a:r>
            <a:r>
              <a:rPr lang="en-US" sz="2800" b="1" spc="-5" dirty="0">
                <a:latin typeface="Arial"/>
                <a:cs typeface="Arial"/>
              </a:rPr>
              <a:t>medium	</a:t>
            </a:r>
            <a:endParaRPr lang="en-US" sz="2800" dirty="0">
              <a:latin typeface="Arial"/>
              <a:cs typeface="Arial"/>
            </a:endParaRPr>
          </a:p>
          <a:p>
            <a:pPr marL="756285" lvl="1" indent="-286385" algn="just">
              <a:lnSpc>
                <a:spcPts val="2735"/>
              </a:lnSpc>
              <a:spcBef>
                <a:spcPts val="305"/>
              </a:spcBef>
              <a:buClr>
                <a:srgbClr val="515F7A"/>
              </a:buClr>
              <a:buChar char="–"/>
              <a:tabLst>
                <a:tab pos="756920" algn="l"/>
              </a:tabLst>
            </a:pPr>
            <a:r>
              <a:rPr lang="en-US" sz="2400" spc="-5" dirty="0">
                <a:latin typeface="Arial"/>
                <a:cs typeface="Arial"/>
              </a:rPr>
              <a:t>Examples: twisted-pair, coaxial and </a:t>
            </a:r>
            <a:r>
              <a:rPr lang="en-US" sz="2400" dirty="0">
                <a:latin typeface="Arial"/>
                <a:cs typeface="Arial"/>
              </a:rPr>
              <a:t>fiber-optic</a:t>
            </a:r>
            <a:r>
              <a:rPr lang="en-US" sz="2400" spc="90" dirty="0">
                <a:latin typeface="Arial"/>
                <a:cs typeface="Arial"/>
              </a:rPr>
              <a:t> </a:t>
            </a:r>
            <a:r>
              <a:rPr lang="en-US" sz="2400" spc="-5" dirty="0">
                <a:latin typeface="Arial"/>
                <a:cs typeface="Arial"/>
              </a:rPr>
              <a:t>cable,</a:t>
            </a:r>
            <a:endParaRPr lang="en-US" sz="2400" dirty="0">
              <a:latin typeface="Arial"/>
              <a:cs typeface="Arial"/>
            </a:endParaRPr>
          </a:p>
          <a:p>
            <a:pPr marL="756285" algn="just">
              <a:lnSpc>
                <a:spcPts val="2735"/>
              </a:lnSpc>
            </a:pPr>
            <a:r>
              <a:rPr lang="en-US" sz="2400" spc="-5" dirty="0">
                <a:latin typeface="Arial"/>
                <a:cs typeface="Arial"/>
              </a:rPr>
              <a:t>and wireless</a:t>
            </a:r>
            <a:r>
              <a:rPr lang="en-US" sz="2400" spc="-20" dirty="0">
                <a:latin typeface="Arial"/>
                <a:cs typeface="Arial"/>
              </a:rPr>
              <a:t> </a:t>
            </a:r>
            <a:r>
              <a:rPr lang="en-US" sz="2400" spc="-5" dirty="0">
                <a:latin typeface="Arial"/>
                <a:cs typeface="Arial"/>
              </a:rPr>
              <a:t>media</a:t>
            </a:r>
            <a:endParaRPr lang="en-US" sz="2400" dirty="0">
              <a:latin typeface="Arial"/>
              <a:cs typeface="Arial"/>
            </a:endParaRPr>
          </a:p>
          <a:p>
            <a:pPr marL="756285" lvl="1" indent="-286385" algn="just">
              <a:lnSpc>
                <a:spcPts val="2735"/>
              </a:lnSpc>
              <a:spcBef>
                <a:spcPts val="285"/>
              </a:spcBef>
              <a:buClr>
                <a:srgbClr val="515F7A"/>
              </a:buClr>
              <a:buChar char="–"/>
              <a:tabLst>
                <a:tab pos="756920" algn="l"/>
              </a:tabLst>
            </a:pPr>
            <a:r>
              <a:rPr lang="en-US" sz="2400" dirty="0">
                <a:latin typeface="Arial"/>
                <a:cs typeface="Arial"/>
              </a:rPr>
              <a:t>Its </a:t>
            </a:r>
            <a:r>
              <a:rPr lang="en-US" sz="2400" spc="-5" dirty="0">
                <a:latin typeface="Arial"/>
                <a:cs typeface="Arial"/>
              </a:rPr>
              <a:t>job is </a:t>
            </a:r>
            <a:r>
              <a:rPr lang="en-US" sz="2400" dirty="0">
                <a:latin typeface="Arial"/>
                <a:cs typeface="Arial"/>
              </a:rPr>
              <a:t>to carry the </a:t>
            </a:r>
            <a:r>
              <a:rPr lang="en-US" sz="2400" spc="-5" dirty="0">
                <a:latin typeface="Arial"/>
                <a:cs typeface="Arial"/>
              </a:rPr>
              <a:t>signals one computer sends </a:t>
            </a:r>
            <a:r>
              <a:rPr lang="en-US" sz="2400" dirty="0">
                <a:latin typeface="Arial"/>
                <a:cs typeface="Arial"/>
              </a:rPr>
              <a:t>to</a:t>
            </a:r>
            <a:r>
              <a:rPr lang="en-US" sz="2400" spc="20" dirty="0">
                <a:latin typeface="Arial"/>
                <a:cs typeface="Arial"/>
              </a:rPr>
              <a:t> </a:t>
            </a:r>
            <a:r>
              <a:rPr lang="en-US" sz="2400" spc="-5" dirty="0">
                <a:latin typeface="Arial"/>
                <a:cs typeface="Arial"/>
              </a:rPr>
              <a:t>one</a:t>
            </a:r>
            <a:endParaRPr lang="en-US" sz="2400" dirty="0">
              <a:latin typeface="Arial"/>
              <a:cs typeface="Arial"/>
            </a:endParaRPr>
          </a:p>
          <a:p>
            <a:pPr marL="756285" algn="just">
              <a:lnSpc>
                <a:spcPts val="2735"/>
              </a:lnSpc>
            </a:pPr>
            <a:r>
              <a:rPr lang="en-US" sz="2400" dirty="0">
                <a:latin typeface="Arial"/>
                <a:cs typeface="Arial"/>
              </a:rPr>
              <a:t>or more other</a:t>
            </a:r>
            <a:r>
              <a:rPr lang="en-US" sz="2400" spc="-120" dirty="0">
                <a:latin typeface="Arial"/>
                <a:cs typeface="Arial"/>
              </a:rPr>
              <a:t> </a:t>
            </a:r>
            <a:r>
              <a:rPr lang="en-US" sz="2400" dirty="0">
                <a:latin typeface="Arial"/>
                <a:cs typeface="Arial"/>
              </a:rPr>
              <a:t>computers</a:t>
            </a:r>
          </a:p>
          <a:p>
            <a:pPr marL="355600" marR="560070" indent="-342900" algn="just">
              <a:lnSpc>
                <a:spcPts val="3020"/>
              </a:lnSpc>
              <a:spcBef>
                <a:spcPts val="700"/>
              </a:spcBef>
              <a:buClr>
                <a:srgbClr val="839EE2"/>
              </a:buClr>
              <a:buChar char="•"/>
              <a:tabLst>
                <a:tab pos="354965" algn="l"/>
                <a:tab pos="355600" algn="l"/>
              </a:tabLst>
            </a:pPr>
            <a:r>
              <a:rPr lang="en-US" sz="2800" spc="-5" dirty="0">
                <a:latin typeface="Arial"/>
                <a:cs typeface="Arial"/>
              </a:rPr>
              <a:t>Computers must attach to the network medium by  using some </a:t>
            </a:r>
            <a:r>
              <a:rPr lang="en-US" sz="2800" dirty="0">
                <a:latin typeface="Arial"/>
                <a:cs typeface="Arial"/>
              </a:rPr>
              <a:t>kind of physical</a:t>
            </a:r>
            <a:r>
              <a:rPr lang="en-US" sz="2800" spc="-20" dirty="0">
                <a:latin typeface="Arial"/>
                <a:cs typeface="Arial"/>
              </a:rPr>
              <a:t> </a:t>
            </a:r>
            <a:r>
              <a:rPr lang="en-US" sz="2800" spc="-5" dirty="0">
                <a:latin typeface="Arial"/>
                <a:cs typeface="Arial"/>
              </a:rPr>
              <a:t>interface</a:t>
            </a:r>
            <a:endParaRPr lang="en-US" sz="2800" dirty="0">
              <a:latin typeface="Arial"/>
              <a:cs typeface="Arial"/>
            </a:endParaRPr>
          </a:p>
          <a:p>
            <a:pPr marL="756285" lvl="1" indent="-286385" algn="just">
              <a:lnSpc>
                <a:spcPct val="100000"/>
              </a:lnSpc>
              <a:spcBef>
                <a:spcPts val="260"/>
              </a:spcBef>
              <a:buClr>
                <a:srgbClr val="515F7A"/>
              </a:buClr>
              <a:buChar char="–"/>
              <a:tabLst>
                <a:tab pos="756920" algn="l"/>
              </a:tabLst>
            </a:pPr>
            <a:r>
              <a:rPr lang="en-US" sz="2400" spc="-5" dirty="0">
                <a:latin typeface="Arial"/>
                <a:cs typeface="Arial"/>
              </a:rPr>
              <a:t>Network interface card (NIC) or network</a:t>
            </a:r>
            <a:r>
              <a:rPr lang="en-US" sz="2400" spc="95" dirty="0">
                <a:latin typeface="Arial"/>
                <a:cs typeface="Arial"/>
              </a:rPr>
              <a:t> </a:t>
            </a:r>
            <a:r>
              <a:rPr lang="en-US" sz="2400" spc="-5" dirty="0">
                <a:latin typeface="Arial"/>
                <a:cs typeface="Arial"/>
              </a:rPr>
              <a:t>adapter</a:t>
            </a:r>
            <a:endParaRPr lang="en-US" sz="2400" dirty="0">
              <a:latin typeface="Arial"/>
              <a:cs typeface="Arial"/>
            </a:endParaRPr>
          </a:p>
          <a:p>
            <a:pPr marL="355600" marR="811530" indent="-342900" algn="just">
              <a:lnSpc>
                <a:spcPts val="3020"/>
              </a:lnSpc>
              <a:spcBef>
                <a:spcPts val="700"/>
              </a:spcBef>
              <a:buClr>
                <a:srgbClr val="839EE2"/>
              </a:buClr>
              <a:buChar char="•"/>
              <a:tabLst>
                <a:tab pos="354965" algn="l"/>
                <a:tab pos="355600" algn="l"/>
              </a:tabLst>
            </a:pPr>
            <a:r>
              <a:rPr lang="en-US" sz="2800" spc="-5" dirty="0">
                <a:latin typeface="Arial"/>
                <a:cs typeface="Arial"/>
              </a:rPr>
              <a:t>For </a:t>
            </a:r>
            <a:r>
              <a:rPr lang="en-US" sz="2800" dirty="0">
                <a:latin typeface="Arial"/>
                <a:cs typeface="Arial"/>
              </a:rPr>
              <a:t>large-scale networks, </a:t>
            </a:r>
            <a:r>
              <a:rPr lang="en-US" sz="2800" spc="-5" dirty="0">
                <a:latin typeface="Arial"/>
                <a:cs typeface="Arial"/>
              </a:rPr>
              <a:t>multiple media usually  work </a:t>
            </a:r>
            <a:r>
              <a:rPr lang="en-US" sz="2800" dirty="0">
                <a:latin typeface="Arial"/>
                <a:cs typeface="Arial"/>
              </a:rPr>
              <a:t>together (interoperate) </a:t>
            </a:r>
            <a:r>
              <a:rPr lang="en-US" sz="2800" spc="-5" dirty="0">
                <a:latin typeface="Arial"/>
                <a:cs typeface="Arial"/>
              </a:rPr>
              <a:t>across the total  </a:t>
            </a:r>
            <a:r>
              <a:rPr lang="en-US" sz="2800" dirty="0">
                <a:latin typeface="Arial"/>
                <a:cs typeface="Arial"/>
              </a:rPr>
              <a:t>networking</a:t>
            </a:r>
            <a:r>
              <a:rPr lang="en-US" sz="2800" spc="-95" dirty="0">
                <a:latin typeface="Arial"/>
                <a:cs typeface="Arial"/>
              </a:rPr>
              <a:t> </a:t>
            </a:r>
            <a:r>
              <a:rPr lang="en-US" sz="2800" dirty="0">
                <a:latin typeface="Arial"/>
                <a:cs typeface="Arial"/>
              </a:rPr>
              <a:t>environment</a:t>
            </a:r>
          </a:p>
          <a:p>
            <a:endParaRPr lang="en-US" dirty="0"/>
          </a:p>
        </p:txBody>
      </p:sp>
      <p:sp>
        <p:nvSpPr>
          <p:cNvPr id="4" name="Slide Number Placeholder 3"/>
          <p:cNvSpPr>
            <a:spLocks noGrp="1"/>
          </p:cNvSpPr>
          <p:nvPr>
            <p:ph type="sldNum" sz="quarter" idx="10"/>
          </p:nvPr>
        </p:nvSpPr>
        <p:spPr/>
        <p:txBody>
          <a:bodyPr/>
          <a:lstStyle/>
          <a:p>
            <a:fld id="{12DD971D-A95F-4E52-9E2A-79F5C32D9F21}" type="slidenum">
              <a:rPr lang="en-US" smtClean="0"/>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pPr marL="355600" indent="-342900" algn="just">
              <a:lnSpc>
                <a:spcPts val="3275"/>
              </a:lnSpc>
              <a:buClr>
                <a:srgbClr val="839EE2"/>
              </a:buClr>
              <a:buFont typeface="Arial"/>
              <a:buChar char="•"/>
              <a:tabLst>
                <a:tab pos="354965" algn="l"/>
                <a:tab pos="355600" algn="l"/>
              </a:tabLst>
            </a:pPr>
            <a:r>
              <a:rPr lang="en-US" sz="2800" b="1" spc="-5" dirty="0">
                <a:latin typeface="Arial"/>
                <a:cs typeface="Arial"/>
              </a:rPr>
              <a:t>Network protocol: </a:t>
            </a:r>
            <a:r>
              <a:rPr lang="en-US" sz="2800" spc="-5" dirty="0">
                <a:latin typeface="Arial"/>
                <a:cs typeface="Arial"/>
              </a:rPr>
              <a:t>common set of rules</a:t>
            </a:r>
            <a:r>
              <a:rPr lang="en-US" sz="2800" spc="100" dirty="0">
                <a:latin typeface="Arial"/>
                <a:cs typeface="Arial"/>
              </a:rPr>
              <a:t> </a:t>
            </a:r>
            <a:r>
              <a:rPr lang="en-US" sz="2800" dirty="0">
                <a:latin typeface="Arial"/>
                <a:cs typeface="Arial"/>
              </a:rPr>
              <a:t>that</a:t>
            </a:r>
          </a:p>
          <a:p>
            <a:pPr marL="302260" algn="just">
              <a:lnSpc>
                <a:spcPts val="3195"/>
              </a:lnSpc>
              <a:tabLst>
                <a:tab pos="8759825" algn="l"/>
              </a:tabLst>
            </a:pPr>
            <a:r>
              <a:rPr lang="en-US" sz="2800" spc="-365" dirty="0">
                <a:latin typeface="Arial"/>
                <a:cs typeface="Arial"/>
              </a:rPr>
              <a:t> </a:t>
            </a:r>
            <a:r>
              <a:rPr lang="en-US" sz="2800" spc="-5" dirty="0">
                <a:latin typeface="Arial"/>
                <a:cs typeface="Arial"/>
              </a:rPr>
              <a:t>allows two </a:t>
            </a:r>
            <a:r>
              <a:rPr lang="en-US" sz="2800" dirty="0">
                <a:latin typeface="Arial"/>
                <a:cs typeface="Arial"/>
              </a:rPr>
              <a:t>computers </a:t>
            </a:r>
            <a:r>
              <a:rPr lang="en-US" sz="2800" spc="-5" dirty="0">
                <a:latin typeface="Arial"/>
                <a:cs typeface="Arial"/>
              </a:rPr>
              <a:t>on a network</a:t>
            </a:r>
            <a:r>
              <a:rPr lang="en-US" sz="2800" spc="15" dirty="0">
                <a:latin typeface="Arial"/>
                <a:cs typeface="Arial"/>
              </a:rPr>
              <a:t> </a:t>
            </a:r>
            <a:r>
              <a:rPr lang="en-US" sz="2800" spc="-5" dirty="0">
                <a:latin typeface="Arial"/>
                <a:cs typeface="Arial"/>
              </a:rPr>
              <a:t>to	</a:t>
            </a:r>
            <a:endParaRPr lang="en-US" sz="2800" dirty="0">
              <a:latin typeface="Arial"/>
              <a:cs typeface="Arial"/>
            </a:endParaRPr>
          </a:p>
          <a:p>
            <a:pPr marL="355600" algn="just">
              <a:lnSpc>
                <a:spcPts val="3275"/>
              </a:lnSpc>
            </a:pPr>
            <a:r>
              <a:rPr lang="en-US" sz="2800" spc="-5" dirty="0">
                <a:latin typeface="Arial"/>
                <a:cs typeface="Arial"/>
              </a:rPr>
              <a:t>communicate with one </a:t>
            </a:r>
            <a:r>
              <a:rPr lang="en-US" sz="2800" dirty="0">
                <a:latin typeface="Arial"/>
                <a:cs typeface="Arial"/>
              </a:rPr>
              <a:t>another</a:t>
            </a:r>
            <a:r>
              <a:rPr lang="en-US" sz="2800" spc="35" dirty="0">
                <a:latin typeface="Arial"/>
                <a:cs typeface="Arial"/>
              </a:rPr>
              <a:t> </a:t>
            </a:r>
            <a:r>
              <a:rPr lang="en-US" sz="2800" dirty="0">
                <a:latin typeface="Arial"/>
                <a:cs typeface="Arial"/>
              </a:rPr>
              <a:t>successfully</a:t>
            </a:r>
          </a:p>
          <a:p>
            <a:pPr marL="756285" marR="419734" lvl="1" indent="-286385" algn="just">
              <a:lnSpc>
                <a:spcPct val="95000"/>
              </a:lnSpc>
              <a:spcBef>
                <a:spcPts val="590"/>
              </a:spcBef>
              <a:buClr>
                <a:srgbClr val="515F7A"/>
              </a:buClr>
              <a:buChar char="–"/>
              <a:tabLst>
                <a:tab pos="756920" algn="l"/>
              </a:tabLst>
            </a:pPr>
            <a:r>
              <a:rPr lang="en-US" sz="2400" spc="-5" dirty="0">
                <a:latin typeface="Arial"/>
                <a:cs typeface="Arial"/>
              </a:rPr>
              <a:t>How </a:t>
            </a:r>
            <a:r>
              <a:rPr lang="en-US" sz="2400" dirty="0">
                <a:latin typeface="Arial"/>
                <a:cs typeface="Arial"/>
              </a:rPr>
              <a:t>to </a:t>
            </a:r>
            <a:r>
              <a:rPr lang="en-US" sz="2400" spc="-5" dirty="0">
                <a:latin typeface="Arial"/>
                <a:cs typeface="Arial"/>
              </a:rPr>
              <a:t>interpret signals, how </a:t>
            </a:r>
            <a:r>
              <a:rPr lang="en-US" sz="2400" dirty="0">
                <a:latin typeface="Arial"/>
                <a:cs typeface="Arial"/>
              </a:rPr>
              <a:t>to </a:t>
            </a:r>
            <a:r>
              <a:rPr lang="en-US" sz="2400" spc="-5" dirty="0">
                <a:latin typeface="Arial"/>
                <a:cs typeface="Arial"/>
              </a:rPr>
              <a:t>identify a computer on a  </a:t>
            </a:r>
            <a:r>
              <a:rPr lang="en-US" sz="2400" dirty="0">
                <a:latin typeface="Arial"/>
                <a:cs typeface="Arial"/>
              </a:rPr>
              <a:t>network, </a:t>
            </a:r>
            <a:r>
              <a:rPr lang="en-US" sz="2400" spc="-5" dirty="0">
                <a:latin typeface="Arial"/>
                <a:cs typeface="Arial"/>
              </a:rPr>
              <a:t>how </a:t>
            </a:r>
            <a:r>
              <a:rPr lang="en-US" sz="2400" dirty="0">
                <a:latin typeface="Arial"/>
                <a:cs typeface="Arial"/>
              </a:rPr>
              <a:t>to </a:t>
            </a:r>
            <a:r>
              <a:rPr lang="en-US" sz="2400" spc="-5" dirty="0">
                <a:latin typeface="Arial"/>
                <a:cs typeface="Arial"/>
              </a:rPr>
              <a:t>initiate and end networked  communications, </a:t>
            </a:r>
            <a:r>
              <a:rPr lang="en-US" sz="2400" dirty="0">
                <a:latin typeface="Arial"/>
                <a:cs typeface="Arial"/>
              </a:rPr>
              <a:t>and </a:t>
            </a:r>
            <a:r>
              <a:rPr lang="en-US" sz="2400" spc="-5" dirty="0">
                <a:latin typeface="Arial"/>
                <a:cs typeface="Arial"/>
              </a:rPr>
              <a:t>how </a:t>
            </a:r>
            <a:r>
              <a:rPr lang="en-US" sz="2400" dirty="0">
                <a:latin typeface="Arial"/>
                <a:cs typeface="Arial"/>
              </a:rPr>
              <a:t>to </a:t>
            </a:r>
            <a:r>
              <a:rPr lang="en-US" sz="2400" spc="-5" dirty="0">
                <a:latin typeface="Arial"/>
                <a:cs typeface="Arial"/>
              </a:rPr>
              <a:t>manage information  exchange across </a:t>
            </a:r>
            <a:r>
              <a:rPr lang="en-US" sz="2400" dirty="0">
                <a:latin typeface="Arial"/>
                <a:cs typeface="Arial"/>
              </a:rPr>
              <a:t>the </a:t>
            </a:r>
            <a:r>
              <a:rPr lang="en-US" sz="2400" spc="-5" dirty="0">
                <a:latin typeface="Arial"/>
                <a:cs typeface="Arial"/>
              </a:rPr>
              <a:t>network</a:t>
            </a:r>
            <a:r>
              <a:rPr lang="en-US" sz="2400" spc="10" dirty="0">
                <a:latin typeface="Arial"/>
                <a:cs typeface="Arial"/>
              </a:rPr>
              <a:t> </a:t>
            </a:r>
            <a:r>
              <a:rPr lang="en-US" sz="2400" spc="-5" dirty="0">
                <a:latin typeface="Arial"/>
                <a:cs typeface="Arial"/>
              </a:rPr>
              <a:t>medium</a:t>
            </a:r>
            <a:endParaRPr lang="en-US" sz="2400" dirty="0">
              <a:latin typeface="Arial"/>
              <a:cs typeface="Arial"/>
            </a:endParaRPr>
          </a:p>
          <a:p>
            <a:pPr marL="355600" indent="-342900" algn="just">
              <a:lnSpc>
                <a:spcPct val="100000"/>
              </a:lnSpc>
              <a:spcBef>
                <a:spcPts val="484"/>
              </a:spcBef>
              <a:buClr>
                <a:srgbClr val="839EE2"/>
              </a:buClr>
              <a:buChar char="•"/>
              <a:tabLst>
                <a:tab pos="354965" algn="l"/>
                <a:tab pos="355600" algn="l"/>
              </a:tabLst>
            </a:pPr>
            <a:r>
              <a:rPr lang="en-US" sz="2800" spc="-5" dirty="0">
                <a:latin typeface="Arial"/>
                <a:cs typeface="Arial"/>
              </a:rPr>
              <a:t>Examples:</a:t>
            </a:r>
            <a:endParaRPr lang="en-US" sz="2800" dirty="0">
              <a:latin typeface="Arial"/>
              <a:cs typeface="Arial"/>
            </a:endParaRPr>
          </a:p>
          <a:p>
            <a:pPr marL="756285" lvl="1" indent="-286385" algn="just">
              <a:lnSpc>
                <a:spcPct val="100000"/>
              </a:lnSpc>
              <a:spcBef>
                <a:spcPts val="450"/>
              </a:spcBef>
              <a:buClr>
                <a:srgbClr val="515F7A"/>
              </a:buClr>
              <a:buChar char="–"/>
              <a:tabLst>
                <a:tab pos="756920" algn="l"/>
              </a:tabLst>
            </a:pPr>
            <a:r>
              <a:rPr lang="en-US" sz="2400" spc="-5" dirty="0">
                <a:latin typeface="Arial"/>
                <a:cs typeface="Arial"/>
              </a:rPr>
              <a:t>TCP/IP</a:t>
            </a:r>
            <a:endParaRPr lang="en-US" sz="2400" dirty="0">
              <a:latin typeface="Arial"/>
              <a:cs typeface="Arial"/>
            </a:endParaRPr>
          </a:p>
          <a:p>
            <a:pPr marL="756285" lvl="1" indent="-286385" algn="just">
              <a:lnSpc>
                <a:spcPct val="100000"/>
              </a:lnSpc>
              <a:spcBef>
                <a:spcPts val="430"/>
              </a:spcBef>
              <a:buClr>
                <a:srgbClr val="515F7A"/>
              </a:buClr>
              <a:buChar char="–"/>
              <a:tabLst>
                <a:tab pos="756920" algn="l"/>
              </a:tabLst>
            </a:pPr>
            <a:r>
              <a:rPr lang="en-US" sz="2400" spc="-5" dirty="0">
                <a:latin typeface="Arial"/>
                <a:cs typeface="Arial"/>
              </a:rPr>
              <a:t>NetBEUI</a:t>
            </a:r>
            <a:endParaRPr lang="en-US" sz="2400" dirty="0">
              <a:latin typeface="Arial"/>
              <a:cs typeface="Arial"/>
            </a:endParaRPr>
          </a:p>
          <a:p>
            <a:pPr marL="756285" lvl="1" indent="-286385" algn="just">
              <a:lnSpc>
                <a:spcPct val="100000"/>
              </a:lnSpc>
              <a:spcBef>
                <a:spcPts val="430"/>
              </a:spcBef>
              <a:buClr>
                <a:srgbClr val="515F7A"/>
              </a:buClr>
              <a:buChar char="–"/>
              <a:tabLst>
                <a:tab pos="756920" algn="l"/>
              </a:tabLst>
            </a:pPr>
            <a:r>
              <a:rPr lang="en-US" sz="2400" spc="-5" dirty="0">
                <a:latin typeface="Arial"/>
                <a:cs typeface="Arial"/>
              </a:rPr>
              <a:t>IPX/SPX</a:t>
            </a:r>
            <a:endParaRPr lang="en-US" sz="2400" dirty="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12DD971D-A95F-4E52-9E2A-79F5C32D9F21}"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indent="-342900" algn="just">
              <a:lnSpc>
                <a:spcPts val="3110"/>
              </a:lnSpc>
              <a:buClr>
                <a:srgbClr val="839EE2"/>
              </a:buClr>
              <a:buFont typeface="Arial"/>
              <a:buChar char="•"/>
              <a:tabLst>
                <a:tab pos="354965" algn="l"/>
                <a:tab pos="355600" algn="l"/>
              </a:tabLst>
            </a:pPr>
            <a:r>
              <a:rPr lang="en-US" sz="1200" b="1" spc="-5" dirty="0">
                <a:latin typeface="Arial"/>
                <a:cs typeface="Arial"/>
              </a:rPr>
              <a:t>Local Area Network (LAN): </a:t>
            </a:r>
            <a:r>
              <a:rPr lang="en-US" sz="1200" spc="-5" dirty="0">
                <a:latin typeface="Arial"/>
                <a:cs typeface="Arial"/>
              </a:rPr>
              <a:t>small</a:t>
            </a:r>
            <a:r>
              <a:rPr lang="en-US" sz="1200" spc="110" dirty="0">
                <a:latin typeface="Arial"/>
                <a:cs typeface="Arial"/>
              </a:rPr>
              <a:t> </a:t>
            </a:r>
            <a:r>
              <a:rPr lang="en-US" sz="1200" spc="-5" dirty="0">
                <a:latin typeface="Arial"/>
                <a:cs typeface="Arial"/>
              </a:rPr>
              <a:t>network,</a:t>
            </a:r>
            <a:endParaRPr lang="en-US" sz="1200" dirty="0">
              <a:latin typeface="Arial"/>
              <a:cs typeface="Arial"/>
            </a:endParaRPr>
          </a:p>
          <a:p>
            <a:pPr marL="302260" algn="just">
              <a:lnSpc>
                <a:spcPts val="2855"/>
              </a:lnSpc>
              <a:tabLst>
                <a:tab pos="8759825" algn="l"/>
              </a:tabLst>
            </a:pPr>
            <a:r>
              <a:rPr lang="en-US" sz="1200" spc="-365" dirty="0">
                <a:latin typeface="Arial"/>
                <a:cs typeface="Arial"/>
              </a:rPr>
              <a:t> </a:t>
            </a:r>
            <a:r>
              <a:rPr lang="en-US" sz="1200" spc="-5" dirty="0">
                <a:latin typeface="Arial"/>
                <a:cs typeface="Arial"/>
              </a:rPr>
              <a:t>limited to a </a:t>
            </a:r>
            <a:r>
              <a:rPr lang="en-US" sz="1200" dirty="0">
                <a:latin typeface="Arial"/>
                <a:cs typeface="Arial"/>
              </a:rPr>
              <a:t>single collection </a:t>
            </a:r>
            <a:r>
              <a:rPr lang="en-US" sz="1200" spc="-5" dirty="0">
                <a:latin typeface="Arial"/>
                <a:cs typeface="Arial"/>
              </a:rPr>
              <a:t>of machines </a:t>
            </a:r>
            <a:r>
              <a:rPr lang="en-US" sz="1200" dirty="0">
                <a:latin typeface="Arial"/>
                <a:cs typeface="Arial"/>
              </a:rPr>
              <a:t>and</a:t>
            </a:r>
            <a:r>
              <a:rPr lang="en-US" sz="1200" spc="35" dirty="0">
                <a:latin typeface="Arial"/>
                <a:cs typeface="Arial"/>
              </a:rPr>
              <a:t> </a:t>
            </a:r>
            <a:r>
              <a:rPr lang="en-US" sz="1200" spc="-5" dirty="0">
                <a:latin typeface="Arial"/>
                <a:cs typeface="Arial"/>
              </a:rPr>
              <a:t>one	</a:t>
            </a:r>
            <a:endParaRPr lang="en-US" sz="1200" dirty="0">
              <a:latin typeface="Arial"/>
              <a:cs typeface="Arial"/>
            </a:endParaRPr>
          </a:p>
          <a:p>
            <a:pPr marL="355600" algn="just">
              <a:lnSpc>
                <a:spcPts val="3110"/>
              </a:lnSpc>
            </a:pPr>
            <a:r>
              <a:rPr lang="en-US" sz="1200" spc="-5" dirty="0">
                <a:latin typeface="Arial"/>
                <a:cs typeface="Arial"/>
              </a:rPr>
              <a:t>or more </a:t>
            </a:r>
            <a:r>
              <a:rPr lang="en-US" sz="1200" dirty="0">
                <a:latin typeface="Arial"/>
                <a:cs typeface="Arial"/>
              </a:rPr>
              <a:t>cables </a:t>
            </a:r>
            <a:r>
              <a:rPr lang="en-US" sz="1200" spc="-5" dirty="0">
                <a:latin typeface="Arial"/>
                <a:cs typeface="Arial"/>
              </a:rPr>
              <a:t>and </a:t>
            </a:r>
            <a:r>
              <a:rPr lang="en-US" sz="1200" dirty="0">
                <a:latin typeface="Arial"/>
                <a:cs typeface="Arial"/>
              </a:rPr>
              <a:t>other peripheral equipment</a:t>
            </a:r>
          </a:p>
          <a:p>
            <a:pPr marL="355600" marR="795020" indent="-342900" algn="just">
              <a:lnSpc>
                <a:spcPts val="2860"/>
              </a:lnSpc>
              <a:spcBef>
                <a:spcPts val="680"/>
              </a:spcBef>
              <a:buClr>
                <a:srgbClr val="839EE2"/>
              </a:buClr>
              <a:buFont typeface="Arial"/>
              <a:buChar char="•"/>
              <a:tabLst>
                <a:tab pos="354965" algn="l"/>
                <a:tab pos="355600" algn="l"/>
              </a:tabLst>
            </a:pPr>
            <a:r>
              <a:rPr lang="en-US" sz="1200" b="1" spc="-5" dirty="0">
                <a:latin typeface="Arial"/>
                <a:cs typeface="Arial"/>
              </a:rPr>
              <a:t>Internetwork: </a:t>
            </a:r>
            <a:r>
              <a:rPr lang="en-US" sz="1200" spc="-5" dirty="0">
                <a:latin typeface="Arial"/>
                <a:cs typeface="Arial"/>
              </a:rPr>
              <a:t>networked </a:t>
            </a:r>
            <a:r>
              <a:rPr lang="en-US" sz="1200" dirty="0">
                <a:latin typeface="Arial"/>
                <a:cs typeface="Arial"/>
              </a:rPr>
              <a:t>collection </a:t>
            </a:r>
            <a:r>
              <a:rPr lang="en-US" sz="1200" spc="-5" dirty="0">
                <a:latin typeface="Arial"/>
                <a:cs typeface="Arial"/>
              </a:rPr>
              <a:t>of LANs tied  </a:t>
            </a:r>
            <a:r>
              <a:rPr lang="en-US" sz="1200" dirty="0">
                <a:latin typeface="Arial"/>
                <a:cs typeface="Arial"/>
              </a:rPr>
              <a:t>together </a:t>
            </a:r>
            <a:r>
              <a:rPr lang="en-US" sz="1200" spc="-5" dirty="0">
                <a:latin typeface="Arial"/>
                <a:cs typeface="Arial"/>
              </a:rPr>
              <a:t>by </a:t>
            </a:r>
            <a:r>
              <a:rPr lang="en-US" sz="1200" dirty="0">
                <a:latin typeface="Arial"/>
                <a:cs typeface="Arial"/>
              </a:rPr>
              <a:t>devices </a:t>
            </a:r>
            <a:r>
              <a:rPr lang="en-US" sz="1200" spc="-5" dirty="0">
                <a:latin typeface="Arial"/>
                <a:cs typeface="Arial"/>
              </a:rPr>
              <a:t>such as</a:t>
            </a:r>
            <a:r>
              <a:rPr lang="en-US" sz="1200" spc="-75" dirty="0">
                <a:latin typeface="Arial"/>
                <a:cs typeface="Arial"/>
              </a:rPr>
              <a:t> </a:t>
            </a:r>
            <a:r>
              <a:rPr lang="en-US" sz="1200" dirty="0">
                <a:latin typeface="Arial"/>
                <a:cs typeface="Arial"/>
              </a:rPr>
              <a:t>routers</a:t>
            </a:r>
          </a:p>
          <a:p>
            <a:pPr marL="469900" algn="just">
              <a:lnSpc>
                <a:spcPct val="100000"/>
              </a:lnSpc>
              <a:spcBef>
                <a:spcPts val="150"/>
              </a:spcBef>
            </a:pPr>
            <a:r>
              <a:rPr lang="en-US" sz="1100" dirty="0">
                <a:solidFill>
                  <a:srgbClr val="515F7A"/>
                </a:solidFill>
                <a:latin typeface="Arial"/>
                <a:cs typeface="Arial"/>
              </a:rPr>
              <a:t>– </a:t>
            </a:r>
            <a:r>
              <a:rPr lang="en-US" sz="1100" spc="-5" dirty="0">
                <a:latin typeface="Arial"/>
                <a:cs typeface="Arial"/>
              </a:rPr>
              <a:t>The </a:t>
            </a:r>
            <a:r>
              <a:rPr lang="en-US" sz="1100" b="1" dirty="0">
                <a:latin typeface="Arial"/>
                <a:cs typeface="Arial"/>
              </a:rPr>
              <a:t>Internet </a:t>
            </a:r>
            <a:r>
              <a:rPr lang="en-US" sz="1100" dirty="0">
                <a:latin typeface="Arial"/>
                <a:cs typeface="Arial"/>
              </a:rPr>
              <a:t>is the </a:t>
            </a:r>
            <a:r>
              <a:rPr lang="en-US" sz="1100" spc="-5" dirty="0">
                <a:latin typeface="Arial"/>
                <a:cs typeface="Arial"/>
              </a:rPr>
              <a:t>best</a:t>
            </a:r>
            <a:r>
              <a:rPr lang="en-US" sz="1100" spc="160" dirty="0">
                <a:latin typeface="Arial"/>
                <a:cs typeface="Arial"/>
              </a:rPr>
              <a:t> </a:t>
            </a:r>
            <a:r>
              <a:rPr lang="en-US" sz="1100" spc="-5" dirty="0">
                <a:latin typeface="Arial"/>
                <a:cs typeface="Arial"/>
              </a:rPr>
              <a:t>example</a:t>
            </a:r>
            <a:endParaRPr lang="en-US" sz="1100" dirty="0">
              <a:latin typeface="Arial"/>
              <a:cs typeface="Arial"/>
            </a:endParaRPr>
          </a:p>
          <a:p>
            <a:pPr marL="355600" marR="715645" indent="-342900" algn="just">
              <a:lnSpc>
                <a:spcPts val="2860"/>
              </a:lnSpc>
              <a:spcBef>
                <a:spcPts val="665"/>
              </a:spcBef>
              <a:buClr>
                <a:srgbClr val="839EE2"/>
              </a:buClr>
              <a:buFont typeface="Arial"/>
              <a:buChar char="•"/>
              <a:tabLst>
                <a:tab pos="354965" algn="l"/>
                <a:tab pos="355600" algn="l"/>
              </a:tabLst>
            </a:pPr>
            <a:r>
              <a:rPr lang="en-US" sz="1200" b="1" spc="-5" dirty="0">
                <a:latin typeface="Arial"/>
                <a:cs typeface="Arial"/>
              </a:rPr>
              <a:t>Wide Area Network (WAN): </a:t>
            </a:r>
            <a:r>
              <a:rPr lang="en-US" sz="1200" dirty="0">
                <a:latin typeface="Arial"/>
                <a:cs typeface="Arial"/>
              </a:rPr>
              <a:t>internetwork that  </a:t>
            </a:r>
            <a:r>
              <a:rPr lang="en-US" sz="1200" spc="-5" dirty="0">
                <a:latin typeface="Arial"/>
                <a:cs typeface="Arial"/>
              </a:rPr>
              <a:t>spans </a:t>
            </a:r>
            <a:r>
              <a:rPr lang="en-US" sz="1200" dirty="0">
                <a:latin typeface="Arial"/>
                <a:cs typeface="Arial"/>
              </a:rPr>
              <a:t>distances </a:t>
            </a:r>
            <a:r>
              <a:rPr lang="en-US" sz="1200" spc="-5" dirty="0">
                <a:latin typeface="Arial"/>
                <a:cs typeface="Arial"/>
              </a:rPr>
              <a:t>measured in miles and </a:t>
            </a:r>
            <a:r>
              <a:rPr lang="en-US" sz="1200" dirty="0">
                <a:latin typeface="Arial"/>
                <a:cs typeface="Arial"/>
              </a:rPr>
              <a:t>links </a:t>
            </a:r>
            <a:r>
              <a:rPr lang="en-US" sz="1200" spc="-5" dirty="0">
                <a:latin typeface="Arial"/>
                <a:cs typeface="Arial"/>
              </a:rPr>
              <a:t>two  or more </a:t>
            </a:r>
            <a:r>
              <a:rPr lang="en-US" sz="1200" dirty="0">
                <a:latin typeface="Arial"/>
                <a:cs typeface="Arial"/>
              </a:rPr>
              <a:t>separate</a:t>
            </a:r>
            <a:r>
              <a:rPr lang="en-US" sz="1200" spc="-30" dirty="0">
                <a:latin typeface="Arial"/>
                <a:cs typeface="Arial"/>
              </a:rPr>
              <a:t> </a:t>
            </a:r>
            <a:r>
              <a:rPr lang="en-US" sz="1200" spc="-5" dirty="0">
                <a:latin typeface="Arial"/>
                <a:cs typeface="Arial"/>
              </a:rPr>
              <a:t>LANs</a:t>
            </a:r>
            <a:endParaRPr lang="en-US" sz="1200" dirty="0">
              <a:latin typeface="Arial"/>
              <a:cs typeface="Arial"/>
            </a:endParaRPr>
          </a:p>
          <a:p>
            <a:pPr marL="355600" marR="835660" indent="-342900" algn="just">
              <a:lnSpc>
                <a:spcPts val="2860"/>
              </a:lnSpc>
              <a:spcBef>
                <a:spcPts val="670"/>
              </a:spcBef>
              <a:buClr>
                <a:srgbClr val="839EE2"/>
              </a:buClr>
              <a:buFont typeface="Arial"/>
              <a:buChar char="•"/>
              <a:tabLst>
                <a:tab pos="354965" algn="l"/>
                <a:tab pos="355600" algn="l"/>
              </a:tabLst>
            </a:pPr>
            <a:r>
              <a:rPr lang="en-US" sz="1200" b="1" spc="-5" dirty="0">
                <a:latin typeface="Arial"/>
                <a:cs typeface="Arial"/>
              </a:rPr>
              <a:t>Metropolitan Area Network (MAN): </a:t>
            </a:r>
            <a:r>
              <a:rPr lang="en-US" sz="1200" spc="-5" dirty="0">
                <a:latin typeface="Arial"/>
                <a:cs typeface="Arial"/>
              </a:rPr>
              <a:t>uses WAN  </a:t>
            </a:r>
            <a:r>
              <a:rPr lang="en-US" sz="1200" dirty="0">
                <a:latin typeface="Arial"/>
                <a:cs typeface="Arial"/>
              </a:rPr>
              <a:t>technologies </a:t>
            </a:r>
            <a:r>
              <a:rPr lang="en-US" sz="1200" spc="-5" dirty="0">
                <a:latin typeface="Arial"/>
                <a:cs typeface="Arial"/>
              </a:rPr>
              <a:t>to </a:t>
            </a:r>
            <a:r>
              <a:rPr lang="en-US" sz="1200" dirty="0">
                <a:latin typeface="Arial"/>
                <a:cs typeface="Arial"/>
              </a:rPr>
              <a:t>interconnect </a:t>
            </a:r>
            <a:r>
              <a:rPr lang="en-US" sz="1200" spc="-5" dirty="0">
                <a:latin typeface="Arial"/>
                <a:cs typeface="Arial"/>
              </a:rPr>
              <a:t>LANs </a:t>
            </a:r>
            <a:r>
              <a:rPr lang="en-US" sz="1200" dirty="0">
                <a:latin typeface="Arial"/>
                <a:cs typeface="Arial"/>
              </a:rPr>
              <a:t>in </a:t>
            </a:r>
            <a:r>
              <a:rPr lang="en-US" sz="1200" spc="-5" dirty="0">
                <a:latin typeface="Arial"/>
                <a:cs typeface="Arial"/>
              </a:rPr>
              <a:t>a </a:t>
            </a:r>
            <a:r>
              <a:rPr lang="en-US" sz="1200" dirty="0">
                <a:latin typeface="Arial"/>
                <a:cs typeface="Arial"/>
              </a:rPr>
              <a:t>specific  </a:t>
            </a:r>
            <a:r>
              <a:rPr lang="en-US" sz="1200" spc="-5" dirty="0">
                <a:latin typeface="Arial"/>
                <a:cs typeface="Arial"/>
              </a:rPr>
              <a:t>geographic region, such as a county or a</a:t>
            </a:r>
            <a:r>
              <a:rPr lang="en-US" sz="1200" spc="85" dirty="0">
                <a:latin typeface="Arial"/>
                <a:cs typeface="Arial"/>
              </a:rPr>
              <a:t> </a:t>
            </a:r>
            <a:r>
              <a:rPr lang="en-US" sz="1200" spc="-5" dirty="0">
                <a:latin typeface="Arial"/>
                <a:cs typeface="Arial"/>
              </a:rPr>
              <a:t>city</a:t>
            </a:r>
            <a:endParaRPr lang="en-US" sz="1200" dirty="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12DD971D-A95F-4E52-9E2A-79F5C32D9F21}" type="slidenum">
              <a:rPr lang="en-US" smtClean="0"/>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pPr marL="355600" indent="-342900" algn="just">
              <a:lnSpc>
                <a:spcPts val="3275"/>
              </a:lnSpc>
              <a:buClr>
                <a:srgbClr val="839EE2"/>
              </a:buClr>
              <a:buFont typeface="Arial"/>
              <a:buChar char="•"/>
              <a:tabLst>
                <a:tab pos="354965" algn="l"/>
                <a:tab pos="355600" algn="l"/>
              </a:tabLst>
            </a:pPr>
            <a:r>
              <a:rPr lang="en-US" sz="2800" b="1" spc="-5" dirty="0">
                <a:latin typeface="Arial"/>
                <a:cs typeface="Arial"/>
              </a:rPr>
              <a:t>Network protocol: </a:t>
            </a:r>
            <a:r>
              <a:rPr lang="en-US" sz="2800" spc="-5" dirty="0">
                <a:latin typeface="Arial"/>
                <a:cs typeface="Arial"/>
              </a:rPr>
              <a:t>common set of rules</a:t>
            </a:r>
            <a:r>
              <a:rPr lang="en-US" sz="2800" spc="100" dirty="0">
                <a:latin typeface="Arial"/>
                <a:cs typeface="Arial"/>
              </a:rPr>
              <a:t> </a:t>
            </a:r>
            <a:r>
              <a:rPr lang="en-US" sz="2800" dirty="0">
                <a:latin typeface="Arial"/>
                <a:cs typeface="Arial"/>
              </a:rPr>
              <a:t>that</a:t>
            </a:r>
          </a:p>
          <a:p>
            <a:pPr marL="302260" algn="just">
              <a:lnSpc>
                <a:spcPts val="3195"/>
              </a:lnSpc>
              <a:tabLst>
                <a:tab pos="8759825" algn="l"/>
              </a:tabLst>
            </a:pPr>
            <a:r>
              <a:rPr lang="en-US" sz="2800" spc="-365" dirty="0">
                <a:latin typeface="Arial"/>
                <a:cs typeface="Arial"/>
              </a:rPr>
              <a:t> </a:t>
            </a:r>
            <a:r>
              <a:rPr lang="en-US" sz="2800" spc="-5" dirty="0">
                <a:latin typeface="Arial"/>
                <a:cs typeface="Arial"/>
              </a:rPr>
              <a:t>allows two </a:t>
            </a:r>
            <a:r>
              <a:rPr lang="en-US" sz="2800" dirty="0">
                <a:latin typeface="Arial"/>
                <a:cs typeface="Arial"/>
              </a:rPr>
              <a:t>computers </a:t>
            </a:r>
            <a:r>
              <a:rPr lang="en-US" sz="2800" spc="-5" dirty="0">
                <a:latin typeface="Arial"/>
                <a:cs typeface="Arial"/>
              </a:rPr>
              <a:t>on a network</a:t>
            </a:r>
            <a:r>
              <a:rPr lang="en-US" sz="2800" spc="15" dirty="0">
                <a:latin typeface="Arial"/>
                <a:cs typeface="Arial"/>
              </a:rPr>
              <a:t> </a:t>
            </a:r>
            <a:r>
              <a:rPr lang="en-US" sz="2800" spc="-5" dirty="0">
                <a:latin typeface="Arial"/>
                <a:cs typeface="Arial"/>
              </a:rPr>
              <a:t>to	</a:t>
            </a:r>
            <a:endParaRPr lang="en-US" sz="2800" dirty="0">
              <a:latin typeface="Arial"/>
              <a:cs typeface="Arial"/>
            </a:endParaRPr>
          </a:p>
          <a:p>
            <a:pPr marL="355600" algn="just">
              <a:lnSpc>
                <a:spcPts val="3275"/>
              </a:lnSpc>
            </a:pPr>
            <a:r>
              <a:rPr lang="en-US" sz="2800" spc="-5" dirty="0">
                <a:latin typeface="Arial"/>
                <a:cs typeface="Arial"/>
              </a:rPr>
              <a:t>communicate with one </a:t>
            </a:r>
            <a:r>
              <a:rPr lang="en-US" sz="2800" dirty="0">
                <a:latin typeface="Arial"/>
                <a:cs typeface="Arial"/>
              </a:rPr>
              <a:t>another</a:t>
            </a:r>
            <a:r>
              <a:rPr lang="en-US" sz="2800" spc="35" dirty="0">
                <a:latin typeface="Arial"/>
                <a:cs typeface="Arial"/>
              </a:rPr>
              <a:t> </a:t>
            </a:r>
            <a:r>
              <a:rPr lang="en-US" sz="2800" dirty="0">
                <a:latin typeface="Arial"/>
                <a:cs typeface="Arial"/>
              </a:rPr>
              <a:t>successfully</a:t>
            </a:r>
          </a:p>
          <a:p>
            <a:pPr marL="756285" marR="419734" lvl="1" indent="-286385" algn="just">
              <a:lnSpc>
                <a:spcPct val="95000"/>
              </a:lnSpc>
              <a:spcBef>
                <a:spcPts val="590"/>
              </a:spcBef>
              <a:buClr>
                <a:srgbClr val="515F7A"/>
              </a:buClr>
              <a:buChar char="–"/>
              <a:tabLst>
                <a:tab pos="756920" algn="l"/>
              </a:tabLst>
            </a:pPr>
            <a:r>
              <a:rPr lang="en-US" sz="2400" spc="-5" dirty="0">
                <a:latin typeface="Arial"/>
                <a:cs typeface="Arial"/>
              </a:rPr>
              <a:t>How </a:t>
            </a:r>
            <a:r>
              <a:rPr lang="en-US" sz="2400" dirty="0">
                <a:latin typeface="Arial"/>
                <a:cs typeface="Arial"/>
              </a:rPr>
              <a:t>to </a:t>
            </a:r>
            <a:r>
              <a:rPr lang="en-US" sz="2400" spc="-5" dirty="0">
                <a:latin typeface="Arial"/>
                <a:cs typeface="Arial"/>
              </a:rPr>
              <a:t>interpret signals, how </a:t>
            </a:r>
            <a:r>
              <a:rPr lang="en-US" sz="2400" dirty="0">
                <a:latin typeface="Arial"/>
                <a:cs typeface="Arial"/>
              </a:rPr>
              <a:t>to </a:t>
            </a:r>
            <a:r>
              <a:rPr lang="en-US" sz="2400" spc="-5" dirty="0">
                <a:latin typeface="Arial"/>
                <a:cs typeface="Arial"/>
              </a:rPr>
              <a:t>identify a computer on a  </a:t>
            </a:r>
            <a:r>
              <a:rPr lang="en-US" sz="2400" dirty="0">
                <a:latin typeface="Arial"/>
                <a:cs typeface="Arial"/>
              </a:rPr>
              <a:t>network, </a:t>
            </a:r>
            <a:r>
              <a:rPr lang="en-US" sz="2400" spc="-5" dirty="0">
                <a:latin typeface="Arial"/>
                <a:cs typeface="Arial"/>
              </a:rPr>
              <a:t>how </a:t>
            </a:r>
            <a:r>
              <a:rPr lang="en-US" sz="2400" dirty="0">
                <a:latin typeface="Arial"/>
                <a:cs typeface="Arial"/>
              </a:rPr>
              <a:t>to </a:t>
            </a:r>
            <a:r>
              <a:rPr lang="en-US" sz="2400" spc="-5" dirty="0">
                <a:latin typeface="Arial"/>
                <a:cs typeface="Arial"/>
              </a:rPr>
              <a:t>initiate and end networked  communications, </a:t>
            </a:r>
            <a:r>
              <a:rPr lang="en-US" sz="2400" dirty="0">
                <a:latin typeface="Arial"/>
                <a:cs typeface="Arial"/>
              </a:rPr>
              <a:t>and </a:t>
            </a:r>
            <a:r>
              <a:rPr lang="en-US" sz="2400" spc="-5" dirty="0">
                <a:latin typeface="Arial"/>
                <a:cs typeface="Arial"/>
              </a:rPr>
              <a:t>how </a:t>
            </a:r>
            <a:r>
              <a:rPr lang="en-US" sz="2400" dirty="0">
                <a:latin typeface="Arial"/>
                <a:cs typeface="Arial"/>
              </a:rPr>
              <a:t>to </a:t>
            </a:r>
            <a:r>
              <a:rPr lang="en-US" sz="2400" spc="-5" dirty="0">
                <a:latin typeface="Arial"/>
                <a:cs typeface="Arial"/>
              </a:rPr>
              <a:t>manage information  exchange across </a:t>
            </a:r>
            <a:r>
              <a:rPr lang="en-US" sz="2400" dirty="0">
                <a:latin typeface="Arial"/>
                <a:cs typeface="Arial"/>
              </a:rPr>
              <a:t>the </a:t>
            </a:r>
            <a:r>
              <a:rPr lang="en-US" sz="2400" spc="-5" dirty="0">
                <a:latin typeface="Arial"/>
                <a:cs typeface="Arial"/>
              </a:rPr>
              <a:t>network</a:t>
            </a:r>
            <a:r>
              <a:rPr lang="en-US" sz="2400" spc="10" dirty="0">
                <a:latin typeface="Arial"/>
                <a:cs typeface="Arial"/>
              </a:rPr>
              <a:t> </a:t>
            </a:r>
            <a:r>
              <a:rPr lang="en-US" sz="2400" spc="-5" dirty="0">
                <a:latin typeface="Arial"/>
                <a:cs typeface="Arial"/>
              </a:rPr>
              <a:t>medium</a:t>
            </a:r>
            <a:endParaRPr lang="en-US" sz="2400" dirty="0">
              <a:latin typeface="Arial"/>
              <a:cs typeface="Arial"/>
            </a:endParaRPr>
          </a:p>
          <a:p>
            <a:pPr marL="355600" indent="-342900" algn="just">
              <a:lnSpc>
                <a:spcPct val="100000"/>
              </a:lnSpc>
              <a:spcBef>
                <a:spcPts val="484"/>
              </a:spcBef>
              <a:buClr>
                <a:srgbClr val="839EE2"/>
              </a:buClr>
              <a:buChar char="•"/>
              <a:tabLst>
                <a:tab pos="354965" algn="l"/>
                <a:tab pos="355600" algn="l"/>
              </a:tabLst>
            </a:pPr>
            <a:r>
              <a:rPr lang="en-US" sz="2800" spc="-5" dirty="0">
                <a:latin typeface="Arial"/>
                <a:cs typeface="Arial"/>
              </a:rPr>
              <a:t>Examples:</a:t>
            </a:r>
            <a:endParaRPr lang="en-US" sz="2800" dirty="0">
              <a:latin typeface="Arial"/>
              <a:cs typeface="Arial"/>
            </a:endParaRPr>
          </a:p>
          <a:p>
            <a:pPr marL="756285" lvl="1" indent="-286385" algn="just">
              <a:lnSpc>
                <a:spcPct val="100000"/>
              </a:lnSpc>
              <a:spcBef>
                <a:spcPts val="450"/>
              </a:spcBef>
              <a:buClr>
                <a:srgbClr val="515F7A"/>
              </a:buClr>
              <a:buChar char="–"/>
              <a:tabLst>
                <a:tab pos="756920" algn="l"/>
              </a:tabLst>
            </a:pPr>
            <a:r>
              <a:rPr lang="en-US" sz="2400" spc="-5" dirty="0">
                <a:latin typeface="Arial"/>
                <a:cs typeface="Arial"/>
              </a:rPr>
              <a:t>TCP/IP</a:t>
            </a:r>
            <a:endParaRPr lang="en-US" sz="2400" dirty="0">
              <a:latin typeface="Arial"/>
              <a:cs typeface="Arial"/>
            </a:endParaRPr>
          </a:p>
          <a:p>
            <a:pPr marL="756285" lvl="1" indent="-286385" algn="just">
              <a:lnSpc>
                <a:spcPct val="100000"/>
              </a:lnSpc>
              <a:spcBef>
                <a:spcPts val="430"/>
              </a:spcBef>
              <a:buClr>
                <a:srgbClr val="515F7A"/>
              </a:buClr>
              <a:buChar char="–"/>
              <a:tabLst>
                <a:tab pos="756920" algn="l"/>
              </a:tabLst>
            </a:pPr>
            <a:r>
              <a:rPr lang="en-US" sz="2400" spc="-5" dirty="0">
                <a:latin typeface="Arial"/>
                <a:cs typeface="Arial"/>
              </a:rPr>
              <a:t>NetBEUI</a:t>
            </a:r>
            <a:endParaRPr lang="en-US" sz="2400" dirty="0">
              <a:latin typeface="Arial"/>
              <a:cs typeface="Arial"/>
            </a:endParaRPr>
          </a:p>
          <a:p>
            <a:pPr marL="756285" lvl="1" indent="-286385" algn="just">
              <a:lnSpc>
                <a:spcPct val="100000"/>
              </a:lnSpc>
              <a:spcBef>
                <a:spcPts val="430"/>
              </a:spcBef>
              <a:buClr>
                <a:srgbClr val="515F7A"/>
              </a:buClr>
              <a:buChar char="–"/>
              <a:tabLst>
                <a:tab pos="756920" algn="l"/>
              </a:tabLst>
            </a:pPr>
            <a:r>
              <a:rPr lang="en-US" sz="2400" spc="-5" dirty="0">
                <a:latin typeface="Arial"/>
                <a:cs typeface="Arial"/>
              </a:rPr>
              <a:t>IPX/SPX</a:t>
            </a:r>
            <a:endParaRPr lang="en-US" sz="2400" dirty="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12DD971D-A95F-4E52-9E2A-79F5C32D9F21}" type="slidenum">
              <a:rPr lang="en-US" smtClean="0"/>
              <a:pPr/>
              <a:t>33</a:t>
            </a:fld>
            <a:endParaRPr lang="en-US"/>
          </a:p>
        </p:txBody>
      </p:sp>
    </p:spTree>
    <p:extLst>
      <p:ext uri="{BB962C8B-B14F-4D97-AF65-F5344CB8AC3E}">
        <p14:creationId xmlns:p14="http://schemas.microsoft.com/office/powerpoint/2010/main" val="727727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55600" marR="366395" indent="-342900" algn="just">
              <a:lnSpc>
                <a:spcPct val="100000"/>
              </a:lnSpc>
              <a:buClr>
                <a:srgbClr val="839EE2"/>
              </a:buClr>
              <a:buChar char="•"/>
              <a:tabLst>
                <a:tab pos="354965" algn="l"/>
                <a:tab pos="355600" algn="l"/>
              </a:tabLst>
            </a:pPr>
            <a:r>
              <a:rPr lang="en-US" sz="1200" spc="-5" dirty="0">
                <a:latin typeface="Arial"/>
                <a:cs typeface="Arial"/>
              </a:rPr>
              <a:t>Sharing </a:t>
            </a:r>
            <a:r>
              <a:rPr lang="en-US" sz="1200" dirty="0">
                <a:latin typeface="Arial"/>
                <a:cs typeface="Arial"/>
              </a:rPr>
              <a:t>resources and communication requires  </a:t>
            </a:r>
            <a:r>
              <a:rPr lang="en-US" sz="1200" spc="-5" dirty="0">
                <a:latin typeface="Arial"/>
                <a:cs typeface="Arial"/>
              </a:rPr>
              <a:t>two components: a </a:t>
            </a:r>
            <a:r>
              <a:rPr lang="en-US" sz="1200" dirty="0">
                <a:latin typeface="Arial"/>
                <a:cs typeface="Arial"/>
              </a:rPr>
              <a:t>server component that  provides access </a:t>
            </a:r>
            <a:r>
              <a:rPr lang="en-US" sz="1200" spc="-5" dirty="0">
                <a:latin typeface="Arial"/>
                <a:cs typeface="Arial"/>
              </a:rPr>
              <a:t>to the </a:t>
            </a:r>
            <a:r>
              <a:rPr lang="en-US" sz="1200" dirty="0">
                <a:latin typeface="Arial"/>
                <a:cs typeface="Arial"/>
              </a:rPr>
              <a:t>resource and </a:t>
            </a:r>
            <a:r>
              <a:rPr lang="en-US" sz="1200" spc="-5" dirty="0">
                <a:latin typeface="Arial"/>
                <a:cs typeface="Arial"/>
              </a:rPr>
              <a:t>a </a:t>
            </a:r>
            <a:r>
              <a:rPr lang="en-US" sz="1200" dirty="0">
                <a:latin typeface="Arial"/>
                <a:cs typeface="Arial"/>
              </a:rPr>
              <a:t>client  </a:t>
            </a:r>
            <a:r>
              <a:rPr lang="en-US" sz="1200" spc="-5" dirty="0">
                <a:latin typeface="Arial"/>
                <a:cs typeface="Arial"/>
              </a:rPr>
              <a:t>component </a:t>
            </a:r>
            <a:r>
              <a:rPr lang="en-US" sz="1200" dirty="0">
                <a:latin typeface="Arial"/>
                <a:cs typeface="Arial"/>
              </a:rPr>
              <a:t>that </a:t>
            </a:r>
            <a:r>
              <a:rPr lang="en-US" sz="1200" spc="-5" dirty="0">
                <a:latin typeface="Arial"/>
                <a:cs typeface="Arial"/>
              </a:rPr>
              <a:t>requests access to the</a:t>
            </a:r>
            <a:r>
              <a:rPr lang="en-US" sz="1200" spc="70" dirty="0">
                <a:latin typeface="Arial"/>
                <a:cs typeface="Arial"/>
              </a:rPr>
              <a:t> </a:t>
            </a:r>
            <a:r>
              <a:rPr lang="en-US" sz="1200" spc="-5" dirty="0">
                <a:latin typeface="Arial"/>
                <a:cs typeface="Arial"/>
              </a:rPr>
              <a:t>resource</a:t>
            </a:r>
            <a:endParaRPr lang="en-US" sz="1200" dirty="0">
              <a:latin typeface="Arial"/>
              <a:cs typeface="Arial"/>
            </a:endParaRPr>
          </a:p>
          <a:p>
            <a:pPr marL="355600" indent="-342900" algn="just">
              <a:lnSpc>
                <a:spcPct val="100000"/>
              </a:lnSpc>
              <a:spcBef>
                <a:spcPts val="670"/>
              </a:spcBef>
              <a:buClr>
                <a:srgbClr val="839EE2"/>
              </a:buClr>
              <a:buChar char="•"/>
              <a:tabLst>
                <a:tab pos="354965" algn="l"/>
                <a:tab pos="355600" algn="l"/>
              </a:tabLst>
            </a:pPr>
            <a:r>
              <a:rPr lang="en-US" sz="1200" spc="-5" dirty="0">
                <a:latin typeface="Arial"/>
                <a:cs typeface="Arial"/>
              </a:rPr>
              <a:t>Both components </a:t>
            </a:r>
            <a:r>
              <a:rPr lang="en-US" sz="1200" dirty="0">
                <a:latin typeface="Arial"/>
                <a:cs typeface="Arial"/>
              </a:rPr>
              <a:t>are referred </a:t>
            </a:r>
            <a:r>
              <a:rPr lang="en-US" sz="1200" spc="-5" dirty="0">
                <a:latin typeface="Arial"/>
                <a:cs typeface="Arial"/>
              </a:rPr>
              <a:t>to as a</a:t>
            </a:r>
            <a:r>
              <a:rPr lang="en-US" sz="1200" spc="10" dirty="0">
                <a:latin typeface="Arial"/>
                <a:cs typeface="Arial"/>
              </a:rPr>
              <a:t> </a:t>
            </a:r>
            <a:r>
              <a:rPr lang="en-US" sz="1200" dirty="0">
                <a:latin typeface="Arial"/>
                <a:cs typeface="Arial"/>
              </a:rPr>
              <a:t>service</a:t>
            </a:r>
          </a:p>
          <a:p>
            <a:pPr marL="355600" marR="5080" indent="-342900" algn="just">
              <a:lnSpc>
                <a:spcPct val="100000"/>
              </a:lnSpc>
              <a:spcBef>
                <a:spcPts val="670"/>
              </a:spcBef>
              <a:buClr>
                <a:srgbClr val="839EE2"/>
              </a:buClr>
              <a:buChar char="•"/>
              <a:tabLst>
                <a:tab pos="354965" algn="l"/>
                <a:tab pos="355600" algn="l"/>
              </a:tabLst>
            </a:pPr>
            <a:r>
              <a:rPr lang="en-US" sz="1200" spc="-10" dirty="0">
                <a:latin typeface="Arial"/>
                <a:cs typeface="Arial"/>
              </a:rPr>
              <a:t>NOSs </a:t>
            </a:r>
            <a:r>
              <a:rPr lang="en-US" sz="1200" spc="-5" dirty="0">
                <a:latin typeface="Arial"/>
                <a:cs typeface="Arial"/>
              </a:rPr>
              <a:t>must be </a:t>
            </a:r>
            <a:r>
              <a:rPr lang="en-US" sz="1200" dirty="0">
                <a:latin typeface="Arial"/>
                <a:cs typeface="Arial"/>
              </a:rPr>
              <a:t>outfitted </a:t>
            </a:r>
            <a:r>
              <a:rPr lang="en-US" sz="1200" spc="-5" dirty="0">
                <a:latin typeface="Arial"/>
                <a:cs typeface="Arial"/>
              </a:rPr>
              <a:t>with the </a:t>
            </a:r>
            <a:r>
              <a:rPr lang="en-US" sz="1200" dirty="0">
                <a:latin typeface="Arial"/>
                <a:cs typeface="Arial"/>
              </a:rPr>
              <a:t>types </a:t>
            </a:r>
            <a:r>
              <a:rPr lang="en-US" sz="1200" spc="-5" dirty="0">
                <a:latin typeface="Arial"/>
                <a:cs typeface="Arial"/>
              </a:rPr>
              <a:t>of services  your client operating systems </a:t>
            </a:r>
            <a:r>
              <a:rPr lang="en-US" sz="1200" dirty="0">
                <a:latin typeface="Arial"/>
                <a:cs typeface="Arial"/>
              </a:rPr>
              <a:t>require, whether  they </a:t>
            </a:r>
            <a:r>
              <a:rPr lang="en-US" sz="1200" spc="-5" dirty="0">
                <a:latin typeface="Arial"/>
                <a:cs typeface="Arial"/>
              </a:rPr>
              <a:t>are Web </a:t>
            </a:r>
            <a:r>
              <a:rPr lang="en-US" sz="1200" dirty="0">
                <a:latin typeface="Arial"/>
                <a:cs typeface="Arial"/>
              </a:rPr>
              <a:t>servers, e-mail servers, </a:t>
            </a:r>
            <a:r>
              <a:rPr lang="en-US" sz="1200" spc="-5" dirty="0">
                <a:latin typeface="Arial"/>
                <a:cs typeface="Arial"/>
              </a:rPr>
              <a:t>file and </a:t>
            </a:r>
            <a:r>
              <a:rPr lang="en-US" sz="1200" dirty="0">
                <a:latin typeface="Arial"/>
                <a:cs typeface="Arial"/>
              </a:rPr>
              <a:t>print  servers, </a:t>
            </a:r>
            <a:r>
              <a:rPr lang="en-US" sz="1200" spc="-5" dirty="0">
                <a:latin typeface="Arial"/>
                <a:cs typeface="Arial"/>
              </a:rPr>
              <a:t>and </a:t>
            </a:r>
            <a:r>
              <a:rPr lang="en-US" sz="1200" dirty="0">
                <a:latin typeface="Arial"/>
                <a:cs typeface="Arial"/>
              </a:rPr>
              <a:t>so</a:t>
            </a:r>
            <a:r>
              <a:rPr lang="en-US" sz="1200" spc="-105" dirty="0">
                <a:latin typeface="Arial"/>
                <a:cs typeface="Arial"/>
              </a:rPr>
              <a:t> </a:t>
            </a:r>
            <a:r>
              <a:rPr lang="en-US" sz="1200" dirty="0">
                <a:latin typeface="Arial"/>
                <a:cs typeface="Arial"/>
              </a:rPr>
              <a:t>on</a:t>
            </a:r>
          </a:p>
          <a:p>
            <a:endParaRPr lang="en-US" dirty="0"/>
          </a:p>
        </p:txBody>
      </p:sp>
      <p:sp>
        <p:nvSpPr>
          <p:cNvPr id="4" name="Slide Number Placeholder 3"/>
          <p:cNvSpPr>
            <a:spLocks noGrp="1"/>
          </p:cNvSpPr>
          <p:nvPr>
            <p:ph type="sldNum" sz="quarter" idx="10"/>
          </p:nvPr>
        </p:nvSpPr>
        <p:spPr/>
        <p:txBody>
          <a:bodyPr/>
          <a:lstStyle/>
          <a:p>
            <a:fld id="{12DD971D-A95F-4E52-9E2A-79F5C32D9F21}" type="slidenum">
              <a:rPr lang="en-US" smtClean="0"/>
              <a:pPr/>
              <a:t>34</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55600" marR="318135" indent="-342900" algn="just">
              <a:lnSpc>
                <a:spcPts val="3460"/>
              </a:lnSpc>
              <a:buClr>
                <a:srgbClr val="839EE2"/>
              </a:buClr>
              <a:buChar char="•"/>
              <a:tabLst>
                <a:tab pos="354965" algn="l"/>
                <a:tab pos="355600" algn="l"/>
              </a:tabLst>
            </a:pPr>
            <a:r>
              <a:rPr lang="en-US" sz="1200" dirty="0">
                <a:latin typeface="Arial"/>
                <a:cs typeface="Arial"/>
              </a:rPr>
              <a:t>Networks </a:t>
            </a:r>
            <a:r>
              <a:rPr lang="en-US" sz="1200" spc="-5" dirty="0">
                <a:latin typeface="Arial"/>
                <a:cs typeface="Arial"/>
              </a:rPr>
              <a:t>fall </a:t>
            </a:r>
            <a:r>
              <a:rPr lang="en-US" sz="1200" dirty="0">
                <a:latin typeface="Arial"/>
                <a:cs typeface="Arial"/>
              </a:rPr>
              <a:t>into two </a:t>
            </a:r>
            <a:r>
              <a:rPr lang="en-US" sz="1200" spc="-5" dirty="0">
                <a:latin typeface="Arial"/>
                <a:cs typeface="Arial"/>
              </a:rPr>
              <a:t>major </a:t>
            </a:r>
            <a:r>
              <a:rPr lang="en-US" sz="1200" dirty="0">
                <a:latin typeface="Arial"/>
                <a:cs typeface="Arial"/>
              </a:rPr>
              <a:t>types:</a:t>
            </a:r>
            <a:r>
              <a:rPr lang="en-US" sz="1200" spc="-105" dirty="0">
                <a:latin typeface="Arial"/>
                <a:cs typeface="Arial"/>
              </a:rPr>
              <a:t> </a:t>
            </a:r>
            <a:r>
              <a:rPr lang="en-US" sz="1200" spc="-5" dirty="0">
                <a:latin typeface="Arial"/>
                <a:cs typeface="Arial"/>
              </a:rPr>
              <a:t>peer-to-  peer and client/server </a:t>
            </a:r>
            <a:r>
              <a:rPr lang="en-US" sz="1200" dirty="0">
                <a:latin typeface="Arial"/>
                <a:cs typeface="Arial"/>
              </a:rPr>
              <a:t>(also </a:t>
            </a:r>
            <a:r>
              <a:rPr lang="en-US" sz="1200" spc="-5" dirty="0">
                <a:latin typeface="Arial"/>
                <a:cs typeface="Arial"/>
              </a:rPr>
              <a:t>called</a:t>
            </a:r>
            <a:r>
              <a:rPr lang="en-US" sz="1200" spc="-40" dirty="0">
                <a:latin typeface="Arial"/>
                <a:cs typeface="Arial"/>
              </a:rPr>
              <a:t> </a:t>
            </a:r>
            <a:r>
              <a:rPr lang="en-US" sz="1200" b="1" spc="-5" dirty="0">
                <a:latin typeface="Arial"/>
                <a:cs typeface="Arial"/>
              </a:rPr>
              <a:t>server-</a:t>
            </a:r>
            <a:endParaRPr lang="en-US" sz="1200" dirty="0">
              <a:latin typeface="Arial"/>
              <a:cs typeface="Arial"/>
            </a:endParaRPr>
          </a:p>
          <a:p>
            <a:pPr marL="355600" algn="just">
              <a:lnSpc>
                <a:spcPts val="3404"/>
              </a:lnSpc>
            </a:pPr>
            <a:r>
              <a:rPr lang="en-US" sz="1200" b="1" spc="-5" dirty="0">
                <a:latin typeface="Arial"/>
                <a:cs typeface="Arial"/>
              </a:rPr>
              <a:t>based</a:t>
            </a:r>
            <a:r>
              <a:rPr lang="en-US" sz="1200" spc="-5" dirty="0">
                <a:latin typeface="Arial"/>
                <a:cs typeface="Arial"/>
              </a:rPr>
              <a:t>)</a:t>
            </a:r>
            <a:endParaRPr lang="en-US" sz="1200" dirty="0">
              <a:latin typeface="Arial"/>
              <a:cs typeface="Arial"/>
            </a:endParaRPr>
          </a:p>
          <a:p>
            <a:pPr marL="355600" marR="27305" indent="-342900" algn="just">
              <a:lnSpc>
                <a:spcPts val="3460"/>
              </a:lnSpc>
              <a:spcBef>
                <a:spcPts val="815"/>
              </a:spcBef>
              <a:buClr>
                <a:srgbClr val="839EE2"/>
              </a:buClr>
              <a:buChar char="•"/>
              <a:tabLst>
                <a:tab pos="354965" algn="l"/>
                <a:tab pos="355600" algn="l"/>
              </a:tabLst>
            </a:pPr>
            <a:r>
              <a:rPr lang="en-US" sz="1200" spc="-5" dirty="0">
                <a:latin typeface="Arial"/>
                <a:cs typeface="Arial"/>
              </a:rPr>
              <a:t>This </a:t>
            </a:r>
            <a:r>
              <a:rPr lang="en-US" sz="1200" dirty="0">
                <a:latin typeface="Arial"/>
                <a:cs typeface="Arial"/>
              </a:rPr>
              <a:t>discussion of network types addresses  </a:t>
            </a:r>
            <a:r>
              <a:rPr lang="en-US" sz="1200" spc="-5" dirty="0">
                <a:latin typeface="Arial"/>
                <a:cs typeface="Arial"/>
              </a:rPr>
              <a:t>the </a:t>
            </a:r>
            <a:r>
              <a:rPr lang="en-US" sz="1200" dirty="0">
                <a:latin typeface="Arial"/>
                <a:cs typeface="Arial"/>
              </a:rPr>
              <a:t>roles that </a:t>
            </a:r>
            <a:r>
              <a:rPr lang="en-US" sz="1200" spc="-5" dirty="0">
                <a:latin typeface="Arial"/>
                <a:cs typeface="Arial"/>
              </a:rPr>
              <a:t>computers </a:t>
            </a:r>
            <a:r>
              <a:rPr lang="en-US" sz="1200" dirty="0">
                <a:latin typeface="Arial"/>
                <a:cs typeface="Arial"/>
              </a:rPr>
              <a:t>play </a:t>
            </a:r>
            <a:r>
              <a:rPr lang="en-US" sz="1200" spc="-5" dirty="0">
                <a:latin typeface="Arial"/>
                <a:cs typeface="Arial"/>
              </a:rPr>
              <a:t>on the</a:t>
            </a:r>
            <a:r>
              <a:rPr lang="en-US" sz="1200" spc="-135" dirty="0">
                <a:latin typeface="Arial"/>
                <a:cs typeface="Arial"/>
              </a:rPr>
              <a:t> </a:t>
            </a:r>
            <a:r>
              <a:rPr lang="en-US" sz="1200" dirty="0">
                <a:latin typeface="Arial"/>
                <a:cs typeface="Arial"/>
              </a:rPr>
              <a:t>network  </a:t>
            </a:r>
            <a:r>
              <a:rPr lang="en-US" sz="1200" spc="-5" dirty="0">
                <a:latin typeface="Arial"/>
                <a:cs typeface="Arial"/>
              </a:rPr>
              <a:t>and how those roles</a:t>
            </a:r>
            <a:r>
              <a:rPr lang="en-US" sz="1200" spc="-60" dirty="0">
                <a:latin typeface="Arial"/>
                <a:cs typeface="Arial"/>
              </a:rPr>
              <a:t> </a:t>
            </a:r>
            <a:r>
              <a:rPr lang="en-US" sz="1200" spc="-5" dirty="0">
                <a:latin typeface="Arial"/>
                <a:cs typeface="Arial"/>
              </a:rPr>
              <a:t>interact</a:t>
            </a:r>
            <a:endParaRPr lang="en-US" sz="1200" dirty="0">
              <a:latin typeface="Arial"/>
              <a:cs typeface="Arial"/>
            </a:endParaRPr>
          </a:p>
          <a:p>
            <a:pPr marL="355600" marR="206375" indent="-342900" algn="just">
              <a:lnSpc>
                <a:spcPct val="90000"/>
              </a:lnSpc>
              <a:spcBef>
                <a:spcPts val="715"/>
              </a:spcBef>
              <a:buClr>
                <a:srgbClr val="839EE2"/>
              </a:buClr>
              <a:buChar char="•"/>
              <a:tabLst>
                <a:tab pos="354965" algn="l"/>
                <a:tab pos="355600" algn="l"/>
              </a:tabLst>
            </a:pPr>
            <a:r>
              <a:rPr lang="en-US" sz="1200" dirty="0">
                <a:latin typeface="Arial"/>
                <a:cs typeface="Arial"/>
              </a:rPr>
              <a:t>Server-based networks are </a:t>
            </a:r>
            <a:r>
              <a:rPr lang="en-US" sz="1200" spc="-5" dirty="0">
                <a:latin typeface="Arial"/>
                <a:cs typeface="Arial"/>
              </a:rPr>
              <a:t>the most</a:t>
            </a:r>
            <a:r>
              <a:rPr lang="en-US" sz="1200" spc="-165" dirty="0">
                <a:latin typeface="Arial"/>
                <a:cs typeface="Arial"/>
              </a:rPr>
              <a:t> </a:t>
            </a:r>
            <a:r>
              <a:rPr lang="en-US" sz="1200" dirty="0">
                <a:latin typeface="Arial"/>
                <a:cs typeface="Arial"/>
              </a:rPr>
              <a:t>typical  </a:t>
            </a:r>
            <a:r>
              <a:rPr lang="en-US" sz="1200" spc="-5" dirty="0">
                <a:latin typeface="Arial"/>
                <a:cs typeface="Arial"/>
              </a:rPr>
              <a:t>and represent the primary </a:t>
            </a:r>
            <a:r>
              <a:rPr lang="en-US" sz="1200" dirty="0">
                <a:latin typeface="Arial"/>
                <a:cs typeface="Arial"/>
              </a:rPr>
              <a:t>focus of </a:t>
            </a:r>
            <a:r>
              <a:rPr lang="en-US" sz="1200" spc="-5" dirty="0">
                <a:latin typeface="Arial"/>
                <a:cs typeface="Arial"/>
              </a:rPr>
              <a:t>the  </a:t>
            </a:r>
            <a:r>
              <a:rPr lang="en-US" sz="1200" dirty="0">
                <a:latin typeface="Arial"/>
                <a:cs typeface="Arial"/>
              </a:rPr>
              <a:t>discussion</a:t>
            </a:r>
            <a:r>
              <a:rPr lang="en-US" sz="1200" spc="-114" dirty="0">
                <a:latin typeface="Arial"/>
                <a:cs typeface="Arial"/>
              </a:rPr>
              <a:t> </a:t>
            </a:r>
            <a:r>
              <a:rPr lang="en-US" sz="1200" spc="-5" dirty="0">
                <a:latin typeface="Arial"/>
                <a:cs typeface="Arial"/>
              </a:rPr>
              <a:t>here</a:t>
            </a:r>
            <a:endParaRPr lang="en-US" sz="1200" dirty="0">
              <a:latin typeface="Arial"/>
              <a:cs typeface="Arial"/>
            </a:endParaRPr>
          </a:p>
          <a:p>
            <a:pPr marL="355600" marR="5080" indent="-342900" algn="just">
              <a:lnSpc>
                <a:spcPts val="3460"/>
              </a:lnSpc>
              <a:spcBef>
                <a:spcPts val="815"/>
              </a:spcBef>
              <a:buClr>
                <a:srgbClr val="839EE2"/>
              </a:buClr>
              <a:buChar char="•"/>
              <a:tabLst>
                <a:tab pos="354965" algn="l"/>
                <a:tab pos="355600" algn="l"/>
              </a:tabLst>
            </a:pPr>
            <a:r>
              <a:rPr lang="en-US" sz="1200" spc="-5" dirty="0">
                <a:latin typeface="Arial"/>
                <a:cs typeface="Arial"/>
              </a:rPr>
              <a:t>Understanding both </a:t>
            </a:r>
            <a:r>
              <a:rPr lang="en-US" sz="1200" dirty="0">
                <a:latin typeface="Arial"/>
                <a:cs typeface="Arial"/>
              </a:rPr>
              <a:t>types is essential,  especially as </a:t>
            </a:r>
            <a:r>
              <a:rPr lang="en-US" sz="1200" spc="-5" dirty="0">
                <a:latin typeface="Arial"/>
                <a:cs typeface="Arial"/>
              </a:rPr>
              <a:t>they compare </a:t>
            </a:r>
            <a:r>
              <a:rPr lang="en-US" sz="1200" dirty="0">
                <a:latin typeface="Arial"/>
                <a:cs typeface="Arial"/>
              </a:rPr>
              <a:t>with </a:t>
            </a:r>
            <a:r>
              <a:rPr lang="en-US" sz="1200" spc="-5" dirty="0">
                <a:latin typeface="Arial"/>
                <a:cs typeface="Arial"/>
              </a:rPr>
              <a:t>one</a:t>
            </a:r>
            <a:r>
              <a:rPr lang="en-US" sz="1200" spc="-120" dirty="0">
                <a:latin typeface="Arial"/>
                <a:cs typeface="Arial"/>
              </a:rPr>
              <a:t> </a:t>
            </a:r>
            <a:r>
              <a:rPr lang="en-US" sz="1200" spc="-5" dirty="0">
                <a:latin typeface="Arial"/>
                <a:cs typeface="Arial"/>
              </a:rPr>
              <a:t>another</a:t>
            </a:r>
            <a:endParaRPr lang="en-US" sz="1200" dirty="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12DD971D-A95F-4E52-9E2A-79F5C32D9F21}" type="slidenum">
              <a:rPr lang="en-US" smtClean="0"/>
              <a:pPr/>
              <a:t>36</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marR="267335" indent="-342900" algn="just">
              <a:lnSpc>
                <a:spcPts val="3460"/>
              </a:lnSpc>
              <a:buClr>
                <a:srgbClr val="839EE2"/>
              </a:buClr>
              <a:buChar char="•"/>
              <a:tabLst>
                <a:tab pos="354965" algn="l"/>
                <a:tab pos="355600" algn="l"/>
              </a:tabLst>
            </a:pPr>
            <a:r>
              <a:rPr lang="en-US" sz="3200" dirty="0">
                <a:latin typeface="Arial"/>
                <a:cs typeface="Arial"/>
              </a:rPr>
              <a:t>In a </a:t>
            </a:r>
            <a:r>
              <a:rPr lang="en-US" sz="3200" spc="-5" dirty="0">
                <a:latin typeface="Arial"/>
                <a:cs typeface="Arial"/>
              </a:rPr>
              <a:t>peer-to-peer </a:t>
            </a:r>
            <a:r>
              <a:rPr lang="en-US" sz="3200" dirty="0">
                <a:latin typeface="Arial"/>
                <a:cs typeface="Arial"/>
              </a:rPr>
              <a:t>network, every user </a:t>
            </a:r>
            <a:r>
              <a:rPr lang="en-US" sz="3200" spc="-5" dirty="0">
                <a:latin typeface="Arial"/>
                <a:cs typeface="Arial"/>
              </a:rPr>
              <a:t>must  </a:t>
            </a:r>
            <a:r>
              <a:rPr lang="en-US" sz="3200" dirty="0">
                <a:latin typeface="Arial"/>
                <a:cs typeface="Arial"/>
              </a:rPr>
              <a:t>also act </a:t>
            </a:r>
            <a:r>
              <a:rPr lang="en-US" sz="3200" spc="-5" dirty="0">
                <a:latin typeface="Arial"/>
                <a:cs typeface="Arial"/>
              </a:rPr>
              <a:t>as </a:t>
            </a:r>
            <a:r>
              <a:rPr lang="en-US" sz="3200" dirty="0">
                <a:latin typeface="Arial"/>
                <a:cs typeface="Arial"/>
              </a:rPr>
              <a:t>a </a:t>
            </a:r>
            <a:r>
              <a:rPr lang="en-US" sz="3200" i="1" dirty="0">
                <a:latin typeface="Arial"/>
                <a:cs typeface="Arial"/>
              </a:rPr>
              <a:t>network</a:t>
            </a:r>
            <a:r>
              <a:rPr lang="en-US" sz="3200" i="1" spc="-110" dirty="0">
                <a:latin typeface="Arial"/>
                <a:cs typeface="Arial"/>
              </a:rPr>
              <a:t> </a:t>
            </a:r>
            <a:r>
              <a:rPr lang="en-US" sz="3200" i="1" spc="-5" dirty="0">
                <a:latin typeface="Arial"/>
                <a:cs typeface="Arial"/>
              </a:rPr>
              <a:t>administrator</a:t>
            </a:r>
            <a:r>
              <a:rPr lang="en-US" sz="3200" spc="-5" dirty="0">
                <a:latin typeface="Arial"/>
                <a:cs typeface="Arial"/>
              </a:rPr>
              <a:t>,</a:t>
            </a:r>
            <a:endParaRPr lang="en-US" sz="3200" dirty="0">
              <a:latin typeface="Arial"/>
              <a:cs typeface="Arial"/>
            </a:endParaRPr>
          </a:p>
          <a:p>
            <a:pPr marL="355600" algn="just">
              <a:lnSpc>
                <a:spcPts val="3215"/>
              </a:lnSpc>
            </a:pPr>
            <a:r>
              <a:rPr lang="en-US" sz="3200" spc="-5" dirty="0">
                <a:latin typeface="Arial"/>
                <a:cs typeface="Arial"/>
              </a:rPr>
              <a:t>controlling </a:t>
            </a:r>
            <a:r>
              <a:rPr lang="en-US" sz="3200" dirty="0">
                <a:latin typeface="Arial"/>
                <a:cs typeface="Arial"/>
              </a:rPr>
              <a:t>access to the resources on</a:t>
            </a:r>
            <a:r>
              <a:rPr lang="en-US" sz="3200" spc="-145" dirty="0">
                <a:latin typeface="Arial"/>
                <a:cs typeface="Arial"/>
              </a:rPr>
              <a:t> </a:t>
            </a:r>
            <a:r>
              <a:rPr lang="en-US" sz="3200" spc="-5" dirty="0">
                <a:latin typeface="Arial"/>
                <a:cs typeface="Arial"/>
              </a:rPr>
              <a:t>their</a:t>
            </a:r>
            <a:endParaRPr lang="en-US" sz="3200" dirty="0">
              <a:latin typeface="Arial"/>
              <a:cs typeface="Arial"/>
            </a:endParaRPr>
          </a:p>
          <a:p>
            <a:pPr marL="355600" algn="just">
              <a:lnSpc>
                <a:spcPts val="3650"/>
              </a:lnSpc>
            </a:pPr>
            <a:r>
              <a:rPr lang="en-US" sz="3200" spc="-5" dirty="0">
                <a:latin typeface="Arial"/>
                <a:cs typeface="Arial"/>
              </a:rPr>
              <a:t>machines</a:t>
            </a:r>
            <a:endParaRPr lang="en-US" sz="3200" dirty="0">
              <a:latin typeface="Arial"/>
              <a:cs typeface="Arial"/>
            </a:endParaRPr>
          </a:p>
          <a:p>
            <a:pPr marL="756285" marR="5080" lvl="1" indent="-286385" algn="just">
              <a:lnSpc>
                <a:spcPts val="3020"/>
              </a:lnSpc>
              <a:spcBef>
                <a:spcPts val="735"/>
              </a:spcBef>
              <a:buClr>
                <a:srgbClr val="515F7A"/>
              </a:buClr>
              <a:buChar char="–"/>
              <a:tabLst>
                <a:tab pos="756920" algn="l"/>
              </a:tabLst>
            </a:pPr>
            <a:r>
              <a:rPr lang="en-US" sz="2800" spc="-5" dirty="0">
                <a:latin typeface="Arial"/>
                <a:cs typeface="Arial"/>
              </a:rPr>
              <a:t>Because of this </a:t>
            </a:r>
            <a:r>
              <a:rPr lang="en-US" sz="2800" dirty="0">
                <a:latin typeface="Arial"/>
                <a:cs typeface="Arial"/>
              </a:rPr>
              <a:t>flexibility </a:t>
            </a:r>
            <a:r>
              <a:rPr lang="en-US" sz="2800" spc="-5" dirty="0">
                <a:latin typeface="Arial"/>
                <a:cs typeface="Arial"/>
              </a:rPr>
              <a:t>and </a:t>
            </a:r>
            <a:r>
              <a:rPr lang="en-US" sz="2800" dirty="0">
                <a:latin typeface="Arial"/>
                <a:cs typeface="Arial"/>
              </a:rPr>
              <a:t>individual  discretion, institutionalized </a:t>
            </a:r>
            <a:r>
              <a:rPr lang="en-US" sz="2800" spc="-5" dirty="0">
                <a:latin typeface="Arial"/>
                <a:cs typeface="Arial"/>
              </a:rPr>
              <a:t>chaos is the norm for  </a:t>
            </a:r>
            <a:r>
              <a:rPr lang="en-US" sz="2800" dirty="0">
                <a:latin typeface="Arial"/>
                <a:cs typeface="Arial"/>
              </a:rPr>
              <a:t>peer-to-peer networks, </a:t>
            </a:r>
            <a:r>
              <a:rPr lang="en-US" sz="2800" spc="-5" dirty="0">
                <a:latin typeface="Arial"/>
                <a:cs typeface="Arial"/>
              </a:rPr>
              <a:t>and </a:t>
            </a:r>
            <a:r>
              <a:rPr lang="en-US" sz="2800" dirty="0">
                <a:latin typeface="Arial"/>
                <a:cs typeface="Arial"/>
              </a:rPr>
              <a:t>security </a:t>
            </a:r>
            <a:r>
              <a:rPr lang="en-US" sz="2800" spc="-5" dirty="0">
                <a:latin typeface="Arial"/>
                <a:cs typeface="Arial"/>
              </a:rPr>
              <a:t>can be a  major</a:t>
            </a:r>
            <a:r>
              <a:rPr lang="en-US" sz="2800" spc="-80" dirty="0">
                <a:latin typeface="Arial"/>
                <a:cs typeface="Arial"/>
              </a:rPr>
              <a:t> </a:t>
            </a:r>
            <a:r>
              <a:rPr lang="en-US" sz="2800" dirty="0">
                <a:latin typeface="Arial"/>
                <a:cs typeface="Arial"/>
              </a:rPr>
              <a:t>concern</a:t>
            </a:r>
          </a:p>
          <a:p>
            <a:pPr marL="1155700" marR="110489" lvl="2" indent="-228600" algn="just">
              <a:lnSpc>
                <a:spcPts val="2590"/>
              </a:lnSpc>
              <a:spcBef>
                <a:spcPts val="590"/>
              </a:spcBef>
              <a:buClr>
                <a:srgbClr val="839EE2"/>
              </a:buClr>
              <a:buChar char="•"/>
              <a:tabLst>
                <a:tab pos="1156335" algn="l"/>
              </a:tabLst>
            </a:pPr>
            <a:r>
              <a:rPr lang="en-US" sz="2400" spc="-5" dirty="0">
                <a:latin typeface="Arial"/>
                <a:cs typeface="Arial"/>
              </a:rPr>
              <a:t>Computers can be affiliated into loose federations  called workgroups, </a:t>
            </a:r>
            <a:r>
              <a:rPr lang="en-US" sz="2400" dirty="0">
                <a:latin typeface="Arial"/>
                <a:cs typeface="Arial"/>
              </a:rPr>
              <a:t>but </a:t>
            </a:r>
            <a:r>
              <a:rPr lang="en-US" sz="2400" spc="-5" dirty="0">
                <a:latin typeface="Arial"/>
                <a:cs typeface="Arial"/>
              </a:rPr>
              <a:t>no network-wide </a:t>
            </a:r>
            <a:r>
              <a:rPr lang="en-US" sz="2400" dirty="0">
                <a:latin typeface="Arial"/>
                <a:cs typeface="Arial"/>
              </a:rPr>
              <a:t>security </a:t>
            </a:r>
            <a:r>
              <a:rPr lang="en-US" sz="2400" spc="-5" dirty="0">
                <a:latin typeface="Arial"/>
                <a:cs typeface="Arial"/>
              </a:rPr>
              <a:t>can  be</a:t>
            </a:r>
            <a:r>
              <a:rPr lang="en-US" sz="2400" spc="-70" dirty="0">
                <a:latin typeface="Arial"/>
                <a:cs typeface="Arial"/>
              </a:rPr>
              <a:t> </a:t>
            </a:r>
            <a:r>
              <a:rPr lang="en-US" sz="2400" spc="-5" dirty="0">
                <a:latin typeface="Arial"/>
                <a:cs typeface="Arial"/>
              </a:rPr>
              <a:t>enforced</a:t>
            </a:r>
            <a:endParaRPr lang="en-US" sz="2400" dirty="0">
              <a:latin typeface="Arial"/>
              <a:cs typeface="Arial"/>
            </a:endParaRPr>
          </a:p>
          <a:p>
            <a:pPr marL="1155700" lvl="2" indent="-228600" algn="just">
              <a:lnSpc>
                <a:spcPts val="2735"/>
              </a:lnSpc>
              <a:spcBef>
                <a:spcPts val="250"/>
              </a:spcBef>
              <a:buClr>
                <a:srgbClr val="839EE2"/>
              </a:buClr>
              <a:buChar char="•"/>
              <a:tabLst>
                <a:tab pos="1156335" algn="l"/>
              </a:tabLst>
            </a:pPr>
            <a:r>
              <a:rPr lang="en-US" sz="2400" dirty="0">
                <a:latin typeface="Arial"/>
                <a:cs typeface="Arial"/>
              </a:rPr>
              <a:t>As the </a:t>
            </a:r>
            <a:r>
              <a:rPr lang="en-US" sz="2400" spc="-5" dirty="0">
                <a:latin typeface="Arial"/>
                <a:cs typeface="Arial"/>
              </a:rPr>
              <a:t>number </a:t>
            </a:r>
            <a:r>
              <a:rPr lang="en-US" sz="2400" dirty="0">
                <a:latin typeface="Arial"/>
                <a:cs typeface="Arial"/>
              </a:rPr>
              <a:t>of </a:t>
            </a:r>
            <a:r>
              <a:rPr lang="en-US" sz="2400" spc="-5" dirty="0">
                <a:latin typeface="Arial"/>
                <a:cs typeface="Arial"/>
              </a:rPr>
              <a:t>users </a:t>
            </a:r>
            <a:r>
              <a:rPr lang="en-US" sz="2400" dirty="0">
                <a:latin typeface="Arial"/>
                <a:cs typeface="Arial"/>
              </a:rPr>
              <a:t>and </a:t>
            </a:r>
            <a:r>
              <a:rPr lang="en-US" sz="2400" spc="-5" dirty="0">
                <a:latin typeface="Arial"/>
                <a:cs typeface="Arial"/>
              </a:rPr>
              <a:t>resources grows,</a:t>
            </a:r>
            <a:r>
              <a:rPr lang="en-US" sz="2400" spc="15" dirty="0">
                <a:latin typeface="Arial"/>
                <a:cs typeface="Arial"/>
              </a:rPr>
              <a:t> </a:t>
            </a:r>
            <a:r>
              <a:rPr lang="en-US" sz="2400" dirty="0">
                <a:latin typeface="Arial"/>
                <a:cs typeface="Arial"/>
              </a:rPr>
              <a:t>these</a:t>
            </a:r>
          </a:p>
          <a:p>
            <a:pPr marL="1155700" algn="just">
              <a:lnSpc>
                <a:spcPts val="2735"/>
              </a:lnSpc>
            </a:pPr>
            <a:r>
              <a:rPr lang="en-US" sz="2400" spc="-5" dirty="0">
                <a:latin typeface="Arial"/>
                <a:cs typeface="Arial"/>
              </a:rPr>
              <a:t>networks can become</a:t>
            </a:r>
            <a:r>
              <a:rPr lang="en-US" sz="2400" spc="10" dirty="0">
                <a:latin typeface="Arial"/>
                <a:cs typeface="Arial"/>
              </a:rPr>
              <a:t> </a:t>
            </a:r>
            <a:r>
              <a:rPr lang="en-US" sz="2400" spc="-5" dirty="0">
                <a:latin typeface="Arial"/>
                <a:cs typeface="Arial"/>
              </a:rPr>
              <a:t>unworkable</a:t>
            </a:r>
            <a:endParaRPr lang="en-US" sz="2400" dirty="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12DD971D-A95F-4E52-9E2A-79F5C32D9F21}" type="slidenum">
              <a:rPr lang="en-US" smtClean="0"/>
              <a:pPr/>
              <a:t>38</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DD971D-A95F-4E52-9E2A-79F5C32D9F21}" type="slidenum">
              <a:rPr lang="en-US" smtClean="0"/>
              <a:pPr/>
              <a:t>60</a:t>
            </a:fld>
            <a:endParaRPr lang="en-US"/>
          </a:p>
        </p:txBody>
      </p:sp>
    </p:spTree>
    <p:extLst>
      <p:ext uri="{BB962C8B-B14F-4D97-AF65-F5344CB8AC3E}">
        <p14:creationId xmlns:p14="http://schemas.microsoft.com/office/powerpoint/2010/main" val="18598383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2DD971D-A95F-4E52-9E2A-79F5C32D9F21}" type="slidenum">
              <a:rPr lang="en-US" smtClean="0"/>
              <a:pPr/>
              <a:t>65</a:t>
            </a:fld>
            <a:endParaRPr lang="en-US"/>
          </a:p>
        </p:txBody>
      </p:sp>
    </p:spTree>
    <p:extLst>
      <p:ext uri="{BB962C8B-B14F-4D97-AF65-F5344CB8AC3E}">
        <p14:creationId xmlns:p14="http://schemas.microsoft.com/office/powerpoint/2010/main" val="14534477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12DD971D-A95F-4E52-9E2A-79F5C32D9F21}" type="slidenum">
              <a:rPr lang="en-US" smtClean="0"/>
              <a:pPr/>
              <a:t>70</a:t>
            </a:fld>
            <a:endParaRPr lang="en-US"/>
          </a:p>
        </p:txBody>
      </p:sp>
    </p:spTree>
    <p:extLst>
      <p:ext uri="{BB962C8B-B14F-4D97-AF65-F5344CB8AC3E}">
        <p14:creationId xmlns:p14="http://schemas.microsoft.com/office/powerpoint/2010/main" val="2125788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indent="-342900" algn="just">
              <a:lnSpc>
                <a:spcPts val="3110"/>
              </a:lnSpc>
              <a:buClr>
                <a:srgbClr val="839EE2"/>
              </a:buClr>
              <a:buFont typeface="Arial"/>
              <a:buChar char="•"/>
              <a:tabLst>
                <a:tab pos="354965" algn="l"/>
                <a:tab pos="355600" algn="l"/>
              </a:tabLst>
            </a:pPr>
            <a:r>
              <a:rPr lang="en-US" sz="1200" b="1" spc="-5" dirty="0">
                <a:latin typeface="Arial"/>
                <a:cs typeface="Arial"/>
              </a:rPr>
              <a:t>Local Area Network (LAN): </a:t>
            </a:r>
            <a:r>
              <a:rPr lang="en-US" sz="1200" spc="-5" dirty="0">
                <a:latin typeface="Arial"/>
                <a:cs typeface="Arial"/>
              </a:rPr>
              <a:t>small</a:t>
            </a:r>
            <a:r>
              <a:rPr lang="en-US" sz="1200" spc="110" dirty="0">
                <a:latin typeface="Arial"/>
                <a:cs typeface="Arial"/>
              </a:rPr>
              <a:t> </a:t>
            </a:r>
            <a:r>
              <a:rPr lang="en-US" sz="1200" spc="-5" dirty="0">
                <a:latin typeface="Arial"/>
                <a:cs typeface="Arial"/>
              </a:rPr>
              <a:t>network,</a:t>
            </a:r>
            <a:endParaRPr lang="en-US" sz="1200" dirty="0">
              <a:latin typeface="Arial"/>
              <a:cs typeface="Arial"/>
            </a:endParaRPr>
          </a:p>
          <a:p>
            <a:pPr marL="302260" algn="just">
              <a:lnSpc>
                <a:spcPts val="2855"/>
              </a:lnSpc>
              <a:tabLst>
                <a:tab pos="8759825" algn="l"/>
              </a:tabLst>
            </a:pPr>
            <a:r>
              <a:rPr lang="en-US" sz="1200" spc="-365" dirty="0">
                <a:latin typeface="Arial"/>
                <a:cs typeface="Arial"/>
              </a:rPr>
              <a:t> </a:t>
            </a:r>
            <a:r>
              <a:rPr lang="en-US" sz="1200" spc="-5" dirty="0">
                <a:latin typeface="Arial"/>
                <a:cs typeface="Arial"/>
              </a:rPr>
              <a:t>limited to a </a:t>
            </a:r>
            <a:r>
              <a:rPr lang="en-US" sz="1200" dirty="0">
                <a:latin typeface="Arial"/>
                <a:cs typeface="Arial"/>
              </a:rPr>
              <a:t>single collection </a:t>
            </a:r>
            <a:r>
              <a:rPr lang="en-US" sz="1200" spc="-5" dirty="0">
                <a:latin typeface="Arial"/>
                <a:cs typeface="Arial"/>
              </a:rPr>
              <a:t>of machines </a:t>
            </a:r>
            <a:r>
              <a:rPr lang="en-US" sz="1200" dirty="0">
                <a:latin typeface="Arial"/>
                <a:cs typeface="Arial"/>
              </a:rPr>
              <a:t>and</a:t>
            </a:r>
            <a:r>
              <a:rPr lang="en-US" sz="1200" spc="35" dirty="0">
                <a:latin typeface="Arial"/>
                <a:cs typeface="Arial"/>
              </a:rPr>
              <a:t> </a:t>
            </a:r>
            <a:r>
              <a:rPr lang="en-US" sz="1200" spc="-5" dirty="0">
                <a:latin typeface="Arial"/>
                <a:cs typeface="Arial"/>
              </a:rPr>
              <a:t>one	</a:t>
            </a:r>
            <a:endParaRPr lang="en-US" sz="1200" dirty="0">
              <a:latin typeface="Arial"/>
              <a:cs typeface="Arial"/>
            </a:endParaRPr>
          </a:p>
          <a:p>
            <a:pPr marL="355600" algn="just">
              <a:lnSpc>
                <a:spcPts val="3110"/>
              </a:lnSpc>
            </a:pPr>
            <a:r>
              <a:rPr lang="en-US" sz="1200" spc="-5" dirty="0">
                <a:latin typeface="Arial"/>
                <a:cs typeface="Arial"/>
              </a:rPr>
              <a:t>or more </a:t>
            </a:r>
            <a:r>
              <a:rPr lang="en-US" sz="1200" dirty="0">
                <a:latin typeface="Arial"/>
                <a:cs typeface="Arial"/>
              </a:rPr>
              <a:t>cables </a:t>
            </a:r>
            <a:r>
              <a:rPr lang="en-US" sz="1200" spc="-5" dirty="0">
                <a:latin typeface="Arial"/>
                <a:cs typeface="Arial"/>
              </a:rPr>
              <a:t>and </a:t>
            </a:r>
            <a:r>
              <a:rPr lang="en-US" sz="1200" dirty="0">
                <a:latin typeface="Arial"/>
                <a:cs typeface="Arial"/>
              </a:rPr>
              <a:t>other peripheral equipment</a:t>
            </a:r>
          </a:p>
          <a:p>
            <a:pPr marL="355600" marR="795020" indent="-342900" algn="just">
              <a:lnSpc>
                <a:spcPts val="2860"/>
              </a:lnSpc>
              <a:spcBef>
                <a:spcPts val="680"/>
              </a:spcBef>
              <a:buClr>
                <a:srgbClr val="839EE2"/>
              </a:buClr>
              <a:buFont typeface="Arial"/>
              <a:buChar char="•"/>
              <a:tabLst>
                <a:tab pos="354965" algn="l"/>
                <a:tab pos="355600" algn="l"/>
              </a:tabLst>
            </a:pPr>
            <a:r>
              <a:rPr lang="en-US" sz="1200" b="1" spc="-5" dirty="0">
                <a:latin typeface="Arial"/>
                <a:cs typeface="Arial"/>
              </a:rPr>
              <a:t>Internetwork: </a:t>
            </a:r>
            <a:r>
              <a:rPr lang="en-US" sz="1200" spc="-5" dirty="0">
                <a:latin typeface="Arial"/>
                <a:cs typeface="Arial"/>
              </a:rPr>
              <a:t>networked </a:t>
            </a:r>
            <a:r>
              <a:rPr lang="en-US" sz="1200" dirty="0">
                <a:latin typeface="Arial"/>
                <a:cs typeface="Arial"/>
              </a:rPr>
              <a:t>collection </a:t>
            </a:r>
            <a:r>
              <a:rPr lang="en-US" sz="1200" spc="-5" dirty="0">
                <a:latin typeface="Arial"/>
                <a:cs typeface="Arial"/>
              </a:rPr>
              <a:t>of LANs tied  </a:t>
            </a:r>
            <a:r>
              <a:rPr lang="en-US" sz="1200" dirty="0">
                <a:latin typeface="Arial"/>
                <a:cs typeface="Arial"/>
              </a:rPr>
              <a:t>together </a:t>
            </a:r>
            <a:r>
              <a:rPr lang="en-US" sz="1200" spc="-5" dirty="0">
                <a:latin typeface="Arial"/>
                <a:cs typeface="Arial"/>
              </a:rPr>
              <a:t>by </a:t>
            </a:r>
            <a:r>
              <a:rPr lang="en-US" sz="1200" dirty="0">
                <a:latin typeface="Arial"/>
                <a:cs typeface="Arial"/>
              </a:rPr>
              <a:t>devices </a:t>
            </a:r>
            <a:r>
              <a:rPr lang="en-US" sz="1200" spc="-5" dirty="0">
                <a:latin typeface="Arial"/>
                <a:cs typeface="Arial"/>
              </a:rPr>
              <a:t>such as</a:t>
            </a:r>
            <a:r>
              <a:rPr lang="en-US" sz="1200" spc="-75" dirty="0">
                <a:latin typeface="Arial"/>
                <a:cs typeface="Arial"/>
              </a:rPr>
              <a:t> </a:t>
            </a:r>
            <a:r>
              <a:rPr lang="en-US" sz="1200" dirty="0">
                <a:latin typeface="Arial"/>
                <a:cs typeface="Arial"/>
              </a:rPr>
              <a:t>routers</a:t>
            </a:r>
          </a:p>
          <a:p>
            <a:pPr marL="469900" algn="just">
              <a:lnSpc>
                <a:spcPct val="100000"/>
              </a:lnSpc>
              <a:spcBef>
                <a:spcPts val="150"/>
              </a:spcBef>
            </a:pPr>
            <a:r>
              <a:rPr lang="en-US" sz="1100" dirty="0">
                <a:solidFill>
                  <a:srgbClr val="515F7A"/>
                </a:solidFill>
                <a:latin typeface="Arial"/>
                <a:cs typeface="Arial"/>
              </a:rPr>
              <a:t>– </a:t>
            </a:r>
            <a:r>
              <a:rPr lang="en-US" sz="1100" spc="-5" dirty="0">
                <a:latin typeface="Arial"/>
                <a:cs typeface="Arial"/>
              </a:rPr>
              <a:t>The </a:t>
            </a:r>
            <a:r>
              <a:rPr lang="en-US" sz="1100" b="1" dirty="0">
                <a:latin typeface="Arial"/>
                <a:cs typeface="Arial"/>
              </a:rPr>
              <a:t>Internet </a:t>
            </a:r>
            <a:r>
              <a:rPr lang="en-US" sz="1100" dirty="0">
                <a:latin typeface="Arial"/>
                <a:cs typeface="Arial"/>
              </a:rPr>
              <a:t>is the </a:t>
            </a:r>
            <a:r>
              <a:rPr lang="en-US" sz="1100" spc="-5" dirty="0">
                <a:latin typeface="Arial"/>
                <a:cs typeface="Arial"/>
              </a:rPr>
              <a:t>best</a:t>
            </a:r>
            <a:r>
              <a:rPr lang="en-US" sz="1100" spc="160" dirty="0">
                <a:latin typeface="Arial"/>
                <a:cs typeface="Arial"/>
              </a:rPr>
              <a:t> </a:t>
            </a:r>
            <a:r>
              <a:rPr lang="en-US" sz="1100" spc="-5" dirty="0">
                <a:latin typeface="Arial"/>
                <a:cs typeface="Arial"/>
              </a:rPr>
              <a:t>example</a:t>
            </a:r>
            <a:endParaRPr lang="en-US" sz="1100" dirty="0">
              <a:latin typeface="Arial"/>
              <a:cs typeface="Arial"/>
            </a:endParaRPr>
          </a:p>
          <a:p>
            <a:pPr marL="355600" marR="715645" indent="-342900" algn="just">
              <a:lnSpc>
                <a:spcPts val="2860"/>
              </a:lnSpc>
              <a:spcBef>
                <a:spcPts val="665"/>
              </a:spcBef>
              <a:buClr>
                <a:srgbClr val="839EE2"/>
              </a:buClr>
              <a:buFont typeface="Arial"/>
              <a:buChar char="•"/>
              <a:tabLst>
                <a:tab pos="354965" algn="l"/>
                <a:tab pos="355600" algn="l"/>
              </a:tabLst>
            </a:pPr>
            <a:r>
              <a:rPr lang="en-US" sz="1200" b="1" spc="-5" dirty="0">
                <a:latin typeface="Arial"/>
                <a:cs typeface="Arial"/>
              </a:rPr>
              <a:t>Wide Area Network (WAN): </a:t>
            </a:r>
            <a:r>
              <a:rPr lang="en-US" sz="1200" dirty="0">
                <a:latin typeface="Arial"/>
                <a:cs typeface="Arial"/>
              </a:rPr>
              <a:t>internetwork that  </a:t>
            </a:r>
            <a:r>
              <a:rPr lang="en-US" sz="1200" spc="-5" dirty="0">
                <a:latin typeface="Arial"/>
                <a:cs typeface="Arial"/>
              </a:rPr>
              <a:t>spans </a:t>
            </a:r>
            <a:r>
              <a:rPr lang="en-US" sz="1200" dirty="0">
                <a:latin typeface="Arial"/>
                <a:cs typeface="Arial"/>
              </a:rPr>
              <a:t>distances </a:t>
            </a:r>
            <a:r>
              <a:rPr lang="en-US" sz="1200" spc="-5" dirty="0">
                <a:latin typeface="Arial"/>
                <a:cs typeface="Arial"/>
              </a:rPr>
              <a:t>measured in miles and </a:t>
            </a:r>
            <a:r>
              <a:rPr lang="en-US" sz="1200" dirty="0">
                <a:latin typeface="Arial"/>
                <a:cs typeface="Arial"/>
              </a:rPr>
              <a:t>links </a:t>
            </a:r>
            <a:r>
              <a:rPr lang="en-US" sz="1200" spc="-5" dirty="0">
                <a:latin typeface="Arial"/>
                <a:cs typeface="Arial"/>
              </a:rPr>
              <a:t>two  or more </a:t>
            </a:r>
            <a:r>
              <a:rPr lang="en-US" sz="1200" dirty="0">
                <a:latin typeface="Arial"/>
                <a:cs typeface="Arial"/>
              </a:rPr>
              <a:t>separate</a:t>
            </a:r>
            <a:r>
              <a:rPr lang="en-US" sz="1200" spc="-30" dirty="0">
                <a:latin typeface="Arial"/>
                <a:cs typeface="Arial"/>
              </a:rPr>
              <a:t> </a:t>
            </a:r>
            <a:r>
              <a:rPr lang="en-US" sz="1200" spc="-5" dirty="0">
                <a:latin typeface="Arial"/>
                <a:cs typeface="Arial"/>
              </a:rPr>
              <a:t>LANs</a:t>
            </a:r>
            <a:endParaRPr lang="en-US" sz="1200" dirty="0">
              <a:latin typeface="Arial"/>
              <a:cs typeface="Arial"/>
            </a:endParaRPr>
          </a:p>
          <a:p>
            <a:pPr marL="355600" marR="835660" indent="-342900" algn="just">
              <a:lnSpc>
                <a:spcPts val="2860"/>
              </a:lnSpc>
              <a:spcBef>
                <a:spcPts val="670"/>
              </a:spcBef>
              <a:buClr>
                <a:srgbClr val="839EE2"/>
              </a:buClr>
              <a:buFont typeface="Arial"/>
              <a:buChar char="•"/>
              <a:tabLst>
                <a:tab pos="354965" algn="l"/>
                <a:tab pos="355600" algn="l"/>
              </a:tabLst>
            </a:pPr>
            <a:r>
              <a:rPr lang="en-US" sz="1200" b="1" spc="-5" dirty="0">
                <a:latin typeface="Arial"/>
                <a:cs typeface="Arial"/>
              </a:rPr>
              <a:t>Metropolitan Area Network (MAN): </a:t>
            </a:r>
            <a:r>
              <a:rPr lang="en-US" sz="1200" spc="-5" dirty="0">
                <a:latin typeface="Arial"/>
                <a:cs typeface="Arial"/>
              </a:rPr>
              <a:t>uses WAN  </a:t>
            </a:r>
            <a:r>
              <a:rPr lang="en-US" sz="1200" dirty="0">
                <a:latin typeface="Arial"/>
                <a:cs typeface="Arial"/>
              </a:rPr>
              <a:t>technologies </a:t>
            </a:r>
            <a:r>
              <a:rPr lang="en-US" sz="1200" spc="-5" dirty="0">
                <a:latin typeface="Arial"/>
                <a:cs typeface="Arial"/>
              </a:rPr>
              <a:t>to </a:t>
            </a:r>
            <a:r>
              <a:rPr lang="en-US" sz="1200" dirty="0">
                <a:latin typeface="Arial"/>
                <a:cs typeface="Arial"/>
              </a:rPr>
              <a:t>interconnect </a:t>
            </a:r>
            <a:r>
              <a:rPr lang="en-US" sz="1200" spc="-5" dirty="0">
                <a:latin typeface="Arial"/>
                <a:cs typeface="Arial"/>
              </a:rPr>
              <a:t>LANs </a:t>
            </a:r>
            <a:r>
              <a:rPr lang="en-US" sz="1200" dirty="0">
                <a:latin typeface="Arial"/>
                <a:cs typeface="Arial"/>
              </a:rPr>
              <a:t>in </a:t>
            </a:r>
            <a:r>
              <a:rPr lang="en-US" sz="1200" spc="-5" dirty="0">
                <a:latin typeface="Arial"/>
                <a:cs typeface="Arial"/>
              </a:rPr>
              <a:t>a </a:t>
            </a:r>
            <a:r>
              <a:rPr lang="en-US" sz="1200" dirty="0">
                <a:latin typeface="Arial"/>
                <a:cs typeface="Arial"/>
              </a:rPr>
              <a:t>specific  </a:t>
            </a:r>
            <a:r>
              <a:rPr lang="en-US" sz="1200" spc="-5" dirty="0">
                <a:latin typeface="Arial"/>
                <a:cs typeface="Arial"/>
              </a:rPr>
              <a:t>geographic region, such as a county or a</a:t>
            </a:r>
            <a:r>
              <a:rPr lang="en-US" sz="1200" spc="85" dirty="0">
                <a:latin typeface="Arial"/>
                <a:cs typeface="Arial"/>
              </a:rPr>
              <a:t> </a:t>
            </a:r>
            <a:r>
              <a:rPr lang="en-US" sz="1200" spc="-5" dirty="0">
                <a:latin typeface="Arial"/>
                <a:cs typeface="Arial"/>
              </a:rPr>
              <a:t>city</a:t>
            </a:r>
            <a:endParaRPr lang="en-US" sz="1200" dirty="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12DD971D-A95F-4E52-9E2A-79F5C32D9F21}" type="slidenum">
              <a:rPr lang="en-US" smtClean="0"/>
              <a:pPr/>
              <a:t>6</a:t>
            </a:fld>
            <a:endParaRPr lang="en-US"/>
          </a:p>
        </p:txBody>
      </p:sp>
    </p:spTree>
    <p:extLst>
      <p:ext uri="{BB962C8B-B14F-4D97-AF65-F5344CB8AC3E}">
        <p14:creationId xmlns:p14="http://schemas.microsoft.com/office/powerpoint/2010/main" val="3319733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indent="-342900" algn="just">
              <a:lnSpc>
                <a:spcPts val="3110"/>
              </a:lnSpc>
              <a:buClr>
                <a:srgbClr val="839EE2"/>
              </a:buClr>
              <a:buFont typeface="Arial"/>
              <a:buChar char="•"/>
              <a:tabLst>
                <a:tab pos="354965" algn="l"/>
                <a:tab pos="355600" algn="l"/>
              </a:tabLst>
            </a:pPr>
            <a:r>
              <a:rPr lang="en-US" sz="1200" b="1" spc="-5" dirty="0">
                <a:latin typeface="Arial"/>
                <a:cs typeface="Arial"/>
              </a:rPr>
              <a:t>Local Area Network (LAN): </a:t>
            </a:r>
            <a:r>
              <a:rPr lang="en-US" sz="1200" spc="-5" dirty="0">
                <a:latin typeface="Arial"/>
                <a:cs typeface="Arial"/>
              </a:rPr>
              <a:t>small</a:t>
            </a:r>
            <a:r>
              <a:rPr lang="en-US" sz="1200" spc="110" dirty="0">
                <a:latin typeface="Arial"/>
                <a:cs typeface="Arial"/>
              </a:rPr>
              <a:t> </a:t>
            </a:r>
            <a:r>
              <a:rPr lang="en-US" sz="1200" spc="-5" dirty="0">
                <a:latin typeface="Arial"/>
                <a:cs typeface="Arial"/>
              </a:rPr>
              <a:t>network,</a:t>
            </a:r>
            <a:endParaRPr lang="en-US" sz="1200" dirty="0">
              <a:latin typeface="Arial"/>
              <a:cs typeface="Arial"/>
            </a:endParaRPr>
          </a:p>
          <a:p>
            <a:pPr marL="302260" algn="just">
              <a:lnSpc>
                <a:spcPts val="2855"/>
              </a:lnSpc>
              <a:tabLst>
                <a:tab pos="8759825" algn="l"/>
              </a:tabLst>
            </a:pPr>
            <a:r>
              <a:rPr lang="en-US" sz="1200" spc="-365" dirty="0">
                <a:latin typeface="Arial"/>
                <a:cs typeface="Arial"/>
              </a:rPr>
              <a:t> </a:t>
            </a:r>
            <a:r>
              <a:rPr lang="en-US" sz="1200" spc="-5" dirty="0">
                <a:latin typeface="Arial"/>
                <a:cs typeface="Arial"/>
              </a:rPr>
              <a:t>limited to a </a:t>
            </a:r>
            <a:r>
              <a:rPr lang="en-US" sz="1200" dirty="0">
                <a:latin typeface="Arial"/>
                <a:cs typeface="Arial"/>
              </a:rPr>
              <a:t>single collection </a:t>
            </a:r>
            <a:r>
              <a:rPr lang="en-US" sz="1200" spc="-5" dirty="0">
                <a:latin typeface="Arial"/>
                <a:cs typeface="Arial"/>
              </a:rPr>
              <a:t>of machines </a:t>
            </a:r>
            <a:r>
              <a:rPr lang="en-US" sz="1200" dirty="0">
                <a:latin typeface="Arial"/>
                <a:cs typeface="Arial"/>
              </a:rPr>
              <a:t>and</a:t>
            </a:r>
            <a:r>
              <a:rPr lang="en-US" sz="1200" spc="35" dirty="0">
                <a:latin typeface="Arial"/>
                <a:cs typeface="Arial"/>
              </a:rPr>
              <a:t> </a:t>
            </a:r>
            <a:r>
              <a:rPr lang="en-US" sz="1200" spc="-5" dirty="0">
                <a:latin typeface="Arial"/>
                <a:cs typeface="Arial"/>
              </a:rPr>
              <a:t>one	</a:t>
            </a:r>
            <a:endParaRPr lang="en-US" sz="1200" dirty="0">
              <a:latin typeface="Arial"/>
              <a:cs typeface="Arial"/>
            </a:endParaRPr>
          </a:p>
          <a:p>
            <a:pPr marL="355600" algn="just">
              <a:lnSpc>
                <a:spcPts val="3110"/>
              </a:lnSpc>
            </a:pPr>
            <a:r>
              <a:rPr lang="en-US" sz="1200" spc="-5" dirty="0">
                <a:latin typeface="Arial"/>
                <a:cs typeface="Arial"/>
              </a:rPr>
              <a:t>or more </a:t>
            </a:r>
            <a:r>
              <a:rPr lang="en-US" sz="1200" dirty="0">
                <a:latin typeface="Arial"/>
                <a:cs typeface="Arial"/>
              </a:rPr>
              <a:t>cables </a:t>
            </a:r>
            <a:r>
              <a:rPr lang="en-US" sz="1200" spc="-5" dirty="0">
                <a:latin typeface="Arial"/>
                <a:cs typeface="Arial"/>
              </a:rPr>
              <a:t>and </a:t>
            </a:r>
            <a:r>
              <a:rPr lang="en-US" sz="1200" dirty="0">
                <a:latin typeface="Arial"/>
                <a:cs typeface="Arial"/>
              </a:rPr>
              <a:t>other peripheral equipment</a:t>
            </a:r>
          </a:p>
          <a:p>
            <a:pPr marL="355600" marR="795020" indent="-342900" algn="just">
              <a:lnSpc>
                <a:spcPts val="2860"/>
              </a:lnSpc>
              <a:spcBef>
                <a:spcPts val="680"/>
              </a:spcBef>
              <a:buClr>
                <a:srgbClr val="839EE2"/>
              </a:buClr>
              <a:buFont typeface="Arial"/>
              <a:buChar char="•"/>
              <a:tabLst>
                <a:tab pos="354965" algn="l"/>
                <a:tab pos="355600" algn="l"/>
              </a:tabLst>
            </a:pPr>
            <a:r>
              <a:rPr lang="en-US" sz="1200" b="1" spc="-5" dirty="0">
                <a:latin typeface="Arial"/>
                <a:cs typeface="Arial"/>
              </a:rPr>
              <a:t>Internetwork: </a:t>
            </a:r>
            <a:r>
              <a:rPr lang="en-US" sz="1200" spc="-5" dirty="0">
                <a:latin typeface="Arial"/>
                <a:cs typeface="Arial"/>
              </a:rPr>
              <a:t>networked </a:t>
            </a:r>
            <a:r>
              <a:rPr lang="en-US" sz="1200" dirty="0">
                <a:latin typeface="Arial"/>
                <a:cs typeface="Arial"/>
              </a:rPr>
              <a:t>collection </a:t>
            </a:r>
            <a:r>
              <a:rPr lang="en-US" sz="1200" spc="-5" dirty="0">
                <a:latin typeface="Arial"/>
                <a:cs typeface="Arial"/>
              </a:rPr>
              <a:t>of LANs tied  </a:t>
            </a:r>
            <a:r>
              <a:rPr lang="en-US" sz="1200" dirty="0">
                <a:latin typeface="Arial"/>
                <a:cs typeface="Arial"/>
              </a:rPr>
              <a:t>together </a:t>
            </a:r>
            <a:r>
              <a:rPr lang="en-US" sz="1200" spc="-5" dirty="0">
                <a:latin typeface="Arial"/>
                <a:cs typeface="Arial"/>
              </a:rPr>
              <a:t>by </a:t>
            </a:r>
            <a:r>
              <a:rPr lang="en-US" sz="1200" dirty="0">
                <a:latin typeface="Arial"/>
                <a:cs typeface="Arial"/>
              </a:rPr>
              <a:t>devices </a:t>
            </a:r>
            <a:r>
              <a:rPr lang="en-US" sz="1200" spc="-5" dirty="0">
                <a:latin typeface="Arial"/>
                <a:cs typeface="Arial"/>
              </a:rPr>
              <a:t>such as</a:t>
            </a:r>
            <a:r>
              <a:rPr lang="en-US" sz="1200" spc="-75" dirty="0">
                <a:latin typeface="Arial"/>
                <a:cs typeface="Arial"/>
              </a:rPr>
              <a:t> </a:t>
            </a:r>
            <a:r>
              <a:rPr lang="en-US" sz="1200" dirty="0">
                <a:latin typeface="Arial"/>
                <a:cs typeface="Arial"/>
              </a:rPr>
              <a:t>routers</a:t>
            </a:r>
          </a:p>
          <a:p>
            <a:pPr marL="469900" algn="just">
              <a:lnSpc>
                <a:spcPct val="100000"/>
              </a:lnSpc>
              <a:spcBef>
                <a:spcPts val="150"/>
              </a:spcBef>
            </a:pPr>
            <a:r>
              <a:rPr lang="en-US" sz="1100" dirty="0">
                <a:solidFill>
                  <a:srgbClr val="515F7A"/>
                </a:solidFill>
                <a:latin typeface="Arial"/>
                <a:cs typeface="Arial"/>
              </a:rPr>
              <a:t>– </a:t>
            </a:r>
            <a:r>
              <a:rPr lang="en-US" sz="1100" spc="-5" dirty="0">
                <a:latin typeface="Arial"/>
                <a:cs typeface="Arial"/>
              </a:rPr>
              <a:t>The </a:t>
            </a:r>
            <a:r>
              <a:rPr lang="en-US" sz="1100" b="1" dirty="0">
                <a:latin typeface="Arial"/>
                <a:cs typeface="Arial"/>
              </a:rPr>
              <a:t>Internet </a:t>
            </a:r>
            <a:r>
              <a:rPr lang="en-US" sz="1100" dirty="0">
                <a:latin typeface="Arial"/>
                <a:cs typeface="Arial"/>
              </a:rPr>
              <a:t>is the </a:t>
            </a:r>
            <a:r>
              <a:rPr lang="en-US" sz="1100" spc="-5" dirty="0">
                <a:latin typeface="Arial"/>
                <a:cs typeface="Arial"/>
              </a:rPr>
              <a:t>best</a:t>
            </a:r>
            <a:r>
              <a:rPr lang="en-US" sz="1100" spc="160" dirty="0">
                <a:latin typeface="Arial"/>
                <a:cs typeface="Arial"/>
              </a:rPr>
              <a:t> </a:t>
            </a:r>
            <a:r>
              <a:rPr lang="en-US" sz="1100" spc="-5" dirty="0">
                <a:latin typeface="Arial"/>
                <a:cs typeface="Arial"/>
              </a:rPr>
              <a:t>example</a:t>
            </a:r>
            <a:endParaRPr lang="en-US" sz="1100" dirty="0">
              <a:latin typeface="Arial"/>
              <a:cs typeface="Arial"/>
            </a:endParaRPr>
          </a:p>
          <a:p>
            <a:pPr marL="355600" marR="715645" indent="-342900" algn="just">
              <a:lnSpc>
                <a:spcPts val="2860"/>
              </a:lnSpc>
              <a:spcBef>
                <a:spcPts val="665"/>
              </a:spcBef>
              <a:buClr>
                <a:srgbClr val="839EE2"/>
              </a:buClr>
              <a:buFont typeface="Arial"/>
              <a:buChar char="•"/>
              <a:tabLst>
                <a:tab pos="354965" algn="l"/>
                <a:tab pos="355600" algn="l"/>
              </a:tabLst>
            </a:pPr>
            <a:r>
              <a:rPr lang="en-US" sz="1200" b="1" spc="-5" dirty="0">
                <a:latin typeface="Arial"/>
                <a:cs typeface="Arial"/>
              </a:rPr>
              <a:t>Wide Area Network (WAN): </a:t>
            </a:r>
            <a:r>
              <a:rPr lang="en-US" sz="1200" dirty="0">
                <a:latin typeface="Arial"/>
                <a:cs typeface="Arial"/>
              </a:rPr>
              <a:t>internetwork that  </a:t>
            </a:r>
            <a:r>
              <a:rPr lang="en-US" sz="1200" spc="-5" dirty="0">
                <a:latin typeface="Arial"/>
                <a:cs typeface="Arial"/>
              </a:rPr>
              <a:t>spans </a:t>
            </a:r>
            <a:r>
              <a:rPr lang="en-US" sz="1200" dirty="0">
                <a:latin typeface="Arial"/>
                <a:cs typeface="Arial"/>
              </a:rPr>
              <a:t>distances </a:t>
            </a:r>
            <a:r>
              <a:rPr lang="en-US" sz="1200" spc="-5" dirty="0">
                <a:latin typeface="Arial"/>
                <a:cs typeface="Arial"/>
              </a:rPr>
              <a:t>measured in miles and </a:t>
            </a:r>
            <a:r>
              <a:rPr lang="en-US" sz="1200" dirty="0">
                <a:latin typeface="Arial"/>
                <a:cs typeface="Arial"/>
              </a:rPr>
              <a:t>links </a:t>
            </a:r>
            <a:r>
              <a:rPr lang="en-US" sz="1200" spc="-5" dirty="0">
                <a:latin typeface="Arial"/>
                <a:cs typeface="Arial"/>
              </a:rPr>
              <a:t>two  or more </a:t>
            </a:r>
            <a:r>
              <a:rPr lang="en-US" sz="1200" dirty="0">
                <a:latin typeface="Arial"/>
                <a:cs typeface="Arial"/>
              </a:rPr>
              <a:t>separate</a:t>
            </a:r>
            <a:r>
              <a:rPr lang="en-US" sz="1200" spc="-30" dirty="0">
                <a:latin typeface="Arial"/>
                <a:cs typeface="Arial"/>
              </a:rPr>
              <a:t> </a:t>
            </a:r>
            <a:r>
              <a:rPr lang="en-US" sz="1200" spc="-5" dirty="0">
                <a:latin typeface="Arial"/>
                <a:cs typeface="Arial"/>
              </a:rPr>
              <a:t>LANs</a:t>
            </a:r>
            <a:endParaRPr lang="en-US" sz="1200" dirty="0">
              <a:latin typeface="Arial"/>
              <a:cs typeface="Arial"/>
            </a:endParaRPr>
          </a:p>
          <a:p>
            <a:pPr marL="355600" marR="835660" indent="-342900" algn="just">
              <a:lnSpc>
                <a:spcPts val="2860"/>
              </a:lnSpc>
              <a:spcBef>
                <a:spcPts val="670"/>
              </a:spcBef>
              <a:buClr>
                <a:srgbClr val="839EE2"/>
              </a:buClr>
              <a:buFont typeface="Arial"/>
              <a:buChar char="•"/>
              <a:tabLst>
                <a:tab pos="354965" algn="l"/>
                <a:tab pos="355600" algn="l"/>
              </a:tabLst>
            </a:pPr>
            <a:r>
              <a:rPr lang="en-US" sz="1200" b="1" spc="-5" dirty="0">
                <a:latin typeface="Arial"/>
                <a:cs typeface="Arial"/>
              </a:rPr>
              <a:t>Metropolitan Area Network (MAN): </a:t>
            </a:r>
            <a:r>
              <a:rPr lang="en-US" sz="1200" spc="-5" dirty="0">
                <a:latin typeface="Arial"/>
                <a:cs typeface="Arial"/>
              </a:rPr>
              <a:t>uses WAN  </a:t>
            </a:r>
            <a:r>
              <a:rPr lang="en-US" sz="1200" dirty="0">
                <a:latin typeface="Arial"/>
                <a:cs typeface="Arial"/>
              </a:rPr>
              <a:t>technologies </a:t>
            </a:r>
            <a:r>
              <a:rPr lang="en-US" sz="1200" spc="-5" dirty="0">
                <a:latin typeface="Arial"/>
                <a:cs typeface="Arial"/>
              </a:rPr>
              <a:t>to </a:t>
            </a:r>
            <a:r>
              <a:rPr lang="en-US" sz="1200" dirty="0">
                <a:latin typeface="Arial"/>
                <a:cs typeface="Arial"/>
              </a:rPr>
              <a:t>interconnect </a:t>
            </a:r>
            <a:r>
              <a:rPr lang="en-US" sz="1200" spc="-5" dirty="0">
                <a:latin typeface="Arial"/>
                <a:cs typeface="Arial"/>
              </a:rPr>
              <a:t>LANs </a:t>
            </a:r>
            <a:r>
              <a:rPr lang="en-US" sz="1200" dirty="0">
                <a:latin typeface="Arial"/>
                <a:cs typeface="Arial"/>
              </a:rPr>
              <a:t>in </a:t>
            </a:r>
            <a:r>
              <a:rPr lang="en-US" sz="1200" spc="-5" dirty="0">
                <a:latin typeface="Arial"/>
                <a:cs typeface="Arial"/>
              </a:rPr>
              <a:t>a </a:t>
            </a:r>
            <a:r>
              <a:rPr lang="en-US" sz="1200" dirty="0">
                <a:latin typeface="Arial"/>
                <a:cs typeface="Arial"/>
              </a:rPr>
              <a:t>specific  </a:t>
            </a:r>
            <a:r>
              <a:rPr lang="en-US" sz="1200" spc="-5" dirty="0">
                <a:latin typeface="Arial"/>
                <a:cs typeface="Arial"/>
              </a:rPr>
              <a:t>geographic region, such as a county or a</a:t>
            </a:r>
            <a:r>
              <a:rPr lang="en-US" sz="1200" spc="85" dirty="0">
                <a:latin typeface="Arial"/>
                <a:cs typeface="Arial"/>
              </a:rPr>
              <a:t> </a:t>
            </a:r>
            <a:r>
              <a:rPr lang="en-US" sz="1200" spc="-5" dirty="0">
                <a:latin typeface="Arial"/>
                <a:cs typeface="Arial"/>
              </a:rPr>
              <a:t>city</a:t>
            </a:r>
            <a:endParaRPr lang="en-US" sz="1200" dirty="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12DD971D-A95F-4E52-9E2A-79F5C32D9F21}" type="slidenum">
              <a:rPr lang="en-US" smtClean="0"/>
              <a:pPr/>
              <a:t>7</a:t>
            </a:fld>
            <a:endParaRPr lang="en-US"/>
          </a:p>
        </p:txBody>
      </p:sp>
    </p:spTree>
    <p:extLst>
      <p:ext uri="{BB962C8B-B14F-4D97-AF65-F5344CB8AC3E}">
        <p14:creationId xmlns:p14="http://schemas.microsoft.com/office/powerpoint/2010/main" val="1412187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indent="-342900" algn="just">
              <a:lnSpc>
                <a:spcPts val="3110"/>
              </a:lnSpc>
              <a:buClr>
                <a:srgbClr val="839EE2"/>
              </a:buClr>
              <a:buFont typeface="Arial"/>
              <a:buChar char="•"/>
              <a:tabLst>
                <a:tab pos="354965" algn="l"/>
                <a:tab pos="355600" algn="l"/>
              </a:tabLst>
            </a:pPr>
            <a:r>
              <a:rPr lang="en-US" sz="1200" b="1" spc="-5" dirty="0">
                <a:latin typeface="Arial"/>
                <a:cs typeface="Arial"/>
              </a:rPr>
              <a:t>Local Area Network (LAN): </a:t>
            </a:r>
            <a:r>
              <a:rPr lang="en-US" sz="1200" spc="-5" dirty="0">
                <a:latin typeface="Arial"/>
                <a:cs typeface="Arial"/>
              </a:rPr>
              <a:t>small</a:t>
            </a:r>
            <a:r>
              <a:rPr lang="en-US" sz="1200" spc="110" dirty="0">
                <a:latin typeface="Arial"/>
                <a:cs typeface="Arial"/>
              </a:rPr>
              <a:t> </a:t>
            </a:r>
            <a:r>
              <a:rPr lang="en-US" sz="1200" spc="-5" dirty="0">
                <a:latin typeface="Arial"/>
                <a:cs typeface="Arial"/>
              </a:rPr>
              <a:t>network,</a:t>
            </a:r>
            <a:endParaRPr lang="en-US" sz="1200" dirty="0">
              <a:latin typeface="Arial"/>
              <a:cs typeface="Arial"/>
            </a:endParaRPr>
          </a:p>
          <a:p>
            <a:pPr marL="302260" algn="just">
              <a:lnSpc>
                <a:spcPts val="2855"/>
              </a:lnSpc>
              <a:tabLst>
                <a:tab pos="8759825" algn="l"/>
              </a:tabLst>
            </a:pPr>
            <a:r>
              <a:rPr lang="en-US" sz="1200" spc="-365" dirty="0">
                <a:latin typeface="Arial"/>
                <a:cs typeface="Arial"/>
              </a:rPr>
              <a:t> </a:t>
            </a:r>
            <a:r>
              <a:rPr lang="en-US" sz="1200" spc="-5" dirty="0">
                <a:latin typeface="Arial"/>
                <a:cs typeface="Arial"/>
              </a:rPr>
              <a:t>limited to a </a:t>
            </a:r>
            <a:r>
              <a:rPr lang="en-US" sz="1200" dirty="0">
                <a:latin typeface="Arial"/>
                <a:cs typeface="Arial"/>
              </a:rPr>
              <a:t>single collection </a:t>
            </a:r>
            <a:r>
              <a:rPr lang="en-US" sz="1200" spc="-5" dirty="0">
                <a:latin typeface="Arial"/>
                <a:cs typeface="Arial"/>
              </a:rPr>
              <a:t>of machines </a:t>
            </a:r>
            <a:r>
              <a:rPr lang="en-US" sz="1200" dirty="0">
                <a:latin typeface="Arial"/>
                <a:cs typeface="Arial"/>
              </a:rPr>
              <a:t>and</a:t>
            </a:r>
            <a:r>
              <a:rPr lang="en-US" sz="1200" spc="35" dirty="0">
                <a:latin typeface="Arial"/>
                <a:cs typeface="Arial"/>
              </a:rPr>
              <a:t> </a:t>
            </a:r>
            <a:r>
              <a:rPr lang="en-US" sz="1200" spc="-5" dirty="0">
                <a:latin typeface="Arial"/>
                <a:cs typeface="Arial"/>
              </a:rPr>
              <a:t>one	</a:t>
            </a:r>
            <a:endParaRPr lang="en-US" sz="1200" dirty="0">
              <a:latin typeface="Arial"/>
              <a:cs typeface="Arial"/>
            </a:endParaRPr>
          </a:p>
          <a:p>
            <a:pPr marL="355600" algn="just">
              <a:lnSpc>
                <a:spcPts val="3110"/>
              </a:lnSpc>
            </a:pPr>
            <a:r>
              <a:rPr lang="en-US" sz="1200" spc="-5" dirty="0">
                <a:latin typeface="Arial"/>
                <a:cs typeface="Arial"/>
              </a:rPr>
              <a:t>or more </a:t>
            </a:r>
            <a:r>
              <a:rPr lang="en-US" sz="1200" dirty="0">
                <a:latin typeface="Arial"/>
                <a:cs typeface="Arial"/>
              </a:rPr>
              <a:t>cables </a:t>
            </a:r>
            <a:r>
              <a:rPr lang="en-US" sz="1200" spc="-5" dirty="0">
                <a:latin typeface="Arial"/>
                <a:cs typeface="Arial"/>
              </a:rPr>
              <a:t>and </a:t>
            </a:r>
            <a:r>
              <a:rPr lang="en-US" sz="1200" dirty="0">
                <a:latin typeface="Arial"/>
                <a:cs typeface="Arial"/>
              </a:rPr>
              <a:t>other peripheral equipment</a:t>
            </a:r>
          </a:p>
          <a:p>
            <a:pPr marL="355600" marR="795020" indent="-342900" algn="just">
              <a:lnSpc>
                <a:spcPts val="2860"/>
              </a:lnSpc>
              <a:spcBef>
                <a:spcPts val="680"/>
              </a:spcBef>
              <a:buClr>
                <a:srgbClr val="839EE2"/>
              </a:buClr>
              <a:buFont typeface="Arial"/>
              <a:buChar char="•"/>
              <a:tabLst>
                <a:tab pos="354965" algn="l"/>
                <a:tab pos="355600" algn="l"/>
              </a:tabLst>
            </a:pPr>
            <a:r>
              <a:rPr lang="en-US" sz="1200" b="1" spc="-5" dirty="0">
                <a:latin typeface="Arial"/>
                <a:cs typeface="Arial"/>
              </a:rPr>
              <a:t>Internetwork: </a:t>
            </a:r>
            <a:r>
              <a:rPr lang="en-US" sz="1200" spc="-5" dirty="0">
                <a:latin typeface="Arial"/>
                <a:cs typeface="Arial"/>
              </a:rPr>
              <a:t>networked </a:t>
            </a:r>
            <a:r>
              <a:rPr lang="en-US" sz="1200" dirty="0">
                <a:latin typeface="Arial"/>
                <a:cs typeface="Arial"/>
              </a:rPr>
              <a:t>collection </a:t>
            </a:r>
            <a:r>
              <a:rPr lang="en-US" sz="1200" spc="-5" dirty="0">
                <a:latin typeface="Arial"/>
                <a:cs typeface="Arial"/>
              </a:rPr>
              <a:t>of LANs tied  </a:t>
            </a:r>
            <a:r>
              <a:rPr lang="en-US" sz="1200" dirty="0">
                <a:latin typeface="Arial"/>
                <a:cs typeface="Arial"/>
              </a:rPr>
              <a:t>together </a:t>
            </a:r>
            <a:r>
              <a:rPr lang="en-US" sz="1200" spc="-5" dirty="0">
                <a:latin typeface="Arial"/>
                <a:cs typeface="Arial"/>
              </a:rPr>
              <a:t>by </a:t>
            </a:r>
            <a:r>
              <a:rPr lang="en-US" sz="1200" dirty="0">
                <a:latin typeface="Arial"/>
                <a:cs typeface="Arial"/>
              </a:rPr>
              <a:t>devices </a:t>
            </a:r>
            <a:r>
              <a:rPr lang="en-US" sz="1200" spc="-5" dirty="0">
                <a:latin typeface="Arial"/>
                <a:cs typeface="Arial"/>
              </a:rPr>
              <a:t>such as</a:t>
            </a:r>
            <a:r>
              <a:rPr lang="en-US" sz="1200" spc="-75" dirty="0">
                <a:latin typeface="Arial"/>
                <a:cs typeface="Arial"/>
              </a:rPr>
              <a:t> </a:t>
            </a:r>
            <a:r>
              <a:rPr lang="en-US" sz="1200" dirty="0">
                <a:latin typeface="Arial"/>
                <a:cs typeface="Arial"/>
              </a:rPr>
              <a:t>routers</a:t>
            </a:r>
          </a:p>
          <a:p>
            <a:pPr marL="469900" algn="just">
              <a:lnSpc>
                <a:spcPct val="100000"/>
              </a:lnSpc>
              <a:spcBef>
                <a:spcPts val="150"/>
              </a:spcBef>
            </a:pPr>
            <a:r>
              <a:rPr lang="en-US" sz="1100" dirty="0">
                <a:solidFill>
                  <a:srgbClr val="515F7A"/>
                </a:solidFill>
                <a:latin typeface="Arial"/>
                <a:cs typeface="Arial"/>
              </a:rPr>
              <a:t>– </a:t>
            </a:r>
            <a:r>
              <a:rPr lang="en-US" sz="1100" spc="-5" dirty="0">
                <a:latin typeface="Arial"/>
                <a:cs typeface="Arial"/>
              </a:rPr>
              <a:t>The </a:t>
            </a:r>
            <a:r>
              <a:rPr lang="en-US" sz="1100" b="1" dirty="0">
                <a:latin typeface="Arial"/>
                <a:cs typeface="Arial"/>
              </a:rPr>
              <a:t>Internet </a:t>
            </a:r>
            <a:r>
              <a:rPr lang="en-US" sz="1100" dirty="0">
                <a:latin typeface="Arial"/>
                <a:cs typeface="Arial"/>
              </a:rPr>
              <a:t>is the </a:t>
            </a:r>
            <a:r>
              <a:rPr lang="en-US" sz="1100" spc="-5" dirty="0">
                <a:latin typeface="Arial"/>
                <a:cs typeface="Arial"/>
              </a:rPr>
              <a:t>best</a:t>
            </a:r>
            <a:r>
              <a:rPr lang="en-US" sz="1100" spc="160" dirty="0">
                <a:latin typeface="Arial"/>
                <a:cs typeface="Arial"/>
              </a:rPr>
              <a:t> </a:t>
            </a:r>
            <a:r>
              <a:rPr lang="en-US" sz="1100" spc="-5" dirty="0">
                <a:latin typeface="Arial"/>
                <a:cs typeface="Arial"/>
              </a:rPr>
              <a:t>example</a:t>
            </a:r>
            <a:endParaRPr lang="en-US" sz="1100" dirty="0">
              <a:latin typeface="Arial"/>
              <a:cs typeface="Arial"/>
            </a:endParaRPr>
          </a:p>
          <a:p>
            <a:pPr marL="355600" marR="715645" indent="-342900" algn="just">
              <a:lnSpc>
                <a:spcPts val="2860"/>
              </a:lnSpc>
              <a:spcBef>
                <a:spcPts val="665"/>
              </a:spcBef>
              <a:buClr>
                <a:srgbClr val="839EE2"/>
              </a:buClr>
              <a:buFont typeface="Arial"/>
              <a:buChar char="•"/>
              <a:tabLst>
                <a:tab pos="354965" algn="l"/>
                <a:tab pos="355600" algn="l"/>
              </a:tabLst>
            </a:pPr>
            <a:r>
              <a:rPr lang="en-US" sz="1200" b="1" spc="-5" dirty="0">
                <a:latin typeface="Arial"/>
                <a:cs typeface="Arial"/>
              </a:rPr>
              <a:t>Wide Area Network (WAN): </a:t>
            </a:r>
            <a:r>
              <a:rPr lang="en-US" sz="1200" dirty="0">
                <a:latin typeface="Arial"/>
                <a:cs typeface="Arial"/>
              </a:rPr>
              <a:t>internetwork that  </a:t>
            </a:r>
            <a:r>
              <a:rPr lang="en-US" sz="1200" spc="-5" dirty="0">
                <a:latin typeface="Arial"/>
                <a:cs typeface="Arial"/>
              </a:rPr>
              <a:t>spans </a:t>
            </a:r>
            <a:r>
              <a:rPr lang="en-US" sz="1200" dirty="0">
                <a:latin typeface="Arial"/>
                <a:cs typeface="Arial"/>
              </a:rPr>
              <a:t>distances </a:t>
            </a:r>
            <a:r>
              <a:rPr lang="en-US" sz="1200" spc="-5" dirty="0">
                <a:latin typeface="Arial"/>
                <a:cs typeface="Arial"/>
              </a:rPr>
              <a:t>measured in miles and </a:t>
            </a:r>
            <a:r>
              <a:rPr lang="en-US" sz="1200" dirty="0">
                <a:latin typeface="Arial"/>
                <a:cs typeface="Arial"/>
              </a:rPr>
              <a:t>links </a:t>
            </a:r>
            <a:r>
              <a:rPr lang="en-US" sz="1200" spc="-5" dirty="0">
                <a:latin typeface="Arial"/>
                <a:cs typeface="Arial"/>
              </a:rPr>
              <a:t>two  or more </a:t>
            </a:r>
            <a:r>
              <a:rPr lang="en-US" sz="1200" dirty="0">
                <a:latin typeface="Arial"/>
                <a:cs typeface="Arial"/>
              </a:rPr>
              <a:t>separate</a:t>
            </a:r>
            <a:r>
              <a:rPr lang="en-US" sz="1200" spc="-30" dirty="0">
                <a:latin typeface="Arial"/>
                <a:cs typeface="Arial"/>
              </a:rPr>
              <a:t> </a:t>
            </a:r>
            <a:r>
              <a:rPr lang="en-US" sz="1200" spc="-5" dirty="0">
                <a:latin typeface="Arial"/>
                <a:cs typeface="Arial"/>
              </a:rPr>
              <a:t>LANs</a:t>
            </a:r>
            <a:endParaRPr lang="en-US" sz="1200" dirty="0">
              <a:latin typeface="Arial"/>
              <a:cs typeface="Arial"/>
            </a:endParaRPr>
          </a:p>
          <a:p>
            <a:pPr marL="355600" marR="835660" indent="-342900" algn="just">
              <a:lnSpc>
                <a:spcPts val="2860"/>
              </a:lnSpc>
              <a:spcBef>
                <a:spcPts val="670"/>
              </a:spcBef>
              <a:buClr>
                <a:srgbClr val="839EE2"/>
              </a:buClr>
              <a:buFont typeface="Arial"/>
              <a:buChar char="•"/>
              <a:tabLst>
                <a:tab pos="354965" algn="l"/>
                <a:tab pos="355600" algn="l"/>
              </a:tabLst>
            </a:pPr>
            <a:r>
              <a:rPr lang="en-US" sz="1200" b="1" spc="-5" dirty="0">
                <a:latin typeface="Arial"/>
                <a:cs typeface="Arial"/>
              </a:rPr>
              <a:t>Metropolitan Area Network (MAN): </a:t>
            </a:r>
            <a:r>
              <a:rPr lang="en-US" sz="1200" spc="-5" dirty="0">
                <a:latin typeface="Arial"/>
                <a:cs typeface="Arial"/>
              </a:rPr>
              <a:t>uses WAN  </a:t>
            </a:r>
            <a:r>
              <a:rPr lang="en-US" sz="1200" dirty="0">
                <a:latin typeface="Arial"/>
                <a:cs typeface="Arial"/>
              </a:rPr>
              <a:t>technologies </a:t>
            </a:r>
            <a:r>
              <a:rPr lang="en-US" sz="1200" spc="-5" dirty="0">
                <a:latin typeface="Arial"/>
                <a:cs typeface="Arial"/>
              </a:rPr>
              <a:t>to </a:t>
            </a:r>
            <a:r>
              <a:rPr lang="en-US" sz="1200" dirty="0">
                <a:latin typeface="Arial"/>
                <a:cs typeface="Arial"/>
              </a:rPr>
              <a:t>interconnect </a:t>
            </a:r>
            <a:r>
              <a:rPr lang="en-US" sz="1200" spc="-5" dirty="0">
                <a:latin typeface="Arial"/>
                <a:cs typeface="Arial"/>
              </a:rPr>
              <a:t>LANs </a:t>
            </a:r>
            <a:r>
              <a:rPr lang="en-US" sz="1200" dirty="0">
                <a:latin typeface="Arial"/>
                <a:cs typeface="Arial"/>
              </a:rPr>
              <a:t>in </a:t>
            </a:r>
            <a:r>
              <a:rPr lang="en-US" sz="1200" spc="-5" dirty="0">
                <a:latin typeface="Arial"/>
                <a:cs typeface="Arial"/>
              </a:rPr>
              <a:t>a </a:t>
            </a:r>
            <a:r>
              <a:rPr lang="en-US" sz="1200" dirty="0">
                <a:latin typeface="Arial"/>
                <a:cs typeface="Arial"/>
              </a:rPr>
              <a:t>specific  </a:t>
            </a:r>
            <a:r>
              <a:rPr lang="en-US" sz="1200" spc="-5" dirty="0">
                <a:latin typeface="Arial"/>
                <a:cs typeface="Arial"/>
              </a:rPr>
              <a:t>geographic region, such as a county or a</a:t>
            </a:r>
            <a:r>
              <a:rPr lang="en-US" sz="1200" spc="85" dirty="0">
                <a:latin typeface="Arial"/>
                <a:cs typeface="Arial"/>
              </a:rPr>
              <a:t> </a:t>
            </a:r>
            <a:r>
              <a:rPr lang="en-US" sz="1200" spc="-5" dirty="0">
                <a:latin typeface="Arial"/>
                <a:cs typeface="Arial"/>
              </a:rPr>
              <a:t>city</a:t>
            </a:r>
            <a:endParaRPr lang="en-US" sz="1200" dirty="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12DD971D-A95F-4E52-9E2A-79F5C32D9F21}" type="slidenum">
              <a:rPr lang="en-US" smtClean="0"/>
              <a:pPr/>
              <a:t>8</a:t>
            </a:fld>
            <a:endParaRPr lang="en-US"/>
          </a:p>
        </p:txBody>
      </p:sp>
    </p:spTree>
    <p:extLst>
      <p:ext uri="{BB962C8B-B14F-4D97-AF65-F5344CB8AC3E}">
        <p14:creationId xmlns:p14="http://schemas.microsoft.com/office/powerpoint/2010/main" val="1254420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indent="-342900" algn="just">
              <a:lnSpc>
                <a:spcPts val="3110"/>
              </a:lnSpc>
              <a:buClr>
                <a:srgbClr val="839EE2"/>
              </a:buClr>
              <a:buFont typeface="Arial"/>
              <a:buChar char="•"/>
              <a:tabLst>
                <a:tab pos="354965" algn="l"/>
                <a:tab pos="355600" algn="l"/>
              </a:tabLst>
            </a:pPr>
            <a:r>
              <a:rPr lang="en-US" sz="1200" b="1" spc="-5" dirty="0">
                <a:latin typeface="Arial"/>
                <a:cs typeface="Arial"/>
              </a:rPr>
              <a:t>Local Area Network (LAN): </a:t>
            </a:r>
            <a:r>
              <a:rPr lang="en-US" sz="1200" spc="-5" dirty="0">
                <a:latin typeface="Arial"/>
                <a:cs typeface="Arial"/>
              </a:rPr>
              <a:t>small</a:t>
            </a:r>
            <a:r>
              <a:rPr lang="en-US" sz="1200" spc="110" dirty="0">
                <a:latin typeface="Arial"/>
                <a:cs typeface="Arial"/>
              </a:rPr>
              <a:t> </a:t>
            </a:r>
            <a:r>
              <a:rPr lang="en-US" sz="1200" spc="-5" dirty="0">
                <a:latin typeface="Arial"/>
                <a:cs typeface="Arial"/>
              </a:rPr>
              <a:t>network,</a:t>
            </a:r>
            <a:endParaRPr lang="en-US" sz="1200" dirty="0">
              <a:latin typeface="Arial"/>
              <a:cs typeface="Arial"/>
            </a:endParaRPr>
          </a:p>
          <a:p>
            <a:pPr marL="302260" algn="just">
              <a:lnSpc>
                <a:spcPts val="2855"/>
              </a:lnSpc>
              <a:tabLst>
                <a:tab pos="8759825" algn="l"/>
              </a:tabLst>
            </a:pPr>
            <a:r>
              <a:rPr lang="en-US" sz="1200" spc="-365" dirty="0">
                <a:latin typeface="Arial"/>
                <a:cs typeface="Arial"/>
              </a:rPr>
              <a:t> </a:t>
            </a:r>
            <a:r>
              <a:rPr lang="en-US" sz="1200" spc="-5" dirty="0">
                <a:latin typeface="Arial"/>
                <a:cs typeface="Arial"/>
              </a:rPr>
              <a:t>limited to a </a:t>
            </a:r>
            <a:r>
              <a:rPr lang="en-US" sz="1200" dirty="0">
                <a:latin typeface="Arial"/>
                <a:cs typeface="Arial"/>
              </a:rPr>
              <a:t>single collection </a:t>
            </a:r>
            <a:r>
              <a:rPr lang="en-US" sz="1200" spc="-5" dirty="0">
                <a:latin typeface="Arial"/>
                <a:cs typeface="Arial"/>
              </a:rPr>
              <a:t>of machines </a:t>
            </a:r>
            <a:r>
              <a:rPr lang="en-US" sz="1200" dirty="0">
                <a:latin typeface="Arial"/>
                <a:cs typeface="Arial"/>
              </a:rPr>
              <a:t>and</a:t>
            </a:r>
            <a:r>
              <a:rPr lang="en-US" sz="1200" spc="35" dirty="0">
                <a:latin typeface="Arial"/>
                <a:cs typeface="Arial"/>
              </a:rPr>
              <a:t> </a:t>
            </a:r>
            <a:r>
              <a:rPr lang="en-US" sz="1200" spc="-5" dirty="0">
                <a:latin typeface="Arial"/>
                <a:cs typeface="Arial"/>
              </a:rPr>
              <a:t>one	</a:t>
            </a:r>
            <a:endParaRPr lang="en-US" sz="1200" dirty="0">
              <a:latin typeface="Arial"/>
              <a:cs typeface="Arial"/>
            </a:endParaRPr>
          </a:p>
          <a:p>
            <a:pPr marL="355600" algn="just">
              <a:lnSpc>
                <a:spcPts val="3110"/>
              </a:lnSpc>
            </a:pPr>
            <a:r>
              <a:rPr lang="en-US" sz="1200" spc="-5" dirty="0">
                <a:latin typeface="Arial"/>
                <a:cs typeface="Arial"/>
              </a:rPr>
              <a:t>or more </a:t>
            </a:r>
            <a:r>
              <a:rPr lang="en-US" sz="1200" dirty="0">
                <a:latin typeface="Arial"/>
                <a:cs typeface="Arial"/>
              </a:rPr>
              <a:t>cables </a:t>
            </a:r>
            <a:r>
              <a:rPr lang="en-US" sz="1200" spc="-5" dirty="0">
                <a:latin typeface="Arial"/>
                <a:cs typeface="Arial"/>
              </a:rPr>
              <a:t>and </a:t>
            </a:r>
            <a:r>
              <a:rPr lang="en-US" sz="1200" dirty="0">
                <a:latin typeface="Arial"/>
                <a:cs typeface="Arial"/>
              </a:rPr>
              <a:t>other peripheral equipment</a:t>
            </a:r>
          </a:p>
          <a:p>
            <a:pPr marL="355600" marR="795020" indent="-342900" algn="just">
              <a:lnSpc>
                <a:spcPts val="2860"/>
              </a:lnSpc>
              <a:spcBef>
                <a:spcPts val="680"/>
              </a:spcBef>
              <a:buClr>
                <a:srgbClr val="839EE2"/>
              </a:buClr>
              <a:buFont typeface="Arial"/>
              <a:buChar char="•"/>
              <a:tabLst>
                <a:tab pos="354965" algn="l"/>
                <a:tab pos="355600" algn="l"/>
              </a:tabLst>
            </a:pPr>
            <a:r>
              <a:rPr lang="en-US" sz="1200" b="1" spc="-5" dirty="0">
                <a:latin typeface="Arial"/>
                <a:cs typeface="Arial"/>
              </a:rPr>
              <a:t>Internetwork: </a:t>
            </a:r>
            <a:r>
              <a:rPr lang="en-US" sz="1200" spc="-5" dirty="0">
                <a:latin typeface="Arial"/>
                <a:cs typeface="Arial"/>
              </a:rPr>
              <a:t>networked </a:t>
            </a:r>
            <a:r>
              <a:rPr lang="en-US" sz="1200" dirty="0">
                <a:latin typeface="Arial"/>
                <a:cs typeface="Arial"/>
              </a:rPr>
              <a:t>collection </a:t>
            </a:r>
            <a:r>
              <a:rPr lang="en-US" sz="1200" spc="-5" dirty="0">
                <a:latin typeface="Arial"/>
                <a:cs typeface="Arial"/>
              </a:rPr>
              <a:t>of LANs tied  </a:t>
            </a:r>
            <a:r>
              <a:rPr lang="en-US" sz="1200" dirty="0">
                <a:latin typeface="Arial"/>
                <a:cs typeface="Arial"/>
              </a:rPr>
              <a:t>together </a:t>
            </a:r>
            <a:r>
              <a:rPr lang="en-US" sz="1200" spc="-5" dirty="0">
                <a:latin typeface="Arial"/>
                <a:cs typeface="Arial"/>
              </a:rPr>
              <a:t>by </a:t>
            </a:r>
            <a:r>
              <a:rPr lang="en-US" sz="1200" dirty="0">
                <a:latin typeface="Arial"/>
                <a:cs typeface="Arial"/>
              </a:rPr>
              <a:t>devices </a:t>
            </a:r>
            <a:r>
              <a:rPr lang="en-US" sz="1200" spc="-5" dirty="0">
                <a:latin typeface="Arial"/>
                <a:cs typeface="Arial"/>
              </a:rPr>
              <a:t>such as</a:t>
            </a:r>
            <a:r>
              <a:rPr lang="en-US" sz="1200" spc="-75" dirty="0">
                <a:latin typeface="Arial"/>
                <a:cs typeface="Arial"/>
              </a:rPr>
              <a:t> </a:t>
            </a:r>
            <a:r>
              <a:rPr lang="en-US" sz="1200" dirty="0">
                <a:latin typeface="Arial"/>
                <a:cs typeface="Arial"/>
              </a:rPr>
              <a:t>routers</a:t>
            </a:r>
          </a:p>
          <a:p>
            <a:pPr marL="469900" algn="just">
              <a:lnSpc>
                <a:spcPct val="100000"/>
              </a:lnSpc>
              <a:spcBef>
                <a:spcPts val="150"/>
              </a:spcBef>
            </a:pPr>
            <a:r>
              <a:rPr lang="en-US" sz="1100" dirty="0">
                <a:solidFill>
                  <a:srgbClr val="515F7A"/>
                </a:solidFill>
                <a:latin typeface="Arial"/>
                <a:cs typeface="Arial"/>
              </a:rPr>
              <a:t>– </a:t>
            </a:r>
            <a:r>
              <a:rPr lang="en-US" sz="1100" spc="-5" dirty="0">
                <a:latin typeface="Arial"/>
                <a:cs typeface="Arial"/>
              </a:rPr>
              <a:t>The </a:t>
            </a:r>
            <a:r>
              <a:rPr lang="en-US" sz="1100" b="1" dirty="0">
                <a:latin typeface="Arial"/>
                <a:cs typeface="Arial"/>
              </a:rPr>
              <a:t>Internet </a:t>
            </a:r>
            <a:r>
              <a:rPr lang="en-US" sz="1100" dirty="0">
                <a:latin typeface="Arial"/>
                <a:cs typeface="Arial"/>
              </a:rPr>
              <a:t>is the </a:t>
            </a:r>
            <a:r>
              <a:rPr lang="en-US" sz="1100" spc="-5" dirty="0">
                <a:latin typeface="Arial"/>
                <a:cs typeface="Arial"/>
              </a:rPr>
              <a:t>best</a:t>
            </a:r>
            <a:r>
              <a:rPr lang="en-US" sz="1100" spc="160" dirty="0">
                <a:latin typeface="Arial"/>
                <a:cs typeface="Arial"/>
              </a:rPr>
              <a:t> </a:t>
            </a:r>
            <a:r>
              <a:rPr lang="en-US" sz="1100" spc="-5" dirty="0">
                <a:latin typeface="Arial"/>
                <a:cs typeface="Arial"/>
              </a:rPr>
              <a:t>example</a:t>
            </a:r>
            <a:endParaRPr lang="en-US" sz="1100" dirty="0">
              <a:latin typeface="Arial"/>
              <a:cs typeface="Arial"/>
            </a:endParaRPr>
          </a:p>
          <a:p>
            <a:pPr marL="355600" marR="715645" indent="-342900" algn="just">
              <a:lnSpc>
                <a:spcPts val="2860"/>
              </a:lnSpc>
              <a:spcBef>
                <a:spcPts val="665"/>
              </a:spcBef>
              <a:buClr>
                <a:srgbClr val="839EE2"/>
              </a:buClr>
              <a:buFont typeface="Arial"/>
              <a:buChar char="•"/>
              <a:tabLst>
                <a:tab pos="354965" algn="l"/>
                <a:tab pos="355600" algn="l"/>
              </a:tabLst>
            </a:pPr>
            <a:r>
              <a:rPr lang="en-US" sz="1200" b="1" spc="-5" dirty="0">
                <a:latin typeface="Arial"/>
                <a:cs typeface="Arial"/>
              </a:rPr>
              <a:t>Wide Area Network (WAN): </a:t>
            </a:r>
            <a:r>
              <a:rPr lang="en-US" sz="1200" dirty="0">
                <a:latin typeface="Arial"/>
                <a:cs typeface="Arial"/>
              </a:rPr>
              <a:t>internetwork that  </a:t>
            </a:r>
            <a:r>
              <a:rPr lang="en-US" sz="1200" spc="-5" dirty="0">
                <a:latin typeface="Arial"/>
                <a:cs typeface="Arial"/>
              </a:rPr>
              <a:t>spans </a:t>
            </a:r>
            <a:r>
              <a:rPr lang="en-US" sz="1200" dirty="0">
                <a:latin typeface="Arial"/>
                <a:cs typeface="Arial"/>
              </a:rPr>
              <a:t>distances </a:t>
            </a:r>
            <a:r>
              <a:rPr lang="en-US" sz="1200" spc="-5" dirty="0">
                <a:latin typeface="Arial"/>
                <a:cs typeface="Arial"/>
              </a:rPr>
              <a:t>measured in miles and </a:t>
            </a:r>
            <a:r>
              <a:rPr lang="en-US" sz="1200" dirty="0">
                <a:latin typeface="Arial"/>
                <a:cs typeface="Arial"/>
              </a:rPr>
              <a:t>links </a:t>
            </a:r>
            <a:r>
              <a:rPr lang="en-US" sz="1200" spc="-5" dirty="0">
                <a:latin typeface="Arial"/>
                <a:cs typeface="Arial"/>
              </a:rPr>
              <a:t>two  or more </a:t>
            </a:r>
            <a:r>
              <a:rPr lang="en-US" sz="1200" dirty="0">
                <a:latin typeface="Arial"/>
                <a:cs typeface="Arial"/>
              </a:rPr>
              <a:t>separate</a:t>
            </a:r>
            <a:r>
              <a:rPr lang="en-US" sz="1200" spc="-30" dirty="0">
                <a:latin typeface="Arial"/>
                <a:cs typeface="Arial"/>
              </a:rPr>
              <a:t> </a:t>
            </a:r>
            <a:r>
              <a:rPr lang="en-US" sz="1200" spc="-5" dirty="0">
                <a:latin typeface="Arial"/>
                <a:cs typeface="Arial"/>
              </a:rPr>
              <a:t>LANs</a:t>
            </a:r>
            <a:endParaRPr lang="en-US" sz="1200" dirty="0">
              <a:latin typeface="Arial"/>
              <a:cs typeface="Arial"/>
            </a:endParaRPr>
          </a:p>
          <a:p>
            <a:pPr marL="355600" marR="835660" indent="-342900" algn="just">
              <a:lnSpc>
                <a:spcPts val="2860"/>
              </a:lnSpc>
              <a:spcBef>
                <a:spcPts val="670"/>
              </a:spcBef>
              <a:buClr>
                <a:srgbClr val="839EE2"/>
              </a:buClr>
              <a:buFont typeface="Arial"/>
              <a:buChar char="•"/>
              <a:tabLst>
                <a:tab pos="354965" algn="l"/>
                <a:tab pos="355600" algn="l"/>
              </a:tabLst>
            </a:pPr>
            <a:r>
              <a:rPr lang="en-US" sz="1200" b="1" spc="-5" dirty="0">
                <a:latin typeface="Arial"/>
                <a:cs typeface="Arial"/>
              </a:rPr>
              <a:t>Metropolitan Area Network (MAN): </a:t>
            </a:r>
            <a:r>
              <a:rPr lang="en-US" sz="1200" spc="-5" dirty="0">
                <a:latin typeface="Arial"/>
                <a:cs typeface="Arial"/>
              </a:rPr>
              <a:t>uses WAN  </a:t>
            </a:r>
            <a:r>
              <a:rPr lang="en-US" sz="1200" dirty="0">
                <a:latin typeface="Arial"/>
                <a:cs typeface="Arial"/>
              </a:rPr>
              <a:t>technologies </a:t>
            </a:r>
            <a:r>
              <a:rPr lang="en-US" sz="1200" spc="-5" dirty="0">
                <a:latin typeface="Arial"/>
                <a:cs typeface="Arial"/>
              </a:rPr>
              <a:t>to </a:t>
            </a:r>
            <a:r>
              <a:rPr lang="en-US" sz="1200" dirty="0">
                <a:latin typeface="Arial"/>
                <a:cs typeface="Arial"/>
              </a:rPr>
              <a:t>interconnect </a:t>
            </a:r>
            <a:r>
              <a:rPr lang="en-US" sz="1200" spc="-5" dirty="0">
                <a:latin typeface="Arial"/>
                <a:cs typeface="Arial"/>
              </a:rPr>
              <a:t>LANs </a:t>
            </a:r>
            <a:r>
              <a:rPr lang="en-US" sz="1200" dirty="0">
                <a:latin typeface="Arial"/>
                <a:cs typeface="Arial"/>
              </a:rPr>
              <a:t>in </a:t>
            </a:r>
            <a:r>
              <a:rPr lang="en-US" sz="1200" spc="-5" dirty="0">
                <a:latin typeface="Arial"/>
                <a:cs typeface="Arial"/>
              </a:rPr>
              <a:t>a </a:t>
            </a:r>
            <a:r>
              <a:rPr lang="en-US" sz="1200" dirty="0">
                <a:latin typeface="Arial"/>
                <a:cs typeface="Arial"/>
              </a:rPr>
              <a:t>specific  </a:t>
            </a:r>
            <a:r>
              <a:rPr lang="en-US" sz="1200" spc="-5" dirty="0">
                <a:latin typeface="Arial"/>
                <a:cs typeface="Arial"/>
              </a:rPr>
              <a:t>geographic region, such as a county or a</a:t>
            </a:r>
            <a:r>
              <a:rPr lang="en-US" sz="1200" spc="85" dirty="0">
                <a:latin typeface="Arial"/>
                <a:cs typeface="Arial"/>
              </a:rPr>
              <a:t> </a:t>
            </a:r>
            <a:r>
              <a:rPr lang="en-US" sz="1200" spc="-5" dirty="0">
                <a:latin typeface="Arial"/>
                <a:cs typeface="Arial"/>
              </a:rPr>
              <a:t>city</a:t>
            </a:r>
            <a:endParaRPr lang="en-US" sz="1200" dirty="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12DD971D-A95F-4E52-9E2A-79F5C32D9F21}" type="slidenum">
              <a:rPr lang="en-US" smtClean="0"/>
              <a:pPr/>
              <a:t>9</a:t>
            </a:fld>
            <a:endParaRPr lang="en-US"/>
          </a:p>
        </p:txBody>
      </p:sp>
    </p:spTree>
    <p:extLst>
      <p:ext uri="{BB962C8B-B14F-4D97-AF65-F5344CB8AC3E}">
        <p14:creationId xmlns:p14="http://schemas.microsoft.com/office/powerpoint/2010/main" val="4165973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indent="-342900" algn="just">
              <a:lnSpc>
                <a:spcPts val="3110"/>
              </a:lnSpc>
              <a:buClr>
                <a:srgbClr val="839EE2"/>
              </a:buClr>
              <a:buFont typeface="Arial"/>
              <a:buChar char="•"/>
              <a:tabLst>
                <a:tab pos="354965" algn="l"/>
                <a:tab pos="355600" algn="l"/>
              </a:tabLst>
            </a:pPr>
            <a:r>
              <a:rPr lang="en-US" sz="1200" b="1" spc="-5" dirty="0">
                <a:latin typeface="Arial"/>
                <a:cs typeface="Arial"/>
              </a:rPr>
              <a:t>Local Area Network (LAN): </a:t>
            </a:r>
            <a:r>
              <a:rPr lang="en-US" sz="1200" spc="-5" dirty="0">
                <a:latin typeface="Arial"/>
                <a:cs typeface="Arial"/>
              </a:rPr>
              <a:t>small</a:t>
            </a:r>
            <a:r>
              <a:rPr lang="en-US" sz="1200" spc="110" dirty="0">
                <a:latin typeface="Arial"/>
                <a:cs typeface="Arial"/>
              </a:rPr>
              <a:t> </a:t>
            </a:r>
            <a:r>
              <a:rPr lang="en-US" sz="1200" spc="-5" dirty="0">
                <a:latin typeface="Arial"/>
                <a:cs typeface="Arial"/>
              </a:rPr>
              <a:t>network,</a:t>
            </a:r>
            <a:endParaRPr lang="en-US" sz="1200" dirty="0">
              <a:latin typeface="Arial"/>
              <a:cs typeface="Arial"/>
            </a:endParaRPr>
          </a:p>
          <a:p>
            <a:pPr marL="302260" algn="just">
              <a:lnSpc>
                <a:spcPts val="2855"/>
              </a:lnSpc>
              <a:tabLst>
                <a:tab pos="8759825" algn="l"/>
              </a:tabLst>
            </a:pPr>
            <a:r>
              <a:rPr lang="en-US" sz="1200" spc="-365" dirty="0">
                <a:latin typeface="Arial"/>
                <a:cs typeface="Arial"/>
              </a:rPr>
              <a:t> </a:t>
            </a:r>
            <a:r>
              <a:rPr lang="en-US" sz="1200" spc="-5" dirty="0">
                <a:latin typeface="Arial"/>
                <a:cs typeface="Arial"/>
              </a:rPr>
              <a:t>limited to a </a:t>
            </a:r>
            <a:r>
              <a:rPr lang="en-US" sz="1200" dirty="0">
                <a:latin typeface="Arial"/>
                <a:cs typeface="Arial"/>
              </a:rPr>
              <a:t>single collection </a:t>
            </a:r>
            <a:r>
              <a:rPr lang="en-US" sz="1200" spc="-5" dirty="0">
                <a:latin typeface="Arial"/>
                <a:cs typeface="Arial"/>
              </a:rPr>
              <a:t>of machines </a:t>
            </a:r>
            <a:r>
              <a:rPr lang="en-US" sz="1200" dirty="0">
                <a:latin typeface="Arial"/>
                <a:cs typeface="Arial"/>
              </a:rPr>
              <a:t>and</a:t>
            </a:r>
            <a:r>
              <a:rPr lang="en-US" sz="1200" spc="35" dirty="0">
                <a:latin typeface="Arial"/>
                <a:cs typeface="Arial"/>
              </a:rPr>
              <a:t> </a:t>
            </a:r>
            <a:r>
              <a:rPr lang="en-US" sz="1200" spc="-5" dirty="0">
                <a:latin typeface="Arial"/>
                <a:cs typeface="Arial"/>
              </a:rPr>
              <a:t>one	</a:t>
            </a:r>
            <a:endParaRPr lang="en-US" sz="1200" dirty="0">
              <a:latin typeface="Arial"/>
              <a:cs typeface="Arial"/>
            </a:endParaRPr>
          </a:p>
          <a:p>
            <a:pPr marL="355600" algn="just">
              <a:lnSpc>
                <a:spcPts val="3110"/>
              </a:lnSpc>
            </a:pPr>
            <a:r>
              <a:rPr lang="en-US" sz="1200" spc="-5" dirty="0">
                <a:latin typeface="Arial"/>
                <a:cs typeface="Arial"/>
              </a:rPr>
              <a:t>or more </a:t>
            </a:r>
            <a:r>
              <a:rPr lang="en-US" sz="1200" dirty="0">
                <a:latin typeface="Arial"/>
                <a:cs typeface="Arial"/>
              </a:rPr>
              <a:t>cables </a:t>
            </a:r>
            <a:r>
              <a:rPr lang="en-US" sz="1200" spc="-5" dirty="0">
                <a:latin typeface="Arial"/>
                <a:cs typeface="Arial"/>
              </a:rPr>
              <a:t>and </a:t>
            </a:r>
            <a:r>
              <a:rPr lang="en-US" sz="1200" dirty="0">
                <a:latin typeface="Arial"/>
                <a:cs typeface="Arial"/>
              </a:rPr>
              <a:t>other peripheral equipment</a:t>
            </a:r>
          </a:p>
          <a:p>
            <a:pPr marL="355600" marR="795020" indent="-342900" algn="just">
              <a:lnSpc>
                <a:spcPts val="2860"/>
              </a:lnSpc>
              <a:spcBef>
                <a:spcPts val="680"/>
              </a:spcBef>
              <a:buClr>
                <a:srgbClr val="839EE2"/>
              </a:buClr>
              <a:buFont typeface="Arial"/>
              <a:buChar char="•"/>
              <a:tabLst>
                <a:tab pos="354965" algn="l"/>
                <a:tab pos="355600" algn="l"/>
              </a:tabLst>
            </a:pPr>
            <a:r>
              <a:rPr lang="en-US" sz="1200" b="1" spc="-5" dirty="0">
                <a:latin typeface="Arial"/>
                <a:cs typeface="Arial"/>
              </a:rPr>
              <a:t>Internetwork: </a:t>
            </a:r>
            <a:r>
              <a:rPr lang="en-US" sz="1200" spc="-5" dirty="0">
                <a:latin typeface="Arial"/>
                <a:cs typeface="Arial"/>
              </a:rPr>
              <a:t>networked </a:t>
            </a:r>
            <a:r>
              <a:rPr lang="en-US" sz="1200" dirty="0">
                <a:latin typeface="Arial"/>
                <a:cs typeface="Arial"/>
              </a:rPr>
              <a:t>collection </a:t>
            </a:r>
            <a:r>
              <a:rPr lang="en-US" sz="1200" spc="-5" dirty="0">
                <a:latin typeface="Arial"/>
                <a:cs typeface="Arial"/>
              </a:rPr>
              <a:t>of LANs tied  </a:t>
            </a:r>
            <a:r>
              <a:rPr lang="en-US" sz="1200" dirty="0">
                <a:latin typeface="Arial"/>
                <a:cs typeface="Arial"/>
              </a:rPr>
              <a:t>together </a:t>
            </a:r>
            <a:r>
              <a:rPr lang="en-US" sz="1200" spc="-5" dirty="0">
                <a:latin typeface="Arial"/>
                <a:cs typeface="Arial"/>
              </a:rPr>
              <a:t>by </a:t>
            </a:r>
            <a:r>
              <a:rPr lang="en-US" sz="1200" dirty="0">
                <a:latin typeface="Arial"/>
                <a:cs typeface="Arial"/>
              </a:rPr>
              <a:t>devices </a:t>
            </a:r>
            <a:r>
              <a:rPr lang="en-US" sz="1200" spc="-5" dirty="0">
                <a:latin typeface="Arial"/>
                <a:cs typeface="Arial"/>
              </a:rPr>
              <a:t>such as</a:t>
            </a:r>
            <a:r>
              <a:rPr lang="en-US" sz="1200" spc="-75" dirty="0">
                <a:latin typeface="Arial"/>
                <a:cs typeface="Arial"/>
              </a:rPr>
              <a:t> </a:t>
            </a:r>
            <a:r>
              <a:rPr lang="en-US" sz="1200" dirty="0">
                <a:latin typeface="Arial"/>
                <a:cs typeface="Arial"/>
              </a:rPr>
              <a:t>routers</a:t>
            </a:r>
          </a:p>
          <a:p>
            <a:pPr marL="469900" algn="just">
              <a:lnSpc>
                <a:spcPct val="100000"/>
              </a:lnSpc>
              <a:spcBef>
                <a:spcPts val="150"/>
              </a:spcBef>
            </a:pPr>
            <a:r>
              <a:rPr lang="en-US" sz="1100" dirty="0">
                <a:solidFill>
                  <a:srgbClr val="515F7A"/>
                </a:solidFill>
                <a:latin typeface="Arial"/>
                <a:cs typeface="Arial"/>
              </a:rPr>
              <a:t>– </a:t>
            </a:r>
            <a:r>
              <a:rPr lang="en-US" sz="1100" spc="-5" dirty="0">
                <a:latin typeface="Arial"/>
                <a:cs typeface="Arial"/>
              </a:rPr>
              <a:t>The </a:t>
            </a:r>
            <a:r>
              <a:rPr lang="en-US" sz="1100" b="1" dirty="0">
                <a:latin typeface="Arial"/>
                <a:cs typeface="Arial"/>
              </a:rPr>
              <a:t>Internet </a:t>
            </a:r>
            <a:r>
              <a:rPr lang="en-US" sz="1100" dirty="0">
                <a:latin typeface="Arial"/>
                <a:cs typeface="Arial"/>
              </a:rPr>
              <a:t>is the </a:t>
            </a:r>
            <a:r>
              <a:rPr lang="en-US" sz="1100" spc="-5" dirty="0">
                <a:latin typeface="Arial"/>
                <a:cs typeface="Arial"/>
              </a:rPr>
              <a:t>best</a:t>
            </a:r>
            <a:r>
              <a:rPr lang="en-US" sz="1100" spc="160" dirty="0">
                <a:latin typeface="Arial"/>
                <a:cs typeface="Arial"/>
              </a:rPr>
              <a:t> </a:t>
            </a:r>
            <a:r>
              <a:rPr lang="en-US" sz="1100" spc="-5" dirty="0">
                <a:latin typeface="Arial"/>
                <a:cs typeface="Arial"/>
              </a:rPr>
              <a:t>example</a:t>
            </a:r>
            <a:endParaRPr lang="en-US" sz="1100" dirty="0">
              <a:latin typeface="Arial"/>
              <a:cs typeface="Arial"/>
            </a:endParaRPr>
          </a:p>
          <a:p>
            <a:pPr marL="355600" marR="715645" indent="-342900" algn="just">
              <a:lnSpc>
                <a:spcPts val="2860"/>
              </a:lnSpc>
              <a:spcBef>
                <a:spcPts val="665"/>
              </a:spcBef>
              <a:buClr>
                <a:srgbClr val="839EE2"/>
              </a:buClr>
              <a:buFont typeface="Arial"/>
              <a:buChar char="•"/>
              <a:tabLst>
                <a:tab pos="354965" algn="l"/>
                <a:tab pos="355600" algn="l"/>
              </a:tabLst>
            </a:pPr>
            <a:r>
              <a:rPr lang="en-US" sz="1200" b="1" spc="-5" dirty="0">
                <a:latin typeface="Arial"/>
                <a:cs typeface="Arial"/>
              </a:rPr>
              <a:t>Wide Area Network (WAN): </a:t>
            </a:r>
            <a:r>
              <a:rPr lang="en-US" sz="1200" dirty="0">
                <a:latin typeface="Arial"/>
                <a:cs typeface="Arial"/>
              </a:rPr>
              <a:t>internetwork that  </a:t>
            </a:r>
            <a:r>
              <a:rPr lang="en-US" sz="1200" spc="-5" dirty="0">
                <a:latin typeface="Arial"/>
                <a:cs typeface="Arial"/>
              </a:rPr>
              <a:t>spans </a:t>
            </a:r>
            <a:r>
              <a:rPr lang="en-US" sz="1200" dirty="0">
                <a:latin typeface="Arial"/>
                <a:cs typeface="Arial"/>
              </a:rPr>
              <a:t>distances </a:t>
            </a:r>
            <a:r>
              <a:rPr lang="en-US" sz="1200" spc="-5" dirty="0">
                <a:latin typeface="Arial"/>
                <a:cs typeface="Arial"/>
              </a:rPr>
              <a:t>measured in miles and </a:t>
            </a:r>
            <a:r>
              <a:rPr lang="en-US" sz="1200" dirty="0">
                <a:latin typeface="Arial"/>
                <a:cs typeface="Arial"/>
              </a:rPr>
              <a:t>links </a:t>
            </a:r>
            <a:r>
              <a:rPr lang="en-US" sz="1200" spc="-5" dirty="0">
                <a:latin typeface="Arial"/>
                <a:cs typeface="Arial"/>
              </a:rPr>
              <a:t>two  or more </a:t>
            </a:r>
            <a:r>
              <a:rPr lang="en-US" sz="1200" dirty="0">
                <a:latin typeface="Arial"/>
                <a:cs typeface="Arial"/>
              </a:rPr>
              <a:t>separate</a:t>
            </a:r>
            <a:r>
              <a:rPr lang="en-US" sz="1200" spc="-30" dirty="0">
                <a:latin typeface="Arial"/>
                <a:cs typeface="Arial"/>
              </a:rPr>
              <a:t> </a:t>
            </a:r>
            <a:r>
              <a:rPr lang="en-US" sz="1200" spc="-5" dirty="0">
                <a:latin typeface="Arial"/>
                <a:cs typeface="Arial"/>
              </a:rPr>
              <a:t>LANs</a:t>
            </a:r>
            <a:endParaRPr lang="en-US" sz="1200" dirty="0">
              <a:latin typeface="Arial"/>
              <a:cs typeface="Arial"/>
            </a:endParaRPr>
          </a:p>
          <a:p>
            <a:pPr marL="355600" marR="835660" indent="-342900" algn="just">
              <a:lnSpc>
                <a:spcPts val="2860"/>
              </a:lnSpc>
              <a:spcBef>
                <a:spcPts val="670"/>
              </a:spcBef>
              <a:buClr>
                <a:srgbClr val="839EE2"/>
              </a:buClr>
              <a:buFont typeface="Arial"/>
              <a:buChar char="•"/>
              <a:tabLst>
                <a:tab pos="354965" algn="l"/>
                <a:tab pos="355600" algn="l"/>
              </a:tabLst>
            </a:pPr>
            <a:r>
              <a:rPr lang="en-US" sz="1200" b="1" spc="-5" dirty="0">
                <a:latin typeface="Arial"/>
                <a:cs typeface="Arial"/>
              </a:rPr>
              <a:t>Metropolitan Area Network (MAN): </a:t>
            </a:r>
            <a:r>
              <a:rPr lang="en-US" sz="1200" spc="-5" dirty="0">
                <a:latin typeface="Arial"/>
                <a:cs typeface="Arial"/>
              </a:rPr>
              <a:t>uses WAN  </a:t>
            </a:r>
            <a:r>
              <a:rPr lang="en-US" sz="1200" dirty="0">
                <a:latin typeface="Arial"/>
                <a:cs typeface="Arial"/>
              </a:rPr>
              <a:t>technologies </a:t>
            </a:r>
            <a:r>
              <a:rPr lang="en-US" sz="1200" spc="-5" dirty="0">
                <a:latin typeface="Arial"/>
                <a:cs typeface="Arial"/>
              </a:rPr>
              <a:t>to </a:t>
            </a:r>
            <a:r>
              <a:rPr lang="en-US" sz="1200" dirty="0">
                <a:latin typeface="Arial"/>
                <a:cs typeface="Arial"/>
              </a:rPr>
              <a:t>interconnect </a:t>
            </a:r>
            <a:r>
              <a:rPr lang="en-US" sz="1200" spc="-5" dirty="0">
                <a:latin typeface="Arial"/>
                <a:cs typeface="Arial"/>
              </a:rPr>
              <a:t>LANs </a:t>
            </a:r>
            <a:r>
              <a:rPr lang="en-US" sz="1200" dirty="0">
                <a:latin typeface="Arial"/>
                <a:cs typeface="Arial"/>
              </a:rPr>
              <a:t>in </a:t>
            </a:r>
            <a:r>
              <a:rPr lang="en-US" sz="1200" spc="-5" dirty="0">
                <a:latin typeface="Arial"/>
                <a:cs typeface="Arial"/>
              </a:rPr>
              <a:t>a </a:t>
            </a:r>
            <a:r>
              <a:rPr lang="en-US" sz="1200" dirty="0">
                <a:latin typeface="Arial"/>
                <a:cs typeface="Arial"/>
              </a:rPr>
              <a:t>specific  </a:t>
            </a:r>
            <a:r>
              <a:rPr lang="en-US" sz="1200" spc="-5" dirty="0">
                <a:latin typeface="Arial"/>
                <a:cs typeface="Arial"/>
              </a:rPr>
              <a:t>geographic region, such as a county or a</a:t>
            </a:r>
            <a:r>
              <a:rPr lang="en-US" sz="1200" spc="85" dirty="0">
                <a:latin typeface="Arial"/>
                <a:cs typeface="Arial"/>
              </a:rPr>
              <a:t> </a:t>
            </a:r>
            <a:r>
              <a:rPr lang="en-US" sz="1200" spc="-5" dirty="0">
                <a:latin typeface="Arial"/>
                <a:cs typeface="Arial"/>
              </a:rPr>
              <a:t>city</a:t>
            </a:r>
            <a:endParaRPr lang="en-US" sz="1200" dirty="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12DD971D-A95F-4E52-9E2A-79F5C32D9F21}" type="slidenum">
              <a:rPr lang="en-US" smtClean="0"/>
              <a:pPr/>
              <a:t>10</a:t>
            </a:fld>
            <a:endParaRPr lang="en-US"/>
          </a:p>
        </p:txBody>
      </p:sp>
    </p:spTree>
    <p:extLst>
      <p:ext uri="{BB962C8B-B14F-4D97-AF65-F5344CB8AC3E}">
        <p14:creationId xmlns:p14="http://schemas.microsoft.com/office/powerpoint/2010/main" val="671466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indent="-342900" algn="just">
              <a:lnSpc>
                <a:spcPts val="3110"/>
              </a:lnSpc>
              <a:buClr>
                <a:srgbClr val="839EE2"/>
              </a:buClr>
              <a:buFont typeface="Arial"/>
              <a:buChar char="•"/>
              <a:tabLst>
                <a:tab pos="354965" algn="l"/>
                <a:tab pos="355600" algn="l"/>
              </a:tabLst>
            </a:pPr>
            <a:r>
              <a:rPr lang="en-US" sz="1200" b="1" spc="-5" dirty="0">
                <a:latin typeface="Arial"/>
                <a:cs typeface="Arial"/>
              </a:rPr>
              <a:t>Local Area Network (LAN): </a:t>
            </a:r>
            <a:r>
              <a:rPr lang="en-US" sz="1200" spc="-5" dirty="0">
                <a:latin typeface="Arial"/>
                <a:cs typeface="Arial"/>
              </a:rPr>
              <a:t>small</a:t>
            </a:r>
            <a:r>
              <a:rPr lang="en-US" sz="1200" spc="110" dirty="0">
                <a:latin typeface="Arial"/>
                <a:cs typeface="Arial"/>
              </a:rPr>
              <a:t> </a:t>
            </a:r>
            <a:r>
              <a:rPr lang="en-US" sz="1200" spc="-5" dirty="0">
                <a:latin typeface="Arial"/>
                <a:cs typeface="Arial"/>
              </a:rPr>
              <a:t>network,</a:t>
            </a:r>
            <a:endParaRPr lang="en-US" sz="1200" dirty="0">
              <a:latin typeface="Arial"/>
              <a:cs typeface="Arial"/>
            </a:endParaRPr>
          </a:p>
          <a:p>
            <a:pPr marL="302260" algn="just">
              <a:lnSpc>
                <a:spcPts val="2855"/>
              </a:lnSpc>
              <a:tabLst>
                <a:tab pos="8759825" algn="l"/>
              </a:tabLst>
            </a:pPr>
            <a:r>
              <a:rPr lang="en-US" sz="1200" spc="-365" dirty="0">
                <a:latin typeface="Arial"/>
                <a:cs typeface="Arial"/>
              </a:rPr>
              <a:t> </a:t>
            </a:r>
            <a:r>
              <a:rPr lang="en-US" sz="1200" spc="-5" dirty="0">
                <a:latin typeface="Arial"/>
                <a:cs typeface="Arial"/>
              </a:rPr>
              <a:t>limited to a </a:t>
            </a:r>
            <a:r>
              <a:rPr lang="en-US" sz="1200" dirty="0">
                <a:latin typeface="Arial"/>
                <a:cs typeface="Arial"/>
              </a:rPr>
              <a:t>single collection </a:t>
            </a:r>
            <a:r>
              <a:rPr lang="en-US" sz="1200" spc="-5" dirty="0">
                <a:latin typeface="Arial"/>
                <a:cs typeface="Arial"/>
              </a:rPr>
              <a:t>of machines </a:t>
            </a:r>
            <a:r>
              <a:rPr lang="en-US" sz="1200" dirty="0">
                <a:latin typeface="Arial"/>
                <a:cs typeface="Arial"/>
              </a:rPr>
              <a:t>and</a:t>
            </a:r>
            <a:r>
              <a:rPr lang="en-US" sz="1200" spc="35" dirty="0">
                <a:latin typeface="Arial"/>
                <a:cs typeface="Arial"/>
              </a:rPr>
              <a:t> </a:t>
            </a:r>
            <a:r>
              <a:rPr lang="en-US" sz="1200" spc="-5" dirty="0">
                <a:latin typeface="Arial"/>
                <a:cs typeface="Arial"/>
              </a:rPr>
              <a:t>one	</a:t>
            </a:r>
            <a:endParaRPr lang="en-US" sz="1200" dirty="0">
              <a:latin typeface="Arial"/>
              <a:cs typeface="Arial"/>
            </a:endParaRPr>
          </a:p>
          <a:p>
            <a:pPr marL="355600" algn="just">
              <a:lnSpc>
                <a:spcPts val="3110"/>
              </a:lnSpc>
            </a:pPr>
            <a:r>
              <a:rPr lang="en-US" sz="1200" spc="-5" dirty="0">
                <a:latin typeface="Arial"/>
                <a:cs typeface="Arial"/>
              </a:rPr>
              <a:t>or more </a:t>
            </a:r>
            <a:r>
              <a:rPr lang="en-US" sz="1200" dirty="0">
                <a:latin typeface="Arial"/>
                <a:cs typeface="Arial"/>
              </a:rPr>
              <a:t>cables </a:t>
            </a:r>
            <a:r>
              <a:rPr lang="en-US" sz="1200" spc="-5" dirty="0">
                <a:latin typeface="Arial"/>
                <a:cs typeface="Arial"/>
              </a:rPr>
              <a:t>and </a:t>
            </a:r>
            <a:r>
              <a:rPr lang="en-US" sz="1200" dirty="0">
                <a:latin typeface="Arial"/>
                <a:cs typeface="Arial"/>
              </a:rPr>
              <a:t>other peripheral equipment</a:t>
            </a:r>
          </a:p>
          <a:p>
            <a:pPr marL="355600" marR="795020" indent="-342900" algn="just">
              <a:lnSpc>
                <a:spcPts val="2860"/>
              </a:lnSpc>
              <a:spcBef>
                <a:spcPts val="680"/>
              </a:spcBef>
              <a:buClr>
                <a:srgbClr val="839EE2"/>
              </a:buClr>
              <a:buFont typeface="Arial"/>
              <a:buChar char="•"/>
              <a:tabLst>
                <a:tab pos="354965" algn="l"/>
                <a:tab pos="355600" algn="l"/>
              </a:tabLst>
            </a:pPr>
            <a:r>
              <a:rPr lang="en-US" sz="1200" b="1" spc="-5" dirty="0">
                <a:latin typeface="Arial"/>
                <a:cs typeface="Arial"/>
              </a:rPr>
              <a:t>Internetwork: </a:t>
            </a:r>
            <a:r>
              <a:rPr lang="en-US" sz="1200" spc="-5" dirty="0">
                <a:latin typeface="Arial"/>
                <a:cs typeface="Arial"/>
              </a:rPr>
              <a:t>networked </a:t>
            </a:r>
            <a:r>
              <a:rPr lang="en-US" sz="1200" dirty="0">
                <a:latin typeface="Arial"/>
                <a:cs typeface="Arial"/>
              </a:rPr>
              <a:t>collection </a:t>
            </a:r>
            <a:r>
              <a:rPr lang="en-US" sz="1200" spc="-5" dirty="0">
                <a:latin typeface="Arial"/>
                <a:cs typeface="Arial"/>
              </a:rPr>
              <a:t>of LANs tied  </a:t>
            </a:r>
            <a:r>
              <a:rPr lang="en-US" sz="1200" dirty="0">
                <a:latin typeface="Arial"/>
                <a:cs typeface="Arial"/>
              </a:rPr>
              <a:t>together </a:t>
            </a:r>
            <a:r>
              <a:rPr lang="en-US" sz="1200" spc="-5" dirty="0">
                <a:latin typeface="Arial"/>
                <a:cs typeface="Arial"/>
              </a:rPr>
              <a:t>by </a:t>
            </a:r>
            <a:r>
              <a:rPr lang="en-US" sz="1200" dirty="0">
                <a:latin typeface="Arial"/>
                <a:cs typeface="Arial"/>
              </a:rPr>
              <a:t>devices </a:t>
            </a:r>
            <a:r>
              <a:rPr lang="en-US" sz="1200" spc="-5" dirty="0">
                <a:latin typeface="Arial"/>
                <a:cs typeface="Arial"/>
              </a:rPr>
              <a:t>such as</a:t>
            </a:r>
            <a:r>
              <a:rPr lang="en-US" sz="1200" spc="-75" dirty="0">
                <a:latin typeface="Arial"/>
                <a:cs typeface="Arial"/>
              </a:rPr>
              <a:t> </a:t>
            </a:r>
            <a:r>
              <a:rPr lang="en-US" sz="1200" dirty="0">
                <a:latin typeface="Arial"/>
                <a:cs typeface="Arial"/>
              </a:rPr>
              <a:t>routers</a:t>
            </a:r>
          </a:p>
          <a:p>
            <a:pPr marL="469900" algn="just">
              <a:lnSpc>
                <a:spcPct val="100000"/>
              </a:lnSpc>
              <a:spcBef>
                <a:spcPts val="150"/>
              </a:spcBef>
            </a:pPr>
            <a:r>
              <a:rPr lang="en-US" sz="1100" dirty="0">
                <a:solidFill>
                  <a:srgbClr val="515F7A"/>
                </a:solidFill>
                <a:latin typeface="Arial"/>
                <a:cs typeface="Arial"/>
              </a:rPr>
              <a:t>– </a:t>
            </a:r>
            <a:r>
              <a:rPr lang="en-US" sz="1100" spc="-5" dirty="0">
                <a:latin typeface="Arial"/>
                <a:cs typeface="Arial"/>
              </a:rPr>
              <a:t>The </a:t>
            </a:r>
            <a:r>
              <a:rPr lang="en-US" sz="1100" b="1" dirty="0">
                <a:latin typeface="Arial"/>
                <a:cs typeface="Arial"/>
              </a:rPr>
              <a:t>Internet </a:t>
            </a:r>
            <a:r>
              <a:rPr lang="en-US" sz="1100" dirty="0">
                <a:latin typeface="Arial"/>
                <a:cs typeface="Arial"/>
              </a:rPr>
              <a:t>is the </a:t>
            </a:r>
            <a:r>
              <a:rPr lang="en-US" sz="1100" spc="-5" dirty="0">
                <a:latin typeface="Arial"/>
                <a:cs typeface="Arial"/>
              </a:rPr>
              <a:t>best</a:t>
            </a:r>
            <a:r>
              <a:rPr lang="en-US" sz="1100" spc="160" dirty="0">
                <a:latin typeface="Arial"/>
                <a:cs typeface="Arial"/>
              </a:rPr>
              <a:t> </a:t>
            </a:r>
            <a:r>
              <a:rPr lang="en-US" sz="1100" spc="-5" dirty="0">
                <a:latin typeface="Arial"/>
                <a:cs typeface="Arial"/>
              </a:rPr>
              <a:t>example</a:t>
            </a:r>
            <a:endParaRPr lang="en-US" sz="1100" dirty="0">
              <a:latin typeface="Arial"/>
              <a:cs typeface="Arial"/>
            </a:endParaRPr>
          </a:p>
          <a:p>
            <a:pPr marL="355600" marR="715645" indent="-342900" algn="just">
              <a:lnSpc>
                <a:spcPts val="2860"/>
              </a:lnSpc>
              <a:spcBef>
                <a:spcPts val="665"/>
              </a:spcBef>
              <a:buClr>
                <a:srgbClr val="839EE2"/>
              </a:buClr>
              <a:buFont typeface="Arial"/>
              <a:buChar char="•"/>
              <a:tabLst>
                <a:tab pos="354965" algn="l"/>
                <a:tab pos="355600" algn="l"/>
              </a:tabLst>
            </a:pPr>
            <a:r>
              <a:rPr lang="en-US" sz="1200" b="1" spc="-5" dirty="0">
                <a:latin typeface="Arial"/>
                <a:cs typeface="Arial"/>
              </a:rPr>
              <a:t>Wide Area Network (WAN): </a:t>
            </a:r>
            <a:r>
              <a:rPr lang="en-US" sz="1200" dirty="0">
                <a:latin typeface="Arial"/>
                <a:cs typeface="Arial"/>
              </a:rPr>
              <a:t>internetwork that  </a:t>
            </a:r>
            <a:r>
              <a:rPr lang="en-US" sz="1200" spc="-5" dirty="0">
                <a:latin typeface="Arial"/>
                <a:cs typeface="Arial"/>
              </a:rPr>
              <a:t>spans </a:t>
            </a:r>
            <a:r>
              <a:rPr lang="en-US" sz="1200" dirty="0">
                <a:latin typeface="Arial"/>
                <a:cs typeface="Arial"/>
              </a:rPr>
              <a:t>distances </a:t>
            </a:r>
            <a:r>
              <a:rPr lang="en-US" sz="1200" spc="-5" dirty="0">
                <a:latin typeface="Arial"/>
                <a:cs typeface="Arial"/>
              </a:rPr>
              <a:t>measured in miles and </a:t>
            </a:r>
            <a:r>
              <a:rPr lang="en-US" sz="1200" dirty="0">
                <a:latin typeface="Arial"/>
                <a:cs typeface="Arial"/>
              </a:rPr>
              <a:t>links </a:t>
            </a:r>
            <a:r>
              <a:rPr lang="en-US" sz="1200" spc="-5" dirty="0">
                <a:latin typeface="Arial"/>
                <a:cs typeface="Arial"/>
              </a:rPr>
              <a:t>two  or more </a:t>
            </a:r>
            <a:r>
              <a:rPr lang="en-US" sz="1200" dirty="0">
                <a:latin typeface="Arial"/>
                <a:cs typeface="Arial"/>
              </a:rPr>
              <a:t>separate</a:t>
            </a:r>
            <a:r>
              <a:rPr lang="en-US" sz="1200" spc="-30" dirty="0">
                <a:latin typeface="Arial"/>
                <a:cs typeface="Arial"/>
              </a:rPr>
              <a:t> </a:t>
            </a:r>
            <a:r>
              <a:rPr lang="en-US" sz="1200" spc="-5" dirty="0">
                <a:latin typeface="Arial"/>
                <a:cs typeface="Arial"/>
              </a:rPr>
              <a:t>LANs</a:t>
            </a:r>
            <a:endParaRPr lang="en-US" sz="1200" dirty="0">
              <a:latin typeface="Arial"/>
              <a:cs typeface="Arial"/>
            </a:endParaRPr>
          </a:p>
          <a:p>
            <a:pPr marL="355600" marR="835660" indent="-342900" algn="just">
              <a:lnSpc>
                <a:spcPts val="2860"/>
              </a:lnSpc>
              <a:spcBef>
                <a:spcPts val="670"/>
              </a:spcBef>
              <a:buClr>
                <a:srgbClr val="839EE2"/>
              </a:buClr>
              <a:buFont typeface="Arial"/>
              <a:buChar char="•"/>
              <a:tabLst>
                <a:tab pos="354965" algn="l"/>
                <a:tab pos="355600" algn="l"/>
              </a:tabLst>
            </a:pPr>
            <a:r>
              <a:rPr lang="en-US" sz="1200" b="1" spc="-5" dirty="0">
                <a:latin typeface="Arial"/>
                <a:cs typeface="Arial"/>
              </a:rPr>
              <a:t>Metropolitan Area Network (MAN): </a:t>
            </a:r>
            <a:r>
              <a:rPr lang="en-US" sz="1200" spc="-5" dirty="0">
                <a:latin typeface="Arial"/>
                <a:cs typeface="Arial"/>
              </a:rPr>
              <a:t>uses WAN  </a:t>
            </a:r>
            <a:r>
              <a:rPr lang="en-US" sz="1200" dirty="0">
                <a:latin typeface="Arial"/>
                <a:cs typeface="Arial"/>
              </a:rPr>
              <a:t>technologies </a:t>
            </a:r>
            <a:r>
              <a:rPr lang="en-US" sz="1200" spc="-5" dirty="0">
                <a:latin typeface="Arial"/>
                <a:cs typeface="Arial"/>
              </a:rPr>
              <a:t>to </a:t>
            </a:r>
            <a:r>
              <a:rPr lang="en-US" sz="1200" dirty="0">
                <a:latin typeface="Arial"/>
                <a:cs typeface="Arial"/>
              </a:rPr>
              <a:t>interconnect </a:t>
            </a:r>
            <a:r>
              <a:rPr lang="en-US" sz="1200" spc="-5" dirty="0">
                <a:latin typeface="Arial"/>
                <a:cs typeface="Arial"/>
              </a:rPr>
              <a:t>LANs </a:t>
            </a:r>
            <a:r>
              <a:rPr lang="en-US" sz="1200" dirty="0">
                <a:latin typeface="Arial"/>
                <a:cs typeface="Arial"/>
              </a:rPr>
              <a:t>in </a:t>
            </a:r>
            <a:r>
              <a:rPr lang="en-US" sz="1200" spc="-5" dirty="0">
                <a:latin typeface="Arial"/>
                <a:cs typeface="Arial"/>
              </a:rPr>
              <a:t>a </a:t>
            </a:r>
            <a:r>
              <a:rPr lang="en-US" sz="1200" dirty="0">
                <a:latin typeface="Arial"/>
                <a:cs typeface="Arial"/>
              </a:rPr>
              <a:t>specific  </a:t>
            </a:r>
            <a:r>
              <a:rPr lang="en-US" sz="1200" spc="-5" dirty="0">
                <a:latin typeface="Arial"/>
                <a:cs typeface="Arial"/>
              </a:rPr>
              <a:t>geographic region, such as a county or a</a:t>
            </a:r>
            <a:r>
              <a:rPr lang="en-US" sz="1200" spc="85" dirty="0">
                <a:latin typeface="Arial"/>
                <a:cs typeface="Arial"/>
              </a:rPr>
              <a:t> </a:t>
            </a:r>
            <a:r>
              <a:rPr lang="en-US" sz="1200" spc="-5" dirty="0">
                <a:latin typeface="Arial"/>
                <a:cs typeface="Arial"/>
              </a:rPr>
              <a:t>city</a:t>
            </a:r>
            <a:endParaRPr lang="en-US" sz="1200" dirty="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12DD971D-A95F-4E52-9E2A-79F5C32D9F21}" type="slidenum">
              <a:rPr lang="en-US" smtClean="0"/>
              <a:pPr/>
              <a:t>11</a:t>
            </a:fld>
            <a:endParaRPr lang="en-US"/>
          </a:p>
        </p:txBody>
      </p:sp>
    </p:spTree>
    <p:extLst>
      <p:ext uri="{BB962C8B-B14F-4D97-AF65-F5344CB8AC3E}">
        <p14:creationId xmlns:p14="http://schemas.microsoft.com/office/powerpoint/2010/main" val="403393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Arial"/>
                <a:cs typeface="Arial"/>
              </a:defRPr>
            </a:lvl1pPr>
          </a:lstStyle>
          <a:p>
            <a:pPr marL="12700">
              <a:lnSpc>
                <a:spcPts val="1310"/>
              </a:lnSpc>
            </a:pPr>
            <a:r>
              <a:rPr dirty="0"/>
              <a:t>Guide to </a:t>
            </a:r>
            <a:r>
              <a:rPr spc="-5" dirty="0"/>
              <a:t>Networking </a:t>
            </a:r>
            <a:r>
              <a:rPr dirty="0"/>
              <a:t>Essentials, Fifth</a:t>
            </a:r>
            <a:r>
              <a:rPr spc="-114" dirty="0"/>
              <a:t> </a:t>
            </a:r>
            <a:r>
              <a:rPr spc="-5" dirty="0"/>
              <a:t>Edition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9/23/2024</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25400">
              <a:lnSpc>
                <a:spcPts val="1310"/>
              </a:lnSpc>
            </a:pPr>
            <a:fld id="{81D60167-4931-47E6-BA6A-407CBD079E47}" type="slidenum">
              <a:rPr spc="-5" dirty="0"/>
              <a:pPr marL="25400">
                <a:lnSpc>
                  <a:spcPts val="1310"/>
                </a:lnSpc>
              </a:pPr>
              <a:t>‹#›</a:t>
            </a:fld>
            <a:endParaRPr spc="-5" dirty="0"/>
          </a:p>
        </p:txBody>
      </p:sp>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515F7A"/>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tx1"/>
                </a:solidFill>
                <a:latin typeface="Arial"/>
                <a:cs typeface="Arial"/>
              </a:defRPr>
            </a:lvl1pPr>
          </a:lstStyle>
          <a:p>
            <a:pPr marL="12700">
              <a:lnSpc>
                <a:spcPts val="1310"/>
              </a:lnSpc>
            </a:pPr>
            <a:r>
              <a:rPr dirty="0"/>
              <a:t>Guide to </a:t>
            </a:r>
            <a:r>
              <a:rPr spc="-5" dirty="0"/>
              <a:t>Networking </a:t>
            </a:r>
            <a:r>
              <a:rPr dirty="0"/>
              <a:t>Essentials, Fifth</a:t>
            </a:r>
            <a:r>
              <a:rPr spc="-114" dirty="0"/>
              <a:t> </a:t>
            </a:r>
            <a:r>
              <a:rPr spc="-5" dirty="0"/>
              <a:t>Edition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9/23/2024</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25400">
              <a:lnSpc>
                <a:spcPts val="1310"/>
              </a:lnSpc>
            </a:pPr>
            <a:fld id="{81D60167-4931-47E6-BA6A-407CBD079E47}" type="slidenum">
              <a:rPr spc="-5" dirty="0"/>
              <a:pPr marL="25400">
                <a:lnSpc>
                  <a:spcPts val="1310"/>
                </a:lnSpc>
              </a:pPr>
              <a:t>‹#›</a:t>
            </a:fld>
            <a:endParaRPr spc="-5" dirty="0"/>
          </a:p>
        </p:txBody>
      </p:sp>
    </p:spTree>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515F7A"/>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tx1"/>
                </a:solidFill>
                <a:latin typeface="Arial"/>
                <a:cs typeface="Arial"/>
              </a:defRPr>
            </a:lvl1pPr>
          </a:lstStyle>
          <a:p>
            <a:pPr marL="12700">
              <a:lnSpc>
                <a:spcPts val="1310"/>
              </a:lnSpc>
            </a:pPr>
            <a:r>
              <a:rPr dirty="0"/>
              <a:t>Guide to </a:t>
            </a:r>
            <a:r>
              <a:rPr spc="-5" dirty="0"/>
              <a:t>Networking </a:t>
            </a:r>
            <a:r>
              <a:rPr dirty="0"/>
              <a:t>Essentials, Fifth</a:t>
            </a:r>
            <a:r>
              <a:rPr spc="-114" dirty="0"/>
              <a:t> </a:t>
            </a:r>
            <a:r>
              <a:rPr spc="-5" dirty="0"/>
              <a:t>Edition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9/23/2024</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25400">
              <a:lnSpc>
                <a:spcPts val="1310"/>
              </a:lnSpc>
            </a:pPr>
            <a:fld id="{81D60167-4931-47E6-BA6A-407CBD079E47}" type="slidenum">
              <a:rPr spc="-5" dirty="0"/>
              <a:pPr marL="25400">
                <a:lnSpc>
                  <a:spcPts val="1310"/>
                </a:lnSpc>
              </a:pPr>
              <a:t>‹#›</a:t>
            </a:fld>
            <a:endParaRPr spc="-5" dirty="0"/>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endParaRPr/>
          </a:p>
        </p:txBody>
      </p:sp>
      <p:sp>
        <p:nvSpPr>
          <p:cNvPr id="18" name="bk object 18"/>
          <p:cNvSpPr/>
          <p:nvPr/>
        </p:nvSpPr>
        <p:spPr>
          <a:xfrm>
            <a:off x="0" y="0"/>
            <a:ext cx="9144000" cy="762000"/>
          </a:xfrm>
          <a:prstGeom prst="rect">
            <a:avLst/>
          </a:prstGeom>
          <a:blipFill>
            <a:blip r:embed="rId3" cstate="print"/>
            <a:stretch>
              <a:fillRect/>
            </a:stretch>
          </a:blipFill>
        </p:spPr>
        <p:txBody>
          <a:bodyPr wrap="square" lIns="0" tIns="0" rIns="0" bIns="0" rtlCol="0"/>
          <a:lstStyle/>
          <a:p>
            <a:endParaRPr/>
          </a:p>
        </p:txBody>
      </p:sp>
      <p:sp>
        <p:nvSpPr>
          <p:cNvPr id="19" name="bk object 19"/>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endParaRPr/>
          </a:p>
        </p:txBody>
      </p:sp>
      <p:sp>
        <p:nvSpPr>
          <p:cNvPr id="20" name="bk object 20"/>
          <p:cNvSpPr/>
          <p:nvPr/>
        </p:nvSpPr>
        <p:spPr>
          <a:xfrm>
            <a:off x="685800" y="1524000"/>
            <a:ext cx="8458200" cy="0"/>
          </a:xfrm>
          <a:custGeom>
            <a:avLst/>
            <a:gdLst/>
            <a:ahLst/>
            <a:cxnLst/>
            <a:rect l="l" t="t" r="r" b="b"/>
            <a:pathLst>
              <a:path w="8458200">
                <a:moveTo>
                  <a:pt x="0" y="0"/>
                </a:moveTo>
                <a:lnTo>
                  <a:pt x="8458200" y="0"/>
                </a:lnTo>
              </a:path>
            </a:pathLst>
          </a:custGeom>
          <a:ln w="25400">
            <a:solidFill>
              <a:srgbClr val="FFFFFF"/>
            </a:solidFill>
          </a:ln>
        </p:spPr>
        <p:txBody>
          <a:bodyPr wrap="square" lIns="0" tIns="0" rIns="0" bIns="0" rtlCol="0"/>
          <a:lstStyle/>
          <a:p>
            <a:endParaRPr/>
          </a:p>
        </p:txBody>
      </p:sp>
      <p:sp>
        <p:nvSpPr>
          <p:cNvPr id="21" name="bk object 21"/>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endParaRPr/>
          </a:p>
        </p:txBody>
      </p:sp>
      <p:sp>
        <p:nvSpPr>
          <p:cNvPr id="22" name="bk object 22"/>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endParaRPr/>
          </a:p>
        </p:txBody>
      </p:sp>
      <p:sp>
        <p:nvSpPr>
          <p:cNvPr id="23" name="bk object 23"/>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rgbClr val="515F7A"/>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tx1"/>
                </a:solidFill>
                <a:latin typeface="Arial"/>
                <a:cs typeface="Arial"/>
              </a:defRPr>
            </a:lvl1pPr>
          </a:lstStyle>
          <a:p>
            <a:pPr marL="12700">
              <a:lnSpc>
                <a:spcPts val="1310"/>
              </a:lnSpc>
            </a:pPr>
            <a:r>
              <a:rPr dirty="0"/>
              <a:t>Guide to </a:t>
            </a:r>
            <a:r>
              <a:rPr spc="-5" dirty="0"/>
              <a:t>Networking </a:t>
            </a:r>
            <a:r>
              <a:rPr dirty="0"/>
              <a:t>Essentials, Fifth</a:t>
            </a:r>
            <a:r>
              <a:rPr spc="-114" dirty="0"/>
              <a:t> </a:t>
            </a:r>
            <a:r>
              <a:rPr spc="-5" dirty="0"/>
              <a:t>Edition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9/23/2024</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25400">
              <a:lnSpc>
                <a:spcPts val="1310"/>
              </a:lnSpc>
            </a:pPr>
            <a:fld id="{81D60167-4931-47E6-BA6A-407CBD079E47}" type="slidenum">
              <a:rPr spc="-5" dirty="0"/>
              <a:pPr marL="25400">
                <a:lnSpc>
                  <a:spcPts val="1310"/>
                </a:lnSpc>
              </a:pPr>
              <a:t>‹#›</a:t>
            </a:fld>
            <a:endParaRPr spc="-5" dirty="0"/>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tx1"/>
                </a:solidFill>
                <a:latin typeface="Arial"/>
                <a:cs typeface="Arial"/>
              </a:defRPr>
            </a:lvl1pPr>
          </a:lstStyle>
          <a:p>
            <a:pPr marL="12700">
              <a:lnSpc>
                <a:spcPts val="1310"/>
              </a:lnSpc>
            </a:pPr>
            <a:r>
              <a:rPr dirty="0"/>
              <a:t>Guide to </a:t>
            </a:r>
            <a:r>
              <a:rPr spc="-5" dirty="0"/>
              <a:t>Networking </a:t>
            </a:r>
            <a:r>
              <a:rPr dirty="0"/>
              <a:t>Essentials, Fifth</a:t>
            </a:r>
            <a:r>
              <a:rPr spc="-114" dirty="0"/>
              <a:t> </a:t>
            </a:r>
            <a:r>
              <a:rPr spc="-5" dirty="0"/>
              <a:t>Edition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9/23/2024</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Arial"/>
                <a:cs typeface="Arial"/>
              </a:defRPr>
            </a:lvl1pPr>
          </a:lstStyle>
          <a:p>
            <a:pPr marL="25400">
              <a:lnSpc>
                <a:spcPts val="1310"/>
              </a:lnSpc>
            </a:pPr>
            <a:fld id="{81D60167-4931-47E6-BA6A-407CBD079E47}" type="slidenum">
              <a:rPr spc="-5" dirty="0"/>
              <a:pPr marL="25400">
                <a:lnSpc>
                  <a:spcPts val="1310"/>
                </a:lnSpc>
              </a:pPr>
              <a:t>‹#›</a:t>
            </a:fld>
            <a:endParaRPr spc="-5" dirty="0"/>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90601" y="172465"/>
            <a:ext cx="8762796" cy="556895"/>
          </a:xfrm>
          <a:prstGeom prst="rect">
            <a:avLst/>
          </a:prstGeom>
        </p:spPr>
        <p:txBody>
          <a:bodyPr wrap="square" lIns="0" tIns="0" rIns="0" bIns="0">
            <a:spAutoFit/>
          </a:bodyPr>
          <a:lstStyle>
            <a:lvl1pPr>
              <a:defRPr sz="3600" b="1" i="0">
                <a:solidFill>
                  <a:srgbClr val="515F7A"/>
                </a:solidFill>
                <a:latin typeface="Arial"/>
                <a:cs typeface="Arial"/>
              </a:defRPr>
            </a:lvl1pPr>
          </a:lstStyle>
          <a:p>
            <a:endParaRPr/>
          </a:p>
        </p:txBody>
      </p:sp>
      <p:sp>
        <p:nvSpPr>
          <p:cNvPr id="3" name="Holder 3"/>
          <p:cNvSpPr>
            <a:spLocks noGrp="1"/>
          </p:cNvSpPr>
          <p:nvPr>
            <p:ph type="body" idx="1"/>
          </p:nvPr>
        </p:nvSpPr>
        <p:spPr>
          <a:xfrm>
            <a:off x="543559" y="1033017"/>
            <a:ext cx="8056880" cy="4450715"/>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72205" y="6535880"/>
            <a:ext cx="3026410" cy="177800"/>
          </a:xfrm>
          <a:prstGeom prst="rect">
            <a:avLst/>
          </a:prstGeom>
        </p:spPr>
        <p:txBody>
          <a:bodyPr wrap="square" lIns="0" tIns="0" rIns="0" bIns="0">
            <a:spAutoFit/>
          </a:bodyPr>
          <a:lstStyle>
            <a:lvl1pPr>
              <a:defRPr sz="1200" b="0" i="0">
                <a:solidFill>
                  <a:schemeClr val="tx1"/>
                </a:solidFill>
                <a:latin typeface="Arial"/>
                <a:cs typeface="Arial"/>
              </a:defRPr>
            </a:lvl1pPr>
          </a:lstStyle>
          <a:p>
            <a:pPr marL="12700">
              <a:lnSpc>
                <a:spcPts val="1310"/>
              </a:lnSpc>
            </a:pPr>
            <a:r>
              <a:rPr dirty="0"/>
              <a:t>Guide to </a:t>
            </a:r>
            <a:r>
              <a:rPr spc="-5" dirty="0"/>
              <a:t>Networking </a:t>
            </a:r>
            <a:r>
              <a:rPr dirty="0"/>
              <a:t>Essentials, Fifth</a:t>
            </a:r>
            <a:r>
              <a:rPr spc="-114" dirty="0"/>
              <a:t> </a:t>
            </a:r>
            <a:r>
              <a:rPr spc="-5" dirty="0"/>
              <a:t>Edition</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9/23/2024</a:t>
            </a:fld>
            <a:endParaRPr lang="en-US"/>
          </a:p>
        </p:txBody>
      </p:sp>
      <p:sp>
        <p:nvSpPr>
          <p:cNvPr id="6" name="Holder 6"/>
          <p:cNvSpPr>
            <a:spLocks noGrp="1"/>
          </p:cNvSpPr>
          <p:nvPr>
            <p:ph type="sldNum" sz="quarter" idx="7"/>
          </p:nvPr>
        </p:nvSpPr>
        <p:spPr>
          <a:xfrm>
            <a:off x="8551418" y="6535880"/>
            <a:ext cx="221615" cy="177800"/>
          </a:xfrm>
          <a:prstGeom prst="rect">
            <a:avLst/>
          </a:prstGeom>
        </p:spPr>
        <p:txBody>
          <a:bodyPr wrap="square" lIns="0" tIns="0" rIns="0" bIns="0">
            <a:spAutoFit/>
          </a:bodyPr>
          <a:lstStyle>
            <a:lvl1pPr>
              <a:defRPr sz="1200" b="0" i="0">
                <a:solidFill>
                  <a:schemeClr val="tx1"/>
                </a:solidFill>
                <a:latin typeface="Arial"/>
                <a:cs typeface="Arial"/>
              </a:defRPr>
            </a:lvl1pPr>
          </a:lstStyle>
          <a:p>
            <a:pPr marL="25400">
              <a:lnSpc>
                <a:spcPts val="1310"/>
              </a:lnSpc>
            </a:pPr>
            <a:fld id="{81D60167-4931-47E6-BA6A-407CBD079E47}" type="slidenum">
              <a:rPr spc="-5" dirty="0"/>
              <a:pPr marL="25400">
                <a:lnSpc>
                  <a:spcPts val="1310"/>
                </a:lnSpc>
              </a:pPr>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spd="med">
    <p:fade thruBlk="1"/>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jpe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8.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5.jpeg"/><Relationship Id="rId4" Type="http://schemas.openxmlformats.org/officeDocument/2006/relationships/image" Target="../media/image4.jpeg"/></Relationships>
</file>

<file path=ppt/slides/_rels/slide5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5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5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5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1981200"/>
            <a:ext cx="1524000" cy="1450975"/>
          </a:xfrm>
          <a:custGeom>
            <a:avLst/>
            <a:gdLst/>
            <a:ahLst/>
            <a:cxnLst/>
            <a:rect l="l" t="t" r="r" b="b"/>
            <a:pathLst>
              <a:path w="1524000" h="1450975">
                <a:moveTo>
                  <a:pt x="0" y="1450975"/>
                </a:moveTo>
                <a:lnTo>
                  <a:pt x="1524000" y="1450975"/>
                </a:lnTo>
                <a:lnTo>
                  <a:pt x="1524000" y="0"/>
                </a:lnTo>
                <a:lnTo>
                  <a:pt x="0" y="0"/>
                </a:lnTo>
                <a:lnTo>
                  <a:pt x="0" y="1450975"/>
                </a:lnTo>
                <a:close/>
              </a:path>
            </a:pathLst>
          </a:custGeom>
          <a:solidFill>
            <a:srgbClr val="9FC9D2"/>
          </a:solidFill>
        </p:spPr>
        <p:txBody>
          <a:bodyPr wrap="square" lIns="0" tIns="0" rIns="0" bIns="0" rtlCol="0"/>
          <a:lstStyle/>
          <a:p>
            <a:endParaRPr/>
          </a:p>
        </p:txBody>
      </p:sp>
      <p:sp>
        <p:nvSpPr>
          <p:cNvPr id="3" name="object 3"/>
          <p:cNvSpPr/>
          <p:nvPr/>
        </p:nvSpPr>
        <p:spPr>
          <a:xfrm>
            <a:off x="4572000" y="1981200"/>
            <a:ext cx="1524000" cy="1450975"/>
          </a:xfrm>
          <a:custGeom>
            <a:avLst/>
            <a:gdLst/>
            <a:ahLst/>
            <a:cxnLst/>
            <a:rect l="l" t="t" r="r" b="b"/>
            <a:pathLst>
              <a:path w="1524000" h="1450975">
                <a:moveTo>
                  <a:pt x="0" y="1450975"/>
                </a:moveTo>
                <a:lnTo>
                  <a:pt x="1524000" y="1450975"/>
                </a:lnTo>
                <a:lnTo>
                  <a:pt x="1524000" y="0"/>
                </a:lnTo>
                <a:lnTo>
                  <a:pt x="0" y="0"/>
                </a:lnTo>
                <a:lnTo>
                  <a:pt x="0" y="1450975"/>
                </a:lnTo>
                <a:close/>
              </a:path>
            </a:pathLst>
          </a:custGeom>
          <a:solidFill>
            <a:srgbClr val="515F7A"/>
          </a:solidFill>
        </p:spPr>
        <p:txBody>
          <a:bodyPr wrap="square" lIns="0" tIns="0" rIns="0" bIns="0" rtlCol="0"/>
          <a:lstStyle/>
          <a:p>
            <a:endParaRPr/>
          </a:p>
        </p:txBody>
      </p:sp>
      <p:sp>
        <p:nvSpPr>
          <p:cNvPr id="4" name="object 4"/>
          <p:cNvSpPr/>
          <p:nvPr/>
        </p:nvSpPr>
        <p:spPr>
          <a:xfrm>
            <a:off x="3048000" y="3429000"/>
            <a:ext cx="1524000" cy="1450975"/>
          </a:xfrm>
          <a:custGeom>
            <a:avLst/>
            <a:gdLst/>
            <a:ahLst/>
            <a:cxnLst/>
            <a:rect l="l" t="t" r="r" b="b"/>
            <a:pathLst>
              <a:path w="1524000" h="1450975">
                <a:moveTo>
                  <a:pt x="0" y="1450975"/>
                </a:moveTo>
                <a:lnTo>
                  <a:pt x="1524000" y="1450975"/>
                </a:lnTo>
                <a:lnTo>
                  <a:pt x="1524000" y="0"/>
                </a:lnTo>
                <a:lnTo>
                  <a:pt x="0" y="0"/>
                </a:lnTo>
                <a:lnTo>
                  <a:pt x="0" y="1450975"/>
                </a:lnTo>
                <a:close/>
              </a:path>
            </a:pathLst>
          </a:custGeom>
          <a:solidFill>
            <a:srgbClr val="68CCB7"/>
          </a:solidFill>
        </p:spPr>
        <p:txBody>
          <a:bodyPr wrap="square" lIns="0" tIns="0" rIns="0" bIns="0" rtlCol="0"/>
          <a:lstStyle/>
          <a:p>
            <a:endParaRPr/>
          </a:p>
        </p:txBody>
      </p:sp>
      <p:sp>
        <p:nvSpPr>
          <p:cNvPr id="5" name="object 5"/>
          <p:cNvSpPr/>
          <p:nvPr/>
        </p:nvSpPr>
        <p:spPr>
          <a:xfrm>
            <a:off x="6096000" y="3429000"/>
            <a:ext cx="1524000" cy="1450975"/>
          </a:xfrm>
          <a:custGeom>
            <a:avLst/>
            <a:gdLst/>
            <a:ahLst/>
            <a:cxnLst/>
            <a:rect l="l" t="t" r="r" b="b"/>
            <a:pathLst>
              <a:path w="1524000" h="1450975">
                <a:moveTo>
                  <a:pt x="0" y="1450975"/>
                </a:moveTo>
                <a:lnTo>
                  <a:pt x="1524000" y="1450975"/>
                </a:lnTo>
                <a:lnTo>
                  <a:pt x="1524000" y="0"/>
                </a:lnTo>
                <a:lnTo>
                  <a:pt x="0" y="0"/>
                </a:lnTo>
                <a:lnTo>
                  <a:pt x="0" y="1450975"/>
                </a:lnTo>
                <a:close/>
              </a:path>
            </a:pathLst>
          </a:custGeom>
          <a:solidFill>
            <a:srgbClr val="F4D179"/>
          </a:solidFill>
        </p:spPr>
        <p:txBody>
          <a:bodyPr wrap="square" lIns="0" tIns="0" rIns="0" bIns="0" rtlCol="0"/>
          <a:lstStyle/>
          <a:p>
            <a:endParaRPr/>
          </a:p>
        </p:txBody>
      </p:sp>
      <p:sp>
        <p:nvSpPr>
          <p:cNvPr id="6" name="object 6"/>
          <p:cNvSpPr/>
          <p:nvPr/>
        </p:nvSpPr>
        <p:spPr>
          <a:xfrm>
            <a:off x="11113" y="838200"/>
            <a:ext cx="9132824" cy="76200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048000" y="1981200"/>
            <a:ext cx="1524000" cy="1450975"/>
          </a:xfrm>
          <a:custGeom>
            <a:avLst/>
            <a:gdLst/>
            <a:ahLst/>
            <a:cxnLst/>
            <a:rect l="l" t="t" r="r" b="b"/>
            <a:pathLst>
              <a:path w="1524000" h="1450975">
                <a:moveTo>
                  <a:pt x="0" y="1450975"/>
                </a:moveTo>
                <a:lnTo>
                  <a:pt x="1524000" y="1450975"/>
                </a:lnTo>
                <a:lnTo>
                  <a:pt x="1524000" y="0"/>
                </a:lnTo>
                <a:lnTo>
                  <a:pt x="0" y="0"/>
                </a:lnTo>
                <a:lnTo>
                  <a:pt x="0" y="1450975"/>
                </a:lnTo>
                <a:close/>
              </a:path>
            </a:pathLst>
          </a:custGeom>
          <a:solidFill>
            <a:srgbClr val="F4D179"/>
          </a:solidFill>
        </p:spPr>
        <p:txBody>
          <a:bodyPr wrap="square" lIns="0" tIns="0" rIns="0" bIns="0" rtlCol="0"/>
          <a:lstStyle/>
          <a:p>
            <a:endParaRPr/>
          </a:p>
        </p:txBody>
      </p:sp>
      <p:sp>
        <p:nvSpPr>
          <p:cNvPr id="8" name="object 8"/>
          <p:cNvSpPr/>
          <p:nvPr/>
        </p:nvSpPr>
        <p:spPr>
          <a:xfrm>
            <a:off x="4572000" y="3429000"/>
            <a:ext cx="1524000" cy="1447800"/>
          </a:xfrm>
          <a:custGeom>
            <a:avLst/>
            <a:gdLst/>
            <a:ahLst/>
            <a:cxnLst/>
            <a:rect l="l" t="t" r="r" b="b"/>
            <a:pathLst>
              <a:path w="1524000" h="1447800">
                <a:moveTo>
                  <a:pt x="0" y="1447800"/>
                </a:moveTo>
                <a:lnTo>
                  <a:pt x="1524000" y="1447800"/>
                </a:lnTo>
                <a:lnTo>
                  <a:pt x="1524000" y="0"/>
                </a:lnTo>
                <a:lnTo>
                  <a:pt x="0" y="0"/>
                </a:lnTo>
                <a:lnTo>
                  <a:pt x="0" y="1447800"/>
                </a:lnTo>
                <a:close/>
              </a:path>
            </a:pathLst>
          </a:custGeom>
          <a:solidFill>
            <a:srgbClr val="9FC9D2"/>
          </a:solidFill>
        </p:spPr>
        <p:txBody>
          <a:bodyPr wrap="square" lIns="0" tIns="0" rIns="0" bIns="0" rtlCol="0"/>
          <a:lstStyle/>
          <a:p>
            <a:endParaRPr/>
          </a:p>
        </p:txBody>
      </p:sp>
      <p:sp>
        <p:nvSpPr>
          <p:cNvPr id="9" name="object 9"/>
          <p:cNvSpPr/>
          <p:nvPr/>
        </p:nvSpPr>
        <p:spPr>
          <a:xfrm>
            <a:off x="3048000" y="3429000"/>
            <a:ext cx="1524000" cy="1465199"/>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6096000" y="3429000"/>
            <a:ext cx="1600200" cy="1447800"/>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4572000" y="1981200"/>
            <a:ext cx="1524000" cy="1447800"/>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1524000" y="1981200"/>
            <a:ext cx="1524000" cy="1447800"/>
          </a:xfrm>
          <a:prstGeom prst="rect">
            <a:avLst/>
          </a:prstGeom>
          <a:blipFill>
            <a:blip r:embed="rId6" cstate="print"/>
            <a:stretch>
              <a:fillRect/>
            </a:stretch>
          </a:blipFill>
        </p:spPr>
        <p:txBody>
          <a:bodyPr wrap="square" lIns="0" tIns="0" rIns="0" bIns="0" rtlCol="0"/>
          <a:lstStyle/>
          <a:p>
            <a:endParaRPr/>
          </a:p>
        </p:txBody>
      </p:sp>
      <p:sp>
        <p:nvSpPr>
          <p:cNvPr id="13" name="object 13"/>
          <p:cNvSpPr txBox="1"/>
          <p:nvPr/>
        </p:nvSpPr>
        <p:spPr>
          <a:xfrm>
            <a:off x="713333" y="5207000"/>
            <a:ext cx="7647940" cy="615553"/>
          </a:xfrm>
          <a:prstGeom prst="rect">
            <a:avLst/>
          </a:prstGeom>
        </p:spPr>
        <p:txBody>
          <a:bodyPr vert="horz" wrap="square" lIns="0" tIns="0" rIns="0" bIns="0" rtlCol="0">
            <a:spAutoFit/>
          </a:bodyPr>
          <a:lstStyle/>
          <a:p>
            <a:pPr algn="ctr">
              <a:lnSpc>
                <a:spcPct val="100000"/>
              </a:lnSpc>
            </a:pPr>
            <a:r>
              <a:rPr lang="en-US" sz="4000" b="1" spc="-5" dirty="0">
                <a:solidFill>
                  <a:srgbClr val="515F7A"/>
                </a:solidFill>
                <a:latin typeface="Arial"/>
                <a:cs typeface="Arial"/>
              </a:rPr>
              <a:t>NETWORKING</a:t>
            </a:r>
            <a:endParaRPr sz="4000">
              <a:latin typeface="Arial"/>
              <a:cs typeface="Arial"/>
            </a:endParaRPr>
          </a:p>
        </p:txBody>
      </p:sp>
      <p:sp>
        <p:nvSpPr>
          <p:cNvPr id="14" name="object 14"/>
          <p:cNvSpPr txBox="1">
            <a:spLocks noGrp="1"/>
          </p:cNvSpPr>
          <p:nvPr>
            <p:ph type="title"/>
          </p:nvPr>
        </p:nvSpPr>
        <p:spPr>
          <a:xfrm>
            <a:off x="986434" y="1033046"/>
            <a:ext cx="6870065" cy="338554"/>
          </a:xfrm>
          <a:prstGeom prst="rect">
            <a:avLst/>
          </a:prstGeom>
        </p:spPr>
        <p:txBody>
          <a:bodyPr vert="horz" wrap="square" lIns="0" tIns="0" rIns="0" bIns="0" rtlCol="0">
            <a:spAutoFit/>
          </a:bodyPr>
          <a:lstStyle/>
          <a:p>
            <a:pPr algn="ctr">
              <a:lnSpc>
                <a:spcPct val="100000"/>
              </a:lnSpc>
              <a:spcBef>
                <a:spcPts val="265"/>
              </a:spcBef>
            </a:pPr>
            <a:r>
              <a:rPr sz="2200" i="1" spc="-5" dirty="0">
                <a:latin typeface="Arial"/>
                <a:cs typeface="Arial"/>
              </a:rPr>
              <a:t>Introduction to Networks and Networking</a:t>
            </a:r>
            <a:r>
              <a:rPr sz="2200" i="1" spc="200" dirty="0">
                <a:latin typeface="Arial"/>
                <a:cs typeface="Arial"/>
              </a:rPr>
              <a:t> </a:t>
            </a:r>
            <a:r>
              <a:rPr sz="2200" i="1" spc="-5" dirty="0">
                <a:latin typeface="Arial"/>
                <a:cs typeface="Arial"/>
              </a:rPr>
              <a:t>Concepts</a:t>
            </a:r>
            <a:endParaRPr sz="2200" dirty="0">
              <a:latin typeface="Arial"/>
              <a:cs typeface="Arial"/>
            </a:endParaRP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endParaRPr/>
          </a:p>
        </p:txBody>
      </p:sp>
      <p:sp>
        <p:nvSpPr>
          <p:cNvPr id="5" name="object 5"/>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82550" algn="ctr">
              <a:lnSpc>
                <a:spcPct val="100000"/>
              </a:lnSpc>
            </a:pPr>
            <a:r>
              <a:rPr lang="en-PH" dirty="0"/>
              <a:t>Kinds of Network</a:t>
            </a:r>
            <a:endParaRPr dirty="0"/>
          </a:p>
        </p:txBody>
      </p:sp>
      <p:sp>
        <p:nvSpPr>
          <p:cNvPr id="9" name="object 9"/>
          <p:cNvSpPr txBox="1"/>
          <p:nvPr/>
        </p:nvSpPr>
        <p:spPr>
          <a:xfrm>
            <a:off x="344169" y="1143000"/>
            <a:ext cx="8455660" cy="3981154"/>
          </a:xfrm>
          <a:prstGeom prst="rect">
            <a:avLst/>
          </a:prstGeom>
        </p:spPr>
        <p:txBody>
          <a:bodyPr vert="horz" wrap="square" lIns="0" tIns="0" rIns="0" bIns="0" rtlCol="0">
            <a:spAutoFit/>
          </a:bodyPr>
          <a:lstStyle/>
          <a:p>
            <a:pPr marL="12700" algn="just">
              <a:lnSpc>
                <a:spcPts val="3110"/>
              </a:lnSpc>
              <a:buClr>
                <a:srgbClr val="839EE2"/>
              </a:buClr>
              <a:tabLst>
                <a:tab pos="354965" algn="l"/>
                <a:tab pos="355600" algn="l"/>
              </a:tabLst>
            </a:pPr>
            <a:r>
              <a:rPr lang="en-US" sz="3600" dirty="0">
                <a:latin typeface="Arial"/>
                <a:cs typeface="Arial"/>
              </a:rPr>
              <a:t>3. Wireless Local Area Network (WLAN)</a:t>
            </a:r>
          </a:p>
          <a:p>
            <a:pPr marL="12700" algn="just">
              <a:lnSpc>
                <a:spcPts val="3110"/>
              </a:lnSpc>
              <a:buClr>
                <a:srgbClr val="839EE2"/>
              </a:buClr>
              <a:tabLst>
                <a:tab pos="354965" algn="l"/>
                <a:tab pos="355600" algn="l"/>
              </a:tabLst>
            </a:pPr>
            <a:endParaRPr lang="en-US" sz="3600" dirty="0">
              <a:latin typeface="Arial"/>
              <a:cs typeface="Arial"/>
            </a:endParaRPr>
          </a:p>
          <a:p>
            <a:pPr marL="12700" algn="just">
              <a:lnSpc>
                <a:spcPts val="3110"/>
              </a:lnSpc>
              <a:buClr>
                <a:srgbClr val="839EE2"/>
              </a:buClr>
              <a:tabLst>
                <a:tab pos="354965" algn="l"/>
                <a:tab pos="355600" algn="l"/>
              </a:tabLst>
            </a:pPr>
            <a:r>
              <a:rPr lang="en-US" sz="3600" dirty="0">
                <a:latin typeface="Arial"/>
                <a:cs typeface="Arial"/>
              </a:rPr>
              <a:t>Functioning like a LAN, WLANs make use of wireless network technology, such as Wi-Fi. Typically seen in the same types of applications as LANs, these types of networks don’t require that devices rely on physical cables to connect to the network.</a:t>
            </a:r>
          </a:p>
          <a:p>
            <a:pPr marL="12700" algn="just">
              <a:lnSpc>
                <a:spcPts val="3110"/>
              </a:lnSpc>
              <a:buClr>
                <a:srgbClr val="839EE2"/>
              </a:buClr>
              <a:tabLst>
                <a:tab pos="354965" algn="l"/>
                <a:tab pos="355600" algn="l"/>
              </a:tabLst>
            </a:pPr>
            <a:endParaRPr lang="en-US" sz="3600" dirty="0">
              <a:latin typeface="Arial"/>
              <a:cs typeface="Arial"/>
            </a:endParaRPr>
          </a:p>
        </p:txBody>
      </p:sp>
    </p:spTree>
    <p:extLst>
      <p:ext uri="{BB962C8B-B14F-4D97-AF65-F5344CB8AC3E}">
        <p14:creationId xmlns:p14="http://schemas.microsoft.com/office/powerpoint/2010/main" val="3739113159"/>
      </p:ext>
    </p:extLst>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endParaRPr/>
          </a:p>
        </p:txBody>
      </p:sp>
      <p:sp>
        <p:nvSpPr>
          <p:cNvPr id="5" name="object 5"/>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82550" algn="ctr">
              <a:lnSpc>
                <a:spcPct val="100000"/>
              </a:lnSpc>
            </a:pPr>
            <a:r>
              <a:rPr lang="en-PH" dirty="0"/>
              <a:t>Kinds of Network</a:t>
            </a:r>
            <a:endParaRPr dirty="0"/>
          </a:p>
        </p:txBody>
      </p:sp>
      <p:pic>
        <p:nvPicPr>
          <p:cNvPr id="3074" name="Picture 2" descr="Wireless LAN (WLAN) - Accolade Wireless">
            <a:extLst>
              <a:ext uri="{FF2B5EF4-FFF2-40B4-BE49-F238E27FC236}">
                <a16:creationId xmlns:a16="http://schemas.microsoft.com/office/drawing/2014/main" id="{7D7BEB93-2535-43FF-BCDC-4F9A32864A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440" y="1028243"/>
            <a:ext cx="8073460" cy="471645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E8D0F09-7879-4A75-8D03-67D5008BDBF3}"/>
              </a:ext>
            </a:extLst>
          </p:cNvPr>
          <p:cNvSpPr/>
          <p:nvPr/>
        </p:nvSpPr>
        <p:spPr>
          <a:xfrm>
            <a:off x="76200" y="6477000"/>
            <a:ext cx="6248400" cy="276999"/>
          </a:xfrm>
          <a:prstGeom prst="rect">
            <a:avLst/>
          </a:prstGeom>
        </p:spPr>
        <p:txBody>
          <a:bodyPr wrap="square">
            <a:spAutoFit/>
          </a:bodyPr>
          <a:lstStyle/>
          <a:p>
            <a:r>
              <a:rPr lang="en-PH" sz="1200" dirty="0"/>
              <a:t>https://accoladewireless.com/wp-content/uploads/2015/05/wlan41.jpg</a:t>
            </a:r>
          </a:p>
        </p:txBody>
      </p:sp>
    </p:spTree>
    <p:extLst>
      <p:ext uri="{BB962C8B-B14F-4D97-AF65-F5344CB8AC3E}">
        <p14:creationId xmlns:p14="http://schemas.microsoft.com/office/powerpoint/2010/main" val="1098126233"/>
      </p:ext>
    </p:extLst>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endParaRPr/>
          </a:p>
        </p:txBody>
      </p:sp>
      <p:sp>
        <p:nvSpPr>
          <p:cNvPr id="5" name="object 5"/>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82550" algn="ctr">
              <a:lnSpc>
                <a:spcPct val="100000"/>
              </a:lnSpc>
            </a:pPr>
            <a:r>
              <a:rPr lang="en-PH" dirty="0"/>
              <a:t>Kinds of Network</a:t>
            </a:r>
            <a:endParaRPr dirty="0"/>
          </a:p>
        </p:txBody>
      </p:sp>
      <p:sp>
        <p:nvSpPr>
          <p:cNvPr id="9" name="object 9"/>
          <p:cNvSpPr txBox="1"/>
          <p:nvPr/>
        </p:nvSpPr>
        <p:spPr>
          <a:xfrm>
            <a:off x="344169" y="1143000"/>
            <a:ext cx="8455660" cy="3186065"/>
          </a:xfrm>
          <a:prstGeom prst="rect">
            <a:avLst/>
          </a:prstGeom>
        </p:spPr>
        <p:txBody>
          <a:bodyPr vert="horz" wrap="square" lIns="0" tIns="0" rIns="0" bIns="0" rtlCol="0">
            <a:spAutoFit/>
          </a:bodyPr>
          <a:lstStyle/>
          <a:p>
            <a:pPr marL="12700" algn="just">
              <a:lnSpc>
                <a:spcPts val="3110"/>
              </a:lnSpc>
              <a:buClr>
                <a:srgbClr val="839EE2"/>
              </a:buClr>
              <a:tabLst>
                <a:tab pos="354965" algn="l"/>
                <a:tab pos="355600" algn="l"/>
              </a:tabLst>
            </a:pPr>
            <a:r>
              <a:rPr lang="en-US" sz="3600" dirty="0">
                <a:latin typeface="Arial"/>
                <a:cs typeface="Arial"/>
              </a:rPr>
              <a:t>4. Campus Area Network (CAN)</a:t>
            </a:r>
          </a:p>
          <a:p>
            <a:pPr marL="12700" algn="just">
              <a:lnSpc>
                <a:spcPts val="3110"/>
              </a:lnSpc>
              <a:buClr>
                <a:srgbClr val="839EE2"/>
              </a:buClr>
              <a:tabLst>
                <a:tab pos="354965" algn="l"/>
                <a:tab pos="355600" algn="l"/>
              </a:tabLst>
            </a:pPr>
            <a:endParaRPr lang="en-US" sz="3600" dirty="0">
              <a:latin typeface="Arial"/>
              <a:cs typeface="Arial"/>
            </a:endParaRPr>
          </a:p>
          <a:p>
            <a:pPr marL="12700" algn="just">
              <a:lnSpc>
                <a:spcPts val="3110"/>
              </a:lnSpc>
              <a:buClr>
                <a:srgbClr val="839EE2"/>
              </a:buClr>
              <a:tabLst>
                <a:tab pos="354965" algn="l"/>
                <a:tab pos="355600" algn="l"/>
              </a:tabLst>
            </a:pPr>
            <a:r>
              <a:rPr lang="en-US" sz="3600" dirty="0">
                <a:latin typeface="Arial"/>
                <a:cs typeface="Arial"/>
              </a:rPr>
              <a:t>These types of networks are typically seen in universities, large K-12 school districts or small businesses. They can be spread across several buildings that are fairly close to each other so users can share resources.</a:t>
            </a:r>
          </a:p>
        </p:txBody>
      </p:sp>
    </p:spTree>
    <p:extLst>
      <p:ext uri="{BB962C8B-B14F-4D97-AF65-F5344CB8AC3E}">
        <p14:creationId xmlns:p14="http://schemas.microsoft.com/office/powerpoint/2010/main" val="1490196145"/>
      </p:ext>
    </p:extLst>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endParaRPr/>
          </a:p>
        </p:txBody>
      </p:sp>
      <p:sp>
        <p:nvSpPr>
          <p:cNvPr id="5" name="object 5"/>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82550" algn="ctr">
              <a:lnSpc>
                <a:spcPct val="100000"/>
              </a:lnSpc>
            </a:pPr>
            <a:r>
              <a:rPr lang="en-PH" dirty="0"/>
              <a:t>Kinds of Network</a:t>
            </a:r>
            <a:endParaRPr dirty="0"/>
          </a:p>
        </p:txBody>
      </p:sp>
      <p:sp>
        <p:nvSpPr>
          <p:cNvPr id="9" name="object 9"/>
          <p:cNvSpPr txBox="1"/>
          <p:nvPr/>
        </p:nvSpPr>
        <p:spPr>
          <a:xfrm>
            <a:off x="64885" y="904875"/>
            <a:ext cx="8455660" cy="403252"/>
          </a:xfrm>
          <a:prstGeom prst="rect">
            <a:avLst/>
          </a:prstGeom>
        </p:spPr>
        <p:txBody>
          <a:bodyPr vert="horz" wrap="square" lIns="0" tIns="0" rIns="0" bIns="0" rtlCol="0">
            <a:spAutoFit/>
          </a:bodyPr>
          <a:lstStyle/>
          <a:p>
            <a:pPr marL="12700" algn="just">
              <a:lnSpc>
                <a:spcPts val="3110"/>
              </a:lnSpc>
              <a:buClr>
                <a:srgbClr val="839EE2"/>
              </a:buClr>
              <a:tabLst>
                <a:tab pos="354965" algn="l"/>
                <a:tab pos="355600" algn="l"/>
              </a:tabLst>
            </a:pPr>
            <a:endParaRPr lang="en-US" sz="3600" dirty="0">
              <a:latin typeface="Arial"/>
              <a:cs typeface="Arial"/>
            </a:endParaRPr>
          </a:p>
        </p:txBody>
      </p:sp>
      <p:pic>
        <p:nvPicPr>
          <p:cNvPr id="4098" name="Picture 2" descr="Advantages and disadvantages of campus area network (CAN) - IT Release">
            <a:extLst>
              <a:ext uri="{FF2B5EF4-FFF2-40B4-BE49-F238E27FC236}">
                <a16:creationId xmlns:a16="http://schemas.microsoft.com/office/drawing/2014/main" id="{9A6CABD8-E8B3-400B-9C6C-8881310CA3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396" y="964075"/>
            <a:ext cx="7451206" cy="471909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1F17ADB-ADED-4585-B3EA-9DC096D262C8}"/>
              </a:ext>
            </a:extLst>
          </p:cNvPr>
          <p:cNvSpPr/>
          <p:nvPr/>
        </p:nvSpPr>
        <p:spPr>
          <a:xfrm>
            <a:off x="90053" y="6510007"/>
            <a:ext cx="8291947" cy="276999"/>
          </a:xfrm>
          <a:prstGeom prst="rect">
            <a:avLst/>
          </a:prstGeom>
        </p:spPr>
        <p:txBody>
          <a:bodyPr wrap="square">
            <a:spAutoFit/>
          </a:bodyPr>
          <a:lstStyle/>
          <a:p>
            <a:r>
              <a:rPr lang="en-PH" sz="1200" dirty="0"/>
              <a:t>https://www.itrelease.com/wp-content/uploads/2019/04/Connection-of-campus-area-network-CAN.jpg</a:t>
            </a:r>
          </a:p>
        </p:txBody>
      </p:sp>
    </p:spTree>
    <p:extLst>
      <p:ext uri="{BB962C8B-B14F-4D97-AF65-F5344CB8AC3E}">
        <p14:creationId xmlns:p14="http://schemas.microsoft.com/office/powerpoint/2010/main" val="3162104544"/>
      </p:ext>
    </p:extLst>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endParaRPr/>
          </a:p>
        </p:txBody>
      </p:sp>
      <p:sp>
        <p:nvSpPr>
          <p:cNvPr id="5" name="object 5"/>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82550" algn="ctr">
              <a:lnSpc>
                <a:spcPct val="100000"/>
              </a:lnSpc>
            </a:pPr>
            <a:r>
              <a:rPr lang="en-PH" dirty="0"/>
              <a:t>Kinds of Network</a:t>
            </a:r>
            <a:endParaRPr dirty="0"/>
          </a:p>
        </p:txBody>
      </p:sp>
      <p:sp>
        <p:nvSpPr>
          <p:cNvPr id="9" name="object 9"/>
          <p:cNvSpPr txBox="1"/>
          <p:nvPr/>
        </p:nvSpPr>
        <p:spPr>
          <a:xfrm>
            <a:off x="344169" y="1143000"/>
            <a:ext cx="8455660" cy="3186065"/>
          </a:xfrm>
          <a:prstGeom prst="rect">
            <a:avLst/>
          </a:prstGeom>
        </p:spPr>
        <p:txBody>
          <a:bodyPr vert="horz" wrap="square" lIns="0" tIns="0" rIns="0" bIns="0" rtlCol="0">
            <a:spAutoFit/>
          </a:bodyPr>
          <a:lstStyle/>
          <a:p>
            <a:pPr marL="12700" algn="just">
              <a:lnSpc>
                <a:spcPts val="3110"/>
              </a:lnSpc>
              <a:buClr>
                <a:srgbClr val="839EE2"/>
              </a:buClr>
              <a:tabLst>
                <a:tab pos="354965" algn="l"/>
                <a:tab pos="355600" algn="l"/>
              </a:tabLst>
            </a:pPr>
            <a:r>
              <a:rPr lang="en-US" sz="3600" dirty="0">
                <a:latin typeface="Arial"/>
                <a:cs typeface="Arial"/>
              </a:rPr>
              <a:t>5. Metropolitan Area Network (MAN)</a:t>
            </a:r>
          </a:p>
          <a:p>
            <a:pPr marL="12700" algn="just">
              <a:lnSpc>
                <a:spcPts val="3110"/>
              </a:lnSpc>
              <a:buClr>
                <a:srgbClr val="839EE2"/>
              </a:buClr>
              <a:tabLst>
                <a:tab pos="354965" algn="l"/>
                <a:tab pos="355600" algn="l"/>
              </a:tabLst>
            </a:pPr>
            <a:endParaRPr lang="en-US" sz="3600" dirty="0">
              <a:latin typeface="Arial"/>
              <a:cs typeface="Arial"/>
            </a:endParaRPr>
          </a:p>
          <a:p>
            <a:pPr marL="12700" algn="just">
              <a:lnSpc>
                <a:spcPts val="3110"/>
              </a:lnSpc>
              <a:buClr>
                <a:srgbClr val="839EE2"/>
              </a:buClr>
              <a:tabLst>
                <a:tab pos="354965" algn="l"/>
                <a:tab pos="355600" algn="l"/>
              </a:tabLst>
            </a:pPr>
            <a:r>
              <a:rPr lang="en-US" sz="3600" dirty="0">
                <a:latin typeface="Arial"/>
                <a:cs typeface="Arial"/>
              </a:rPr>
              <a:t>MANs span an entire geographic area (typically a town or city, but sometimes a campus). Ownership and maintenance is handled by either a single person or company (a local council, a large company, etc.).</a:t>
            </a:r>
          </a:p>
        </p:txBody>
      </p:sp>
    </p:spTree>
    <p:extLst>
      <p:ext uri="{BB962C8B-B14F-4D97-AF65-F5344CB8AC3E}">
        <p14:creationId xmlns:p14="http://schemas.microsoft.com/office/powerpoint/2010/main" val="2808091521"/>
      </p:ext>
    </p:extLst>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endParaRPr/>
          </a:p>
        </p:txBody>
      </p:sp>
      <p:sp>
        <p:nvSpPr>
          <p:cNvPr id="5" name="object 5"/>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82550" algn="ctr">
              <a:lnSpc>
                <a:spcPct val="100000"/>
              </a:lnSpc>
            </a:pPr>
            <a:r>
              <a:rPr lang="en-PH" dirty="0"/>
              <a:t>Kinds of Network</a:t>
            </a:r>
            <a:endParaRPr dirty="0"/>
          </a:p>
        </p:txBody>
      </p:sp>
      <p:pic>
        <p:nvPicPr>
          <p:cNvPr id="5122" name="Picture 2" descr="Computer Network Types">
            <a:extLst>
              <a:ext uri="{FF2B5EF4-FFF2-40B4-BE49-F238E27FC236}">
                <a16:creationId xmlns:a16="http://schemas.microsoft.com/office/drawing/2014/main" id="{F2F67F3F-34AA-4AE6-BB4C-EA7BEA7887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2987" y="879765"/>
            <a:ext cx="8498023" cy="549204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BA865001-D443-49F6-8135-95AD93CDD069}"/>
              </a:ext>
            </a:extLst>
          </p:cNvPr>
          <p:cNvSpPr/>
          <p:nvPr/>
        </p:nvSpPr>
        <p:spPr>
          <a:xfrm>
            <a:off x="76200" y="6538113"/>
            <a:ext cx="6535013" cy="276999"/>
          </a:xfrm>
          <a:prstGeom prst="rect">
            <a:avLst/>
          </a:prstGeom>
        </p:spPr>
        <p:txBody>
          <a:bodyPr wrap="square">
            <a:spAutoFit/>
          </a:bodyPr>
          <a:lstStyle/>
          <a:p>
            <a:r>
              <a:rPr lang="en-PH" sz="1200" dirty="0"/>
              <a:t>https://static.javatpoint.com/tutorial/computer-network/images/metropolitan-area-network.png</a:t>
            </a:r>
          </a:p>
        </p:txBody>
      </p:sp>
    </p:spTree>
    <p:extLst>
      <p:ext uri="{BB962C8B-B14F-4D97-AF65-F5344CB8AC3E}">
        <p14:creationId xmlns:p14="http://schemas.microsoft.com/office/powerpoint/2010/main" val="2081499822"/>
      </p:ext>
    </p:extLst>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endParaRPr/>
          </a:p>
        </p:txBody>
      </p:sp>
      <p:sp>
        <p:nvSpPr>
          <p:cNvPr id="5" name="object 5"/>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82550" algn="ctr">
              <a:lnSpc>
                <a:spcPct val="100000"/>
              </a:lnSpc>
            </a:pPr>
            <a:r>
              <a:rPr lang="en-PH" dirty="0"/>
              <a:t>Kinds of Network</a:t>
            </a:r>
            <a:endParaRPr dirty="0"/>
          </a:p>
        </p:txBody>
      </p:sp>
      <p:sp>
        <p:nvSpPr>
          <p:cNvPr id="9" name="object 9"/>
          <p:cNvSpPr txBox="1"/>
          <p:nvPr/>
        </p:nvSpPr>
        <p:spPr>
          <a:xfrm>
            <a:off x="344169" y="1143000"/>
            <a:ext cx="8455660" cy="3981154"/>
          </a:xfrm>
          <a:prstGeom prst="rect">
            <a:avLst/>
          </a:prstGeom>
        </p:spPr>
        <p:txBody>
          <a:bodyPr vert="horz" wrap="square" lIns="0" tIns="0" rIns="0" bIns="0" rtlCol="0">
            <a:spAutoFit/>
          </a:bodyPr>
          <a:lstStyle/>
          <a:p>
            <a:pPr marL="12700" algn="just">
              <a:lnSpc>
                <a:spcPts val="3110"/>
              </a:lnSpc>
              <a:buClr>
                <a:srgbClr val="839EE2"/>
              </a:buClr>
              <a:tabLst>
                <a:tab pos="354965" algn="l"/>
                <a:tab pos="355600" algn="l"/>
              </a:tabLst>
            </a:pPr>
            <a:r>
              <a:rPr lang="en-US" sz="3600" dirty="0">
                <a:latin typeface="Arial"/>
                <a:cs typeface="Arial"/>
              </a:rPr>
              <a:t>6. Wide Area Network (WAN)</a:t>
            </a:r>
          </a:p>
          <a:p>
            <a:pPr marL="12700" algn="just">
              <a:lnSpc>
                <a:spcPts val="3110"/>
              </a:lnSpc>
              <a:buClr>
                <a:srgbClr val="839EE2"/>
              </a:buClr>
              <a:tabLst>
                <a:tab pos="354965" algn="l"/>
                <a:tab pos="355600" algn="l"/>
              </a:tabLst>
            </a:pPr>
            <a:endParaRPr lang="en-US" sz="3600" dirty="0">
              <a:latin typeface="Arial"/>
              <a:cs typeface="Arial"/>
            </a:endParaRPr>
          </a:p>
          <a:p>
            <a:pPr marL="12700" algn="just">
              <a:lnSpc>
                <a:spcPts val="3110"/>
              </a:lnSpc>
              <a:buClr>
                <a:srgbClr val="839EE2"/>
              </a:buClr>
              <a:tabLst>
                <a:tab pos="354965" algn="l"/>
                <a:tab pos="355600" algn="l"/>
              </a:tabLst>
            </a:pPr>
            <a:r>
              <a:rPr lang="en-US" sz="3600" dirty="0">
                <a:latin typeface="Arial"/>
                <a:cs typeface="Arial"/>
              </a:rPr>
              <a:t> a WAN connects computers together across longer physical distances. This allows computers and low-voltage devices to be remotely connected to each other over one large network to communicate even when they’re miles apart.</a:t>
            </a:r>
          </a:p>
          <a:p>
            <a:pPr marL="12700" algn="just">
              <a:lnSpc>
                <a:spcPts val="3110"/>
              </a:lnSpc>
              <a:buClr>
                <a:srgbClr val="839EE2"/>
              </a:buClr>
              <a:tabLst>
                <a:tab pos="354965" algn="l"/>
                <a:tab pos="355600" algn="l"/>
              </a:tabLst>
            </a:pPr>
            <a:endParaRPr lang="en-US" sz="3600" dirty="0">
              <a:latin typeface="Arial"/>
              <a:cs typeface="Arial"/>
            </a:endParaRPr>
          </a:p>
        </p:txBody>
      </p:sp>
    </p:spTree>
    <p:extLst>
      <p:ext uri="{BB962C8B-B14F-4D97-AF65-F5344CB8AC3E}">
        <p14:creationId xmlns:p14="http://schemas.microsoft.com/office/powerpoint/2010/main" val="2995219168"/>
      </p:ext>
    </p:extLst>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endParaRPr/>
          </a:p>
        </p:txBody>
      </p:sp>
      <p:sp>
        <p:nvSpPr>
          <p:cNvPr id="5" name="object 5"/>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82550" algn="ctr">
              <a:lnSpc>
                <a:spcPct val="100000"/>
              </a:lnSpc>
            </a:pPr>
            <a:r>
              <a:rPr lang="en-PH" dirty="0"/>
              <a:t>Kinds of Network</a:t>
            </a:r>
            <a:endParaRPr dirty="0"/>
          </a:p>
        </p:txBody>
      </p:sp>
      <p:sp>
        <p:nvSpPr>
          <p:cNvPr id="9" name="object 9"/>
          <p:cNvSpPr txBox="1"/>
          <p:nvPr/>
        </p:nvSpPr>
        <p:spPr>
          <a:xfrm>
            <a:off x="344169" y="1143000"/>
            <a:ext cx="8455660" cy="3583610"/>
          </a:xfrm>
          <a:prstGeom prst="rect">
            <a:avLst/>
          </a:prstGeom>
        </p:spPr>
        <p:txBody>
          <a:bodyPr vert="horz" wrap="square" lIns="0" tIns="0" rIns="0" bIns="0" rtlCol="0">
            <a:spAutoFit/>
          </a:bodyPr>
          <a:lstStyle/>
          <a:p>
            <a:pPr marL="12700" algn="just">
              <a:lnSpc>
                <a:spcPts val="3110"/>
              </a:lnSpc>
              <a:buClr>
                <a:srgbClr val="839EE2"/>
              </a:buClr>
              <a:tabLst>
                <a:tab pos="354965" algn="l"/>
                <a:tab pos="355600" algn="l"/>
              </a:tabLst>
            </a:pPr>
            <a:r>
              <a:rPr lang="en-US" sz="3600" dirty="0">
                <a:latin typeface="Arial"/>
                <a:cs typeface="Arial"/>
              </a:rPr>
              <a:t>6. Wide Area Network (WAN)</a:t>
            </a:r>
          </a:p>
          <a:p>
            <a:pPr marL="12700" algn="just">
              <a:lnSpc>
                <a:spcPts val="3110"/>
              </a:lnSpc>
              <a:buClr>
                <a:srgbClr val="839EE2"/>
              </a:buClr>
              <a:tabLst>
                <a:tab pos="354965" algn="l"/>
                <a:tab pos="355600" algn="l"/>
              </a:tabLst>
            </a:pPr>
            <a:endParaRPr lang="en-US" sz="3600" dirty="0">
              <a:latin typeface="Arial"/>
              <a:cs typeface="Arial"/>
            </a:endParaRPr>
          </a:p>
          <a:p>
            <a:pPr marL="12700" algn="just">
              <a:lnSpc>
                <a:spcPts val="3110"/>
              </a:lnSpc>
              <a:buClr>
                <a:srgbClr val="839EE2"/>
              </a:buClr>
              <a:tabLst>
                <a:tab pos="354965" algn="l"/>
                <a:tab pos="355600" algn="l"/>
              </a:tabLst>
            </a:pPr>
            <a:r>
              <a:rPr lang="en-US" sz="3600" dirty="0">
                <a:latin typeface="Arial"/>
                <a:cs typeface="Arial"/>
              </a:rPr>
              <a:t>The Internet is the most basic example of a WAN, connecting all computers together around the world. Because of a WAN’s vast reach, it is typically owned and maintained by multiple administrators or the public.</a:t>
            </a:r>
          </a:p>
          <a:p>
            <a:pPr marL="12700" algn="just">
              <a:lnSpc>
                <a:spcPts val="3110"/>
              </a:lnSpc>
              <a:buClr>
                <a:srgbClr val="839EE2"/>
              </a:buClr>
              <a:tabLst>
                <a:tab pos="354965" algn="l"/>
                <a:tab pos="355600" algn="l"/>
              </a:tabLst>
            </a:pPr>
            <a:endParaRPr lang="en-US" sz="3600" dirty="0">
              <a:latin typeface="Arial"/>
              <a:cs typeface="Arial"/>
            </a:endParaRPr>
          </a:p>
        </p:txBody>
      </p:sp>
    </p:spTree>
    <p:extLst>
      <p:ext uri="{BB962C8B-B14F-4D97-AF65-F5344CB8AC3E}">
        <p14:creationId xmlns:p14="http://schemas.microsoft.com/office/powerpoint/2010/main" val="4138893000"/>
      </p:ext>
    </p:extLst>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endParaRPr/>
          </a:p>
        </p:txBody>
      </p:sp>
      <p:sp>
        <p:nvSpPr>
          <p:cNvPr id="5" name="object 5"/>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82550" algn="ctr">
              <a:lnSpc>
                <a:spcPct val="100000"/>
              </a:lnSpc>
            </a:pPr>
            <a:r>
              <a:rPr lang="en-PH" dirty="0"/>
              <a:t>Kinds of Network</a:t>
            </a:r>
            <a:endParaRPr dirty="0"/>
          </a:p>
        </p:txBody>
      </p:sp>
      <p:pic>
        <p:nvPicPr>
          <p:cNvPr id="6146" name="Picture 2" descr="Computer Network Types">
            <a:extLst>
              <a:ext uri="{FF2B5EF4-FFF2-40B4-BE49-F238E27FC236}">
                <a16:creationId xmlns:a16="http://schemas.microsoft.com/office/drawing/2014/main" id="{F61020E5-8BAD-40B9-B439-EB5F408613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299" y="838200"/>
            <a:ext cx="8915400" cy="5562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5906F3C-EC5C-40D3-8A8A-9974D37B1432}"/>
              </a:ext>
            </a:extLst>
          </p:cNvPr>
          <p:cNvSpPr/>
          <p:nvPr/>
        </p:nvSpPr>
        <p:spPr>
          <a:xfrm>
            <a:off x="110836" y="6428601"/>
            <a:ext cx="6743699" cy="276999"/>
          </a:xfrm>
          <a:prstGeom prst="rect">
            <a:avLst/>
          </a:prstGeom>
        </p:spPr>
        <p:txBody>
          <a:bodyPr wrap="square">
            <a:spAutoFit/>
          </a:bodyPr>
          <a:lstStyle/>
          <a:p>
            <a:r>
              <a:rPr lang="en-PH" sz="1200" dirty="0"/>
              <a:t>https://static.javatpoint.com/tutorial/computer-network/images/wide-area-network.png</a:t>
            </a:r>
          </a:p>
        </p:txBody>
      </p:sp>
    </p:spTree>
    <p:extLst>
      <p:ext uri="{BB962C8B-B14F-4D97-AF65-F5344CB8AC3E}">
        <p14:creationId xmlns:p14="http://schemas.microsoft.com/office/powerpoint/2010/main" val="2888715688"/>
      </p:ext>
    </p:extLst>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endParaRPr/>
          </a:p>
        </p:txBody>
      </p:sp>
      <p:sp>
        <p:nvSpPr>
          <p:cNvPr id="5" name="object 5"/>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82550" algn="ctr">
              <a:lnSpc>
                <a:spcPct val="100000"/>
              </a:lnSpc>
            </a:pPr>
            <a:r>
              <a:rPr lang="en-PH" dirty="0"/>
              <a:t>Kinds of Network</a:t>
            </a:r>
            <a:endParaRPr dirty="0"/>
          </a:p>
        </p:txBody>
      </p:sp>
      <p:sp>
        <p:nvSpPr>
          <p:cNvPr id="9" name="object 9"/>
          <p:cNvSpPr txBox="1"/>
          <p:nvPr/>
        </p:nvSpPr>
        <p:spPr>
          <a:xfrm>
            <a:off x="344169" y="1143000"/>
            <a:ext cx="8455660" cy="5173789"/>
          </a:xfrm>
          <a:prstGeom prst="rect">
            <a:avLst/>
          </a:prstGeom>
        </p:spPr>
        <p:txBody>
          <a:bodyPr vert="horz" wrap="square" lIns="0" tIns="0" rIns="0" bIns="0" rtlCol="0">
            <a:spAutoFit/>
          </a:bodyPr>
          <a:lstStyle/>
          <a:p>
            <a:pPr marL="12700" algn="just">
              <a:lnSpc>
                <a:spcPts val="3110"/>
              </a:lnSpc>
              <a:buClr>
                <a:srgbClr val="839EE2"/>
              </a:buClr>
              <a:tabLst>
                <a:tab pos="354965" algn="l"/>
                <a:tab pos="355600" algn="l"/>
              </a:tabLst>
            </a:pPr>
            <a:r>
              <a:rPr lang="en-US" sz="3600" dirty="0">
                <a:latin typeface="Arial"/>
                <a:cs typeface="Arial"/>
              </a:rPr>
              <a:t>7. Storage-Area Network (SAN)</a:t>
            </a:r>
          </a:p>
          <a:p>
            <a:pPr marL="12700" algn="just">
              <a:lnSpc>
                <a:spcPts val="3110"/>
              </a:lnSpc>
              <a:buClr>
                <a:srgbClr val="839EE2"/>
              </a:buClr>
              <a:tabLst>
                <a:tab pos="354965" algn="l"/>
                <a:tab pos="355600" algn="l"/>
              </a:tabLst>
            </a:pPr>
            <a:endParaRPr lang="en-US" sz="3600" dirty="0">
              <a:latin typeface="Arial"/>
              <a:cs typeface="Arial"/>
            </a:endParaRPr>
          </a:p>
          <a:p>
            <a:pPr marL="12700" algn="just">
              <a:lnSpc>
                <a:spcPts val="3110"/>
              </a:lnSpc>
              <a:buClr>
                <a:srgbClr val="839EE2"/>
              </a:buClr>
              <a:tabLst>
                <a:tab pos="354965" algn="l"/>
                <a:tab pos="355600" algn="l"/>
              </a:tabLst>
            </a:pPr>
            <a:r>
              <a:rPr lang="en-US" sz="3600" dirty="0">
                <a:latin typeface="Arial"/>
                <a:cs typeface="Arial"/>
              </a:rPr>
              <a:t>As a dedicated high-speed network that connects shared pools of storage devices to several servers, these types of networks don’t rely on a LAN or WAN. Instead, they move storage resources away from the network and place them into their own high-performance network. SANs can be accessed in the same fashion as a drive attached to a server. Types of storage-area networks include converged, virtual and unified SANs.</a:t>
            </a:r>
          </a:p>
        </p:txBody>
      </p:sp>
    </p:spTree>
    <p:extLst>
      <p:ext uri="{BB962C8B-B14F-4D97-AF65-F5344CB8AC3E}">
        <p14:creationId xmlns:p14="http://schemas.microsoft.com/office/powerpoint/2010/main" val="2045311425"/>
      </p:ext>
    </p:extLst>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endParaRPr/>
          </a:p>
        </p:txBody>
      </p:sp>
      <p:sp>
        <p:nvSpPr>
          <p:cNvPr id="5" name="object 5"/>
          <p:cNvSpPr/>
          <p:nvPr/>
        </p:nvSpPr>
        <p:spPr>
          <a:xfrm>
            <a:off x="685800" y="1524000"/>
            <a:ext cx="8458200" cy="0"/>
          </a:xfrm>
          <a:custGeom>
            <a:avLst/>
            <a:gdLst/>
            <a:ahLst/>
            <a:cxnLst/>
            <a:rect l="l" t="t" r="r" b="b"/>
            <a:pathLst>
              <a:path w="8458200">
                <a:moveTo>
                  <a:pt x="0" y="0"/>
                </a:moveTo>
                <a:lnTo>
                  <a:pt x="8458200" y="0"/>
                </a:lnTo>
              </a:path>
            </a:pathLst>
          </a:custGeom>
          <a:ln w="25400">
            <a:solidFill>
              <a:srgbClr val="FFFFFF"/>
            </a:solidFill>
          </a:ln>
        </p:spPr>
        <p:txBody>
          <a:bodyPr wrap="square" lIns="0" tIns="0" rIns="0" bIns="0" rtlCol="0"/>
          <a:lstStyle/>
          <a:p>
            <a:endParaRPr/>
          </a:p>
        </p:txBody>
      </p:sp>
      <p:sp>
        <p:nvSpPr>
          <p:cNvPr id="6" name="object 6"/>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0" rIns="0" bIns="0" rtlCol="0">
            <a:spAutoFit/>
          </a:bodyPr>
          <a:lstStyle/>
          <a:p>
            <a:pPr marL="2122170">
              <a:lnSpc>
                <a:spcPct val="100000"/>
              </a:lnSpc>
            </a:pPr>
            <a:r>
              <a:rPr dirty="0"/>
              <a:t>What is</a:t>
            </a:r>
            <a:r>
              <a:rPr spc="-85" dirty="0"/>
              <a:t> </a:t>
            </a:r>
            <a:r>
              <a:rPr dirty="0"/>
              <a:t>Networking?</a:t>
            </a:r>
          </a:p>
        </p:txBody>
      </p:sp>
      <p:sp>
        <p:nvSpPr>
          <p:cNvPr id="10" name="object 10"/>
          <p:cNvSpPr txBox="1"/>
          <p:nvPr/>
        </p:nvSpPr>
        <p:spPr>
          <a:xfrm>
            <a:off x="459740" y="976121"/>
            <a:ext cx="8061325" cy="2921313"/>
          </a:xfrm>
          <a:prstGeom prst="rect">
            <a:avLst/>
          </a:prstGeom>
        </p:spPr>
        <p:txBody>
          <a:bodyPr vert="horz" wrap="square" lIns="0" tIns="48260" rIns="0" bIns="0" rtlCol="0">
            <a:spAutoFit/>
          </a:bodyPr>
          <a:lstStyle/>
          <a:p>
            <a:pPr marL="355600" marR="5080" indent="-342900" algn="just">
              <a:lnSpc>
                <a:spcPct val="90000"/>
              </a:lnSpc>
              <a:spcBef>
                <a:spcPts val="380"/>
              </a:spcBef>
              <a:buClr>
                <a:srgbClr val="839EE2"/>
              </a:buClr>
              <a:buChar char="•"/>
              <a:tabLst>
                <a:tab pos="354965" algn="l"/>
                <a:tab pos="355600" algn="l"/>
              </a:tabLst>
            </a:pPr>
            <a:r>
              <a:rPr sz="4000" spc="-5" dirty="0">
                <a:latin typeface="Arial"/>
                <a:cs typeface="Arial"/>
              </a:rPr>
              <a:t>involves connecting</a:t>
            </a:r>
            <a:r>
              <a:rPr sz="4000" spc="-55" dirty="0">
                <a:latin typeface="Arial"/>
                <a:cs typeface="Arial"/>
              </a:rPr>
              <a:t> </a:t>
            </a:r>
            <a:r>
              <a:rPr sz="4000" spc="-5" dirty="0">
                <a:latin typeface="Arial"/>
                <a:cs typeface="Arial"/>
              </a:rPr>
              <a:t>computers  and other electronic </a:t>
            </a:r>
            <a:r>
              <a:rPr sz="4000" dirty="0">
                <a:latin typeface="Arial"/>
                <a:cs typeface="Arial"/>
              </a:rPr>
              <a:t>devices</a:t>
            </a:r>
            <a:endParaRPr lang="en-US" sz="4000" dirty="0">
              <a:latin typeface="Arial"/>
              <a:cs typeface="Arial"/>
            </a:endParaRPr>
          </a:p>
          <a:p>
            <a:pPr marL="355600" marR="5080" indent="-342900" algn="just">
              <a:lnSpc>
                <a:spcPct val="90000"/>
              </a:lnSpc>
              <a:spcBef>
                <a:spcPts val="380"/>
              </a:spcBef>
              <a:buClr>
                <a:srgbClr val="839EE2"/>
              </a:buClr>
              <a:buChar char="•"/>
              <a:tabLst>
                <a:tab pos="354965" algn="l"/>
                <a:tab pos="355600" algn="l"/>
              </a:tabLst>
            </a:pPr>
            <a:r>
              <a:rPr sz="4000" b="1" spc="-5" dirty="0">
                <a:latin typeface="Arial"/>
                <a:cs typeface="Arial"/>
              </a:rPr>
              <a:t>sharing </a:t>
            </a:r>
            <a:r>
              <a:rPr sz="4000" spc="-5" dirty="0">
                <a:latin typeface="Arial"/>
                <a:cs typeface="Arial"/>
              </a:rPr>
              <a:t>information and  </a:t>
            </a:r>
            <a:r>
              <a:rPr sz="4000" dirty="0">
                <a:latin typeface="Arial"/>
                <a:cs typeface="Arial"/>
              </a:rPr>
              <a:t>resources</a:t>
            </a:r>
            <a:endParaRPr lang="en-US" sz="4000" dirty="0">
              <a:latin typeface="Arial"/>
              <a:cs typeface="Arial"/>
            </a:endParaRPr>
          </a:p>
          <a:p>
            <a:pPr marL="355600" marR="5080" indent="-342900" algn="just">
              <a:lnSpc>
                <a:spcPct val="90000"/>
              </a:lnSpc>
              <a:spcBef>
                <a:spcPts val="380"/>
              </a:spcBef>
              <a:buClr>
                <a:srgbClr val="839EE2"/>
              </a:buClr>
              <a:buChar char="•"/>
              <a:tabLst>
                <a:tab pos="354965" algn="l"/>
                <a:tab pos="355600" algn="l"/>
              </a:tabLst>
            </a:pPr>
            <a:r>
              <a:rPr sz="4000" spc="-5" dirty="0">
                <a:latin typeface="Arial"/>
                <a:cs typeface="Arial"/>
              </a:rPr>
              <a:t>communication</a:t>
            </a:r>
            <a:endParaRPr sz="4000" dirty="0">
              <a:latin typeface="Arial"/>
              <a:cs typeface="Arial"/>
            </a:endParaRPr>
          </a:p>
        </p:txBody>
      </p:sp>
    </p:spTree>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endParaRPr/>
          </a:p>
        </p:txBody>
      </p:sp>
      <p:sp>
        <p:nvSpPr>
          <p:cNvPr id="5" name="object 5"/>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82550" algn="ctr">
              <a:lnSpc>
                <a:spcPct val="100000"/>
              </a:lnSpc>
            </a:pPr>
            <a:r>
              <a:rPr lang="en-PH" dirty="0"/>
              <a:t>Kinds of Network</a:t>
            </a:r>
            <a:endParaRPr dirty="0"/>
          </a:p>
        </p:txBody>
      </p:sp>
      <p:pic>
        <p:nvPicPr>
          <p:cNvPr id="7170" name="Picture 2" descr="Network Lessons: SAN">
            <a:extLst>
              <a:ext uri="{FF2B5EF4-FFF2-40B4-BE49-F238E27FC236}">
                <a16:creationId xmlns:a16="http://schemas.microsoft.com/office/drawing/2014/main" id="{4439C273-35D9-4DB3-8452-CC13C6C7504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962174"/>
            <a:ext cx="5638800" cy="547476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E635EC3E-E663-43AD-8FDE-C276B1781BFA}"/>
              </a:ext>
            </a:extLst>
          </p:cNvPr>
          <p:cNvSpPr/>
          <p:nvPr/>
        </p:nvSpPr>
        <p:spPr>
          <a:xfrm>
            <a:off x="76200" y="6500338"/>
            <a:ext cx="6781800" cy="276999"/>
          </a:xfrm>
          <a:prstGeom prst="rect">
            <a:avLst/>
          </a:prstGeom>
        </p:spPr>
        <p:txBody>
          <a:bodyPr wrap="square">
            <a:spAutoFit/>
          </a:bodyPr>
          <a:lstStyle/>
          <a:p>
            <a:r>
              <a:rPr lang="en-PH" sz="1200" dirty="0"/>
              <a:t>https://1.bp.blogspot.com/_bRyXIe5B1dk/TKUw9xEetdI/AAAAAAAAAIg/KVgi4pHlZWE/s1600/san1.jpg</a:t>
            </a:r>
          </a:p>
        </p:txBody>
      </p:sp>
    </p:spTree>
    <p:extLst>
      <p:ext uri="{BB962C8B-B14F-4D97-AF65-F5344CB8AC3E}">
        <p14:creationId xmlns:p14="http://schemas.microsoft.com/office/powerpoint/2010/main" val="579593720"/>
      </p:ext>
    </p:extLst>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endParaRPr/>
          </a:p>
        </p:txBody>
      </p:sp>
      <p:sp>
        <p:nvSpPr>
          <p:cNvPr id="5" name="object 5"/>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82550" algn="ctr">
              <a:lnSpc>
                <a:spcPct val="100000"/>
              </a:lnSpc>
            </a:pPr>
            <a:r>
              <a:rPr lang="en-PH" dirty="0"/>
              <a:t>Kinds of Network</a:t>
            </a:r>
            <a:endParaRPr dirty="0"/>
          </a:p>
        </p:txBody>
      </p:sp>
      <p:sp>
        <p:nvSpPr>
          <p:cNvPr id="9" name="object 9"/>
          <p:cNvSpPr txBox="1"/>
          <p:nvPr/>
        </p:nvSpPr>
        <p:spPr>
          <a:xfrm>
            <a:off x="344169" y="1143000"/>
            <a:ext cx="8455660" cy="4776244"/>
          </a:xfrm>
          <a:prstGeom prst="rect">
            <a:avLst/>
          </a:prstGeom>
        </p:spPr>
        <p:txBody>
          <a:bodyPr vert="horz" wrap="square" lIns="0" tIns="0" rIns="0" bIns="0" rtlCol="0">
            <a:spAutoFit/>
          </a:bodyPr>
          <a:lstStyle/>
          <a:p>
            <a:pPr marL="12700" algn="just">
              <a:lnSpc>
                <a:spcPts val="3110"/>
              </a:lnSpc>
              <a:buClr>
                <a:srgbClr val="839EE2"/>
              </a:buClr>
              <a:tabLst>
                <a:tab pos="354965" algn="l"/>
                <a:tab pos="355600" algn="l"/>
              </a:tabLst>
            </a:pPr>
            <a:r>
              <a:rPr lang="en-US" sz="3600" dirty="0">
                <a:latin typeface="Arial"/>
                <a:cs typeface="Arial"/>
              </a:rPr>
              <a:t>8. System-Area Network (also known as </a:t>
            </a:r>
            <a:r>
              <a:rPr lang="en-US" sz="3600" dirty="0" err="1">
                <a:latin typeface="Arial"/>
                <a:cs typeface="Arial"/>
              </a:rPr>
              <a:t>SysAN</a:t>
            </a:r>
            <a:r>
              <a:rPr lang="en-US" sz="3600" dirty="0">
                <a:latin typeface="Arial"/>
                <a:cs typeface="Arial"/>
              </a:rPr>
              <a:t>)</a:t>
            </a:r>
          </a:p>
          <a:p>
            <a:pPr marL="12700" algn="just">
              <a:lnSpc>
                <a:spcPts val="3110"/>
              </a:lnSpc>
              <a:buClr>
                <a:srgbClr val="839EE2"/>
              </a:buClr>
              <a:tabLst>
                <a:tab pos="354965" algn="l"/>
                <a:tab pos="355600" algn="l"/>
              </a:tabLst>
            </a:pPr>
            <a:r>
              <a:rPr lang="en-US" sz="3600" dirty="0">
                <a:latin typeface="Arial"/>
                <a:cs typeface="Arial"/>
              </a:rPr>
              <a:t>This term is fairly new within the past two decades. It is used to explain a relatively local network that is designed to provide high-speed connection in server-to-server applications (cluster environments), storage area networks (called “SANs” as well) and processor-to-processor applications. The computers connected on a SAN operate as a single system at very high speeds.</a:t>
            </a:r>
          </a:p>
        </p:txBody>
      </p:sp>
    </p:spTree>
    <p:extLst>
      <p:ext uri="{BB962C8B-B14F-4D97-AF65-F5344CB8AC3E}">
        <p14:creationId xmlns:p14="http://schemas.microsoft.com/office/powerpoint/2010/main" val="947694584"/>
      </p:ext>
    </p:extLst>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endParaRPr/>
          </a:p>
        </p:txBody>
      </p:sp>
      <p:sp>
        <p:nvSpPr>
          <p:cNvPr id="5" name="object 5"/>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82550" algn="ctr">
              <a:lnSpc>
                <a:spcPct val="100000"/>
              </a:lnSpc>
            </a:pPr>
            <a:r>
              <a:rPr lang="en-PH" dirty="0"/>
              <a:t>Kinds of Network</a:t>
            </a:r>
            <a:endParaRPr dirty="0"/>
          </a:p>
        </p:txBody>
      </p:sp>
      <p:pic>
        <p:nvPicPr>
          <p:cNvPr id="8194" name="Picture 2" descr="10 Different Types of Computer Networks in Today's World">
            <a:extLst>
              <a:ext uri="{FF2B5EF4-FFF2-40B4-BE49-F238E27FC236}">
                <a16:creationId xmlns:a16="http://schemas.microsoft.com/office/drawing/2014/main" id="{EED8A85E-7CEB-4C74-8982-DFFA1EB29A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0650" y="842977"/>
            <a:ext cx="6362699" cy="553790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3EE65190-C586-48BE-B84D-F32904623092}"/>
              </a:ext>
            </a:extLst>
          </p:cNvPr>
          <p:cNvSpPr/>
          <p:nvPr/>
        </p:nvSpPr>
        <p:spPr>
          <a:xfrm>
            <a:off x="76200" y="6477001"/>
            <a:ext cx="7086600" cy="276999"/>
          </a:xfrm>
          <a:prstGeom prst="rect">
            <a:avLst/>
          </a:prstGeom>
        </p:spPr>
        <p:txBody>
          <a:bodyPr wrap="square">
            <a:spAutoFit/>
          </a:bodyPr>
          <a:lstStyle/>
          <a:p>
            <a:r>
              <a:rPr lang="en-PH" sz="1200" dirty="0"/>
              <a:t>https://www.networkstraining.com/wp-content/uploads/2018/11/SYSTEM-AREA.jpg</a:t>
            </a:r>
          </a:p>
        </p:txBody>
      </p:sp>
    </p:spTree>
    <p:extLst>
      <p:ext uri="{BB962C8B-B14F-4D97-AF65-F5344CB8AC3E}">
        <p14:creationId xmlns:p14="http://schemas.microsoft.com/office/powerpoint/2010/main" val="293484302"/>
      </p:ext>
    </p:extLst>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endParaRPr/>
          </a:p>
        </p:txBody>
      </p:sp>
      <p:sp>
        <p:nvSpPr>
          <p:cNvPr id="5" name="object 5"/>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82550" algn="ctr">
              <a:lnSpc>
                <a:spcPct val="100000"/>
              </a:lnSpc>
            </a:pPr>
            <a:r>
              <a:rPr lang="en-PH" dirty="0"/>
              <a:t>Kinds of Network</a:t>
            </a:r>
            <a:endParaRPr dirty="0"/>
          </a:p>
        </p:txBody>
      </p:sp>
      <p:sp>
        <p:nvSpPr>
          <p:cNvPr id="9" name="object 9"/>
          <p:cNvSpPr txBox="1"/>
          <p:nvPr/>
        </p:nvSpPr>
        <p:spPr>
          <a:xfrm>
            <a:off x="344169" y="1143000"/>
            <a:ext cx="8455660" cy="5173789"/>
          </a:xfrm>
          <a:prstGeom prst="rect">
            <a:avLst/>
          </a:prstGeom>
        </p:spPr>
        <p:txBody>
          <a:bodyPr vert="horz" wrap="square" lIns="0" tIns="0" rIns="0" bIns="0" rtlCol="0">
            <a:spAutoFit/>
          </a:bodyPr>
          <a:lstStyle/>
          <a:p>
            <a:pPr marL="12700" algn="just">
              <a:lnSpc>
                <a:spcPts val="3110"/>
              </a:lnSpc>
              <a:buClr>
                <a:srgbClr val="839EE2"/>
              </a:buClr>
              <a:tabLst>
                <a:tab pos="354965" algn="l"/>
                <a:tab pos="355600" algn="l"/>
              </a:tabLst>
            </a:pPr>
            <a:r>
              <a:rPr lang="en-US" sz="3600" dirty="0">
                <a:latin typeface="Arial"/>
                <a:cs typeface="Arial"/>
              </a:rPr>
              <a:t>9. Passive Optical Local Area Network (POLAN)</a:t>
            </a:r>
          </a:p>
          <a:p>
            <a:pPr marL="12700" algn="just">
              <a:lnSpc>
                <a:spcPts val="3110"/>
              </a:lnSpc>
              <a:buClr>
                <a:srgbClr val="839EE2"/>
              </a:buClr>
              <a:tabLst>
                <a:tab pos="354965" algn="l"/>
                <a:tab pos="355600" algn="l"/>
              </a:tabLst>
            </a:pPr>
            <a:endParaRPr lang="en-US" sz="3600" dirty="0">
              <a:latin typeface="Arial"/>
              <a:cs typeface="Arial"/>
            </a:endParaRPr>
          </a:p>
          <a:p>
            <a:pPr marL="12700" algn="just">
              <a:lnSpc>
                <a:spcPts val="3110"/>
              </a:lnSpc>
              <a:buClr>
                <a:srgbClr val="839EE2"/>
              </a:buClr>
              <a:tabLst>
                <a:tab pos="354965" algn="l"/>
                <a:tab pos="355600" algn="l"/>
              </a:tabLst>
            </a:pPr>
            <a:r>
              <a:rPr lang="en-US" sz="3600" dirty="0">
                <a:latin typeface="Arial"/>
                <a:cs typeface="Arial"/>
              </a:rPr>
              <a:t> POLAN technology can be integrated into structured cabling to overcome concerns about supporting traditional Ethernet protocols and network applications such as PoE (Power over Ethernet). A point-to-multipoint LAN architecture, POLAN uses optical splitters to split an optical signal from one strand of </a:t>
            </a:r>
            <a:r>
              <a:rPr lang="en-US" sz="3600" dirty="0" err="1">
                <a:latin typeface="Arial"/>
                <a:cs typeface="Arial"/>
              </a:rPr>
              <a:t>singlemode</a:t>
            </a:r>
            <a:r>
              <a:rPr lang="en-US" sz="3600" dirty="0">
                <a:latin typeface="Arial"/>
                <a:cs typeface="Arial"/>
              </a:rPr>
              <a:t> optical fiber into multiple signals to serve users and devices.</a:t>
            </a:r>
          </a:p>
        </p:txBody>
      </p:sp>
    </p:spTree>
    <p:extLst>
      <p:ext uri="{BB962C8B-B14F-4D97-AF65-F5344CB8AC3E}">
        <p14:creationId xmlns:p14="http://schemas.microsoft.com/office/powerpoint/2010/main" val="140790296"/>
      </p:ext>
    </p:extLst>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endParaRPr/>
          </a:p>
        </p:txBody>
      </p:sp>
      <p:sp>
        <p:nvSpPr>
          <p:cNvPr id="5" name="object 5"/>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82550" algn="ctr">
              <a:lnSpc>
                <a:spcPct val="100000"/>
              </a:lnSpc>
            </a:pPr>
            <a:r>
              <a:rPr lang="en-PH" dirty="0"/>
              <a:t>Kinds of Network</a:t>
            </a:r>
            <a:endParaRPr dirty="0"/>
          </a:p>
        </p:txBody>
      </p:sp>
      <p:pic>
        <p:nvPicPr>
          <p:cNvPr id="9218" name="Picture 2" descr="What is POLAN (Passive Optical Local Area Network) – Snabay Networking">
            <a:extLst>
              <a:ext uri="{FF2B5EF4-FFF2-40B4-BE49-F238E27FC236}">
                <a16:creationId xmlns:a16="http://schemas.microsoft.com/office/drawing/2014/main" id="{0E252384-0A9A-405B-905F-9A51D24FA0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600" y="941392"/>
            <a:ext cx="8915399" cy="5094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646843"/>
      </p:ext>
    </p:extLst>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endParaRPr/>
          </a:p>
        </p:txBody>
      </p:sp>
      <p:sp>
        <p:nvSpPr>
          <p:cNvPr id="5" name="object 5"/>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82550" algn="ctr">
              <a:lnSpc>
                <a:spcPct val="100000"/>
              </a:lnSpc>
            </a:pPr>
            <a:r>
              <a:rPr lang="en-PH" dirty="0"/>
              <a:t>Kinds of Network</a:t>
            </a:r>
            <a:endParaRPr dirty="0"/>
          </a:p>
        </p:txBody>
      </p:sp>
      <p:sp>
        <p:nvSpPr>
          <p:cNvPr id="9" name="object 9"/>
          <p:cNvSpPr txBox="1"/>
          <p:nvPr/>
        </p:nvSpPr>
        <p:spPr>
          <a:xfrm>
            <a:off x="344169" y="1143000"/>
            <a:ext cx="8455660" cy="2390976"/>
          </a:xfrm>
          <a:prstGeom prst="rect">
            <a:avLst/>
          </a:prstGeom>
        </p:spPr>
        <p:txBody>
          <a:bodyPr vert="horz" wrap="square" lIns="0" tIns="0" rIns="0" bIns="0" rtlCol="0">
            <a:spAutoFit/>
          </a:bodyPr>
          <a:lstStyle/>
          <a:p>
            <a:pPr marL="12700" algn="just">
              <a:lnSpc>
                <a:spcPts val="3110"/>
              </a:lnSpc>
              <a:buClr>
                <a:srgbClr val="839EE2"/>
              </a:buClr>
              <a:tabLst>
                <a:tab pos="354965" algn="l"/>
                <a:tab pos="355600" algn="l"/>
              </a:tabLst>
            </a:pPr>
            <a:r>
              <a:rPr lang="en-US" sz="3600" dirty="0">
                <a:latin typeface="Arial"/>
                <a:cs typeface="Arial"/>
              </a:rPr>
              <a:t>10. Enterprise Private Network (EPN)</a:t>
            </a:r>
          </a:p>
          <a:p>
            <a:pPr marL="12700" algn="just">
              <a:lnSpc>
                <a:spcPts val="3110"/>
              </a:lnSpc>
              <a:buClr>
                <a:srgbClr val="839EE2"/>
              </a:buClr>
              <a:tabLst>
                <a:tab pos="354965" algn="l"/>
                <a:tab pos="355600" algn="l"/>
              </a:tabLst>
            </a:pPr>
            <a:endParaRPr lang="en-US" sz="3600" dirty="0">
              <a:latin typeface="Arial"/>
              <a:cs typeface="Arial"/>
            </a:endParaRPr>
          </a:p>
          <a:p>
            <a:pPr marL="12700" algn="just">
              <a:lnSpc>
                <a:spcPts val="3110"/>
              </a:lnSpc>
              <a:buClr>
                <a:srgbClr val="839EE2"/>
              </a:buClr>
              <a:tabLst>
                <a:tab pos="354965" algn="l"/>
                <a:tab pos="355600" algn="l"/>
              </a:tabLst>
            </a:pPr>
            <a:r>
              <a:rPr lang="en-US" sz="3600" dirty="0">
                <a:latin typeface="Arial"/>
                <a:cs typeface="Arial"/>
              </a:rPr>
              <a:t>These types of networks are built and owned by businesses that want to securely connect its various locations to share computer resources.</a:t>
            </a:r>
          </a:p>
        </p:txBody>
      </p:sp>
    </p:spTree>
    <p:extLst>
      <p:ext uri="{BB962C8B-B14F-4D97-AF65-F5344CB8AC3E}">
        <p14:creationId xmlns:p14="http://schemas.microsoft.com/office/powerpoint/2010/main" val="1627499091"/>
      </p:ext>
    </p:extLst>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endParaRPr/>
          </a:p>
        </p:txBody>
      </p:sp>
      <p:sp>
        <p:nvSpPr>
          <p:cNvPr id="5" name="object 5"/>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82550" algn="ctr">
              <a:lnSpc>
                <a:spcPct val="100000"/>
              </a:lnSpc>
            </a:pPr>
            <a:r>
              <a:rPr lang="en-PH" dirty="0"/>
              <a:t>Kinds of Network</a:t>
            </a:r>
            <a:endParaRPr dirty="0"/>
          </a:p>
        </p:txBody>
      </p:sp>
      <p:pic>
        <p:nvPicPr>
          <p:cNvPr id="10242" name="Picture 2" descr="Network – TELCOMA GLOBAL">
            <a:extLst>
              <a:ext uri="{FF2B5EF4-FFF2-40B4-BE49-F238E27FC236}">
                <a16:creationId xmlns:a16="http://schemas.microsoft.com/office/drawing/2014/main" id="{8946B2ED-5A8E-4FDE-802C-3062B56552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3555" y="981642"/>
            <a:ext cx="6324600" cy="523415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9FBA5CC-8838-45B8-AD11-3A924B57D6F6}"/>
              </a:ext>
            </a:extLst>
          </p:cNvPr>
          <p:cNvSpPr/>
          <p:nvPr/>
        </p:nvSpPr>
        <p:spPr>
          <a:xfrm>
            <a:off x="190601" y="6477000"/>
            <a:ext cx="5611090" cy="276999"/>
          </a:xfrm>
          <a:prstGeom prst="rect">
            <a:avLst/>
          </a:prstGeom>
        </p:spPr>
        <p:txBody>
          <a:bodyPr wrap="square">
            <a:spAutoFit/>
          </a:bodyPr>
          <a:lstStyle/>
          <a:p>
            <a:r>
              <a:rPr lang="en-PH" sz="1200" dirty="0"/>
              <a:t>https://telcomaglobal.files.wordpress.com/2017/11/epn.png?w=809</a:t>
            </a:r>
          </a:p>
        </p:txBody>
      </p:sp>
    </p:spTree>
    <p:extLst>
      <p:ext uri="{BB962C8B-B14F-4D97-AF65-F5344CB8AC3E}">
        <p14:creationId xmlns:p14="http://schemas.microsoft.com/office/powerpoint/2010/main" val="4262433948"/>
      </p:ext>
    </p:extLst>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endParaRPr/>
          </a:p>
        </p:txBody>
      </p:sp>
      <p:sp>
        <p:nvSpPr>
          <p:cNvPr id="5" name="object 5"/>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82550" algn="ctr">
              <a:lnSpc>
                <a:spcPct val="100000"/>
              </a:lnSpc>
            </a:pPr>
            <a:r>
              <a:rPr lang="en-PH" dirty="0"/>
              <a:t>Kinds of Network</a:t>
            </a:r>
            <a:endParaRPr dirty="0"/>
          </a:p>
        </p:txBody>
      </p:sp>
      <p:sp>
        <p:nvSpPr>
          <p:cNvPr id="9" name="object 9"/>
          <p:cNvSpPr txBox="1"/>
          <p:nvPr/>
        </p:nvSpPr>
        <p:spPr>
          <a:xfrm>
            <a:off x="344169" y="1143000"/>
            <a:ext cx="8455660" cy="3583610"/>
          </a:xfrm>
          <a:prstGeom prst="rect">
            <a:avLst/>
          </a:prstGeom>
        </p:spPr>
        <p:txBody>
          <a:bodyPr vert="horz" wrap="square" lIns="0" tIns="0" rIns="0" bIns="0" rtlCol="0">
            <a:spAutoFit/>
          </a:bodyPr>
          <a:lstStyle/>
          <a:p>
            <a:pPr marL="12700" algn="just">
              <a:lnSpc>
                <a:spcPts val="3110"/>
              </a:lnSpc>
              <a:buClr>
                <a:srgbClr val="839EE2"/>
              </a:buClr>
              <a:tabLst>
                <a:tab pos="354965" algn="l"/>
                <a:tab pos="355600" algn="l"/>
              </a:tabLst>
            </a:pPr>
            <a:r>
              <a:rPr lang="en-US" sz="3600" dirty="0">
                <a:latin typeface="Arial"/>
                <a:cs typeface="Arial"/>
              </a:rPr>
              <a:t>11. Virtual Private Network (VPN)</a:t>
            </a:r>
          </a:p>
          <a:p>
            <a:pPr marL="12700" algn="just">
              <a:lnSpc>
                <a:spcPts val="3110"/>
              </a:lnSpc>
              <a:buClr>
                <a:srgbClr val="839EE2"/>
              </a:buClr>
              <a:tabLst>
                <a:tab pos="354965" algn="l"/>
                <a:tab pos="355600" algn="l"/>
              </a:tabLst>
            </a:pPr>
            <a:endParaRPr lang="en-US" sz="3600" dirty="0">
              <a:latin typeface="Arial"/>
              <a:cs typeface="Arial"/>
            </a:endParaRPr>
          </a:p>
          <a:p>
            <a:pPr marL="12700" algn="just">
              <a:lnSpc>
                <a:spcPts val="3110"/>
              </a:lnSpc>
              <a:buClr>
                <a:srgbClr val="839EE2"/>
              </a:buClr>
              <a:tabLst>
                <a:tab pos="354965" algn="l"/>
                <a:tab pos="355600" algn="l"/>
              </a:tabLst>
            </a:pPr>
            <a:r>
              <a:rPr lang="en-US" sz="3600" dirty="0">
                <a:latin typeface="Arial"/>
                <a:cs typeface="Arial"/>
              </a:rPr>
              <a:t>By extending a private network across the Internet, a VPN lets its users send and receive data as if their devices were connected to the private network – even if they’re not. Through a virtual point-to-point connection, users can access a private network remotely.</a:t>
            </a:r>
          </a:p>
        </p:txBody>
      </p:sp>
    </p:spTree>
    <p:extLst>
      <p:ext uri="{BB962C8B-B14F-4D97-AF65-F5344CB8AC3E}">
        <p14:creationId xmlns:p14="http://schemas.microsoft.com/office/powerpoint/2010/main" val="681461752"/>
      </p:ext>
    </p:extLst>
  </p:cSld>
  <p:clrMapOvr>
    <a:masterClrMapping/>
  </p:clrMapOvr>
  <p:transition spd="med">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endParaRPr/>
          </a:p>
        </p:txBody>
      </p:sp>
      <p:sp>
        <p:nvSpPr>
          <p:cNvPr id="5" name="object 5"/>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82550" algn="ctr">
              <a:lnSpc>
                <a:spcPct val="100000"/>
              </a:lnSpc>
            </a:pPr>
            <a:r>
              <a:rPr lang="en-PH" dirty="0"/>
              <a:t>Kinds of Network</a:t>
            </a:r>
            <a:endParaRPr dirty="0"/>
          </a:p>
        </p:txBody>
      </p:sp>
      <p:pic>
        <p:nvPicPr>
          <p:cNvPr id="11266" name="Picture 2" descr="Service - PfSense Firewall - VPN Server Configuration | Lazada">
            <a:extLst>
              <a:ext uri="{FF2B5EF4-FFF2-40B4-BE49-F238E27FC236}">
                <a16:creationId xmlns:a16="http://schemas.microsoft.com/office/drawing/2014/main" id="{C20D64D5-98CE-4C7B-B2EE-9096EF4773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699" y="1074738"/>
            <a:ext cx="7848600" cy="524875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A59BD720-D186-4BA2-9527-BD7CCBE9A267}"/>
              </a:ext>
            </a:extLst>
          </p:cNvPr>
          <p:cNvSpPr/>
          <p:nvPr/>
        </p:nvSpPr>
        <p:spPr>
          <a:xfrm>
            <a:off x="162892" y="6497783"/>
            <a:ext cx="6477000" cy="276999"/>
          </a:xfrm>
          <a:prstGeom prst="rect">
            <a:avLst/>
          </a:prstGeom>
        </p:spPr>
        <p:txBody>
          <a:bodyPr wrap="square">
            <a:spAutoFit/>
          </a:bodyPr>
          <a:lstStyle/>
          <a:p>
            <a:r>
              <a:rPr lang="en-PH" sz="1200" dirty="0"/>
              <a:t>https://networkencyclopedia.com/wp-content/uploads/2019/09/vpn-diagram.png</a:t>
            </a:r>
          </a:p>
        </p:txBody>
      </p:sp>
    </p:spTree>
    <p:extLst>
      <p:ext uri="{BB962C8B-B14F-4D97-AF65-F5344CB8AC3E}">
        <p14:creationId xmlns:p14="http://schemas.microsoft.com/office/powerpoint/2010/main" val="3104064253"/>
      </p:ext>
    </p:extLst>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endParaRPr/>
          </a:p>
        </p:txBody>
      </p:sp>
      <p:sp>
        <p:nvSpPr>
          <p:cNvPr id="5" name="object 5"/>
          <p:cNvSpPr/>
          <p:nvPr/>
        </p:nvSpPr>
        <p:spPr>
          <a:xfrm>
            <a:off x="685800" y="1524000"/>
            <a:ext cx="8458200" cy="0"/>
          </a:xfrm>
          <a:custGeom>
            <a:avLst/>
            <a:gdLst/>
            <a:ahLst/>
            <a:cxnLst/>
            <a:rect l="l" t="t" r="r" b="b"/>
            <a:pathLst>
              <a:path w="8458200">
                <a:moveTo>
                  <a:pt x="0" y="0"/>
                </a:moveTo>
                <a:lnTo>
                  <a:pt x="8458200" y="0"/>
                </a:lnTo>
              </a:path>
            </a:pathLst>
          </a:custGeom>
          <a:ln w="25400">
            <a:solidFill>
              <a:srgbClr val="FFFFFF"/>
            </a:solidFill>
          </a:ln>
        </p:spPr>
        <p:txBody>
          <a:bodyPr wrap="square" lIns="0" tIns="0" rIns="0" bIns="0" rtlCol="0"/>
          <a:lstStyle/>
          <a:p>
            <a:endParaRPr/>
          </a:p>
        </p:txBody>
      </p:sp>
      <p:sp>
        <p:nvSpPr>
          <p:cNvPr id="6" name="object 6"/>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0" rIns="0" bIns="0" rtlCol="0">
            <a:spAutoFit/>
          </a:bodyPr>
          <a:lstStyle/>
          <a:p>
            <a:pPr marL="745490">
              <a:lnSpc>
                <a:spcPct val="100000"/>
              </a:lnSpc>
            </a:pPr>
            <a:r>
              <a:rPr dirty="0"/>
              <a:t>Developing a Networking</a:t>
            </a:r>
            <a:r>
              <a:rPr spc="-100" dirty="0"/>
              <a:t> </a:t>
            </a:r>
            <a:r>
              <a:rPr dirty="0"/>
              <a:t>Lexicon</a:t>
            </a:r>
          </a:p>
        </p:txBody>
      </p:sp>
      <p:sp>
        <p:nvSpPr>
          <p:cNvPr id="10" name="object 10"/>
          <p:cNvSpPr txBox="1"/>
          <p:nvPr/>
        </p:nvSpPr>
        <p:spPr>
          <a:xfrm>
            <a:off x="383540" y="948690"/>
            <a:ext cx="8267065" cy="3057247"/>
          </a:xfrm>
          <a:prstGeom prst="rect">
            <a:avLst/>
          </a:prstGeom>
        </p:spPr>
        <p:txBody>
          <a:bodyPr vert="horz" wrap="square" lIns="0" tIns="0" rIns="0" bIns="0" rtlCol="0">
            <a:spAutoFit/>
          </a:bodyPr>
          <a:lstStyle/>
          <a:p>
            <a:pPr marL="355600" indent="-342900" algn="just">
              <a:lnSpc>
                <a:spcPct val="100000"/>
              </a:lnSpc>
              <a:buClr>
                <a:srgbClr val="839EE2"/>
              </a:buClr>
              <a:buChar char="•"/>
              <a:tabLst>
                <a:tab pos="354965" algn="l"/>
                <a:tab pos="355600" algn="l"/>
              </a:tabLst>
            </a:pPr>
            <a:r>
              <a:rPr sz="3200" dirty="0">
                <a:latin typeface="Arial"/>
                <a:cs typeface="Arial"/>
              </a:rPr>
              <a:t>Networking is a </a:t>
            </a:r>
            <a:r>
              <a:rPr sz="3200" spc="-5" dirty="0">
                <a:latin typeface="Arial"/>
                <a:cs typeface="Arial"/>
              </a:rPr>
              <a:t>subject </a:t>
            </a:r>
            <a:r>
              <a:rPr sz="3200" dirty="0">
                <a:latin typeface="Arial"/>
                <a:cs typeface="Arial"/>
              </a:rPr>
              <a:t>rich with</a:t>
            </a:r>
            <a:r>
              <a:rPr sz="3200" spc="-135" dirty="0">
                <a:latin typeface="Arial"/>
                <a:cs typeface="Arial"/>
              </a:rPr>
              <a:t> </a:t>
            </a:r>
            <a:r>
              <a:rPr sz="3200" dirty="0">
                <a:latin typeface="Arial"/>
                <a:cs typeface="Arial"/>
              </a:rPr>
              <a:t>specialized</a:t>
            </a:r>
          </a:p>
          <a:p>
            <a:pPr marL="355600" algn="just">
              <a:lnSpc>
                <a:spcPct val="100000"/>
              </a:lnSpc>
            </a:pPr>
            <a:r>
              <a:rPr sz="3200" spc="-5" dirty="0">
                <a:latin typeface="Arial"/>
                <a:cs typeface="Arial"/>
              </a:rPr>
              <a:t>terminology and</a:t>
            </a:r>
            <a:r>
              <a:rPr sz="3200" spc="-50" dirty="0">
                <a:latin typeface="Arial"/>
                <a:cs typeface="Arial"/>
              </a:rPr>
              <a:t> </a:t>
            </a:r>
            <a:r>
              <a:rPr sz="3200" spc="-5" dirty="0">
                <a:latin typeface="Arial"/>
                <a:cs typeface="Arial"/>
              </a:rPr>
              <a:t>technology</a:t>
            </a:r>
            <a:r>
              <a:rPr lang="en-PH" sz="3200" spc="-5" dirty="0">
                <a:latin typeface="Arial"/>
                <a:cs typeface="Arial"/>
              </a:rPr>
              <a:t>.</a:t>
            </a:r>
            <a:endParaRPr sz="3200" dirty="0">
              <a:latin typeface="Arial"/>
              <a:cs typeface="Arial"/>
            </a:endParaRPr>
          </a:p>
          <a:p>
            <a:pPr marL="355600" marR="257810" indent="-342900" algn="just">
              <a:lnSpc>
                <a:spcPct val="100000"/>
              </a:lnSpc>
              <a:spcBef>
                <a:spcPts val="765"/>
              </a:spcBef>
              <a:buClr>
                <a:srgbClr val="839EE2"/>
              </a:buClr>
              <a:buChar char="•"/>
              <a:tabLst>
                <a:tab pos="354965" algn="l"/>
                <a:tab pos="355600" algn="l"/>
              </a:tabLst>
            </a:pPr>
            <a:r>
              <a:rPr sz="3200" spc="-5" dirty="0">
                <a:latin typeface="Arial"/>
                <a:cs typeface="Arial"/>
              </a:rPr>
              <a:t>Computer </a:t>
            </a:r>
            <a:r>
              <a:rPr sz="3200" dirty="0">
                <a:latin typeface="Arial"/>
                <a:cs typeface="Arial"/>
              </a:rPr>
              <a:t>networks </a:t>
            </a:r>
            <a:r>
              <a:rPr sz="3200" spc="-5" dirty="0">
                <a:latin typeface="Arial"/>
                <a:cs typeface="Arial"/>
              </a:rPr>
              <a:t>have spawned </a:t>
            </a:r>
            <a:r>
              <a:rPr sz="3200" dirty="0">
                <a:latin typeface="Arial"/>
                <a:cs typeface="Arial"/>
              </a:rPr>
              <a:t>a  </a:t>
            </a:r>
            <a:r>
              <a:rPr sz="3200" spc="-5" dirty="0">
                <a:latin typeface="Arial"/>
                <a:cs typeface="Arial"/>
              </a:rPr>
              <a:t>language </a:t>
            </a:r>
            <a:r>
              <a:rPr sz="3200" dirty="0">
                <a:latin typeface="Arial"/>
                <a:cs typeface="Arial"/>
              </a:rPr>
              <a:t>of </a:t>
            </a:r>
            <a:r>
              <a:rPr sz="3200" spc="-5" dirty="0">
                <a:latin typeface="Arial"/>
                <a:cs typeface="Arial"/>
              </a:rPr>
              <a:t>their </a:t>
            </a:r>
            <a:r>
              <a:rPr sz="3200" dirty="0">
                <a:latin typeface="Arial"/>
                <a:cs typeface="Arial"/>
              </a:rPr>
              <a:t>own, </a:t>
            </a:r>
            <a:r>
              <a:rPr sz="3200" spc="-5" dirty="0">
                <a:latin typeface="Arial"/>
                <a:cs typeface="Arial"/>
              </a:rPr>
              <a:t>and half </a:t>
            </a:r>
            <a:r>
              <a:rPr sz="3200" dirty="0">
                <a:latin typeface="Arial"/>
                <a:cs typeface="Arial"/>
              </a:rPr>
              <a:t>the  </a:t>
            </a:r>
            <a:r>
              <a:rPr sz="3200" spc="-5" dirty="0">
                <a:latin typeface="Arial"/>
                <a:cs typeface="Arial"/>
              </a:rPr>
              <a:t>challenge </a:t>
            </a:r>
            <a:r>
              <a:rPr sz="3200" dirty="0">
                <a:latin typeface="Arial"/>
                <a:cs typeface="Arial"/>
              </a:rPr>
              <a:t>of </a:t>
            </a:r>
            <a:r>
              <a:rPr sz="3200" spc="-5" dirty="0">
                <a:latin typeface="Arial"/>
                <a:cs typeface="Arial"/>
              </a:rPr>
              <a:t>becoming </a:t>
            </a:r>
            <a:r>
              <a:rPr sz="3200" dirty="0">
                <a:latin typeface="Arial"/>
                <a:cs typeface="Arial"/>
              </a:rPr>
              <a:t>network </a:t>
            </a:r>
            <a:r>
              <a:rPr sz="3200" spc="-5" dirty="0">
                <a:latin typeface="Arial"/>
                <a:cs typeface="Arial"/>
              </a:rPr>
              <a:t>literate</a:t>
            </a:r>
            <a:r>
              <a:rPr sz="3200" spc="-75" dirty="0">
                <a:latin typeface="Arial"/>
                <a:cs typeface="Arial"/>
              </a:rPr>
              <a:t> </a:t>
            </a:r>
            <a:r>
              <a:rPr sz="3200" spc="-5" dirty="0">
                <a:latin typeface="Arial"/>
                <a:cs typeface="Arial"/>
              </a:rPr>
              <a:t>lies  </a:t>
            </a:r>
            <a:r>
              <a:rPr sz="3200" dirty="0">
                <a:latin typeface="Arial"/>
                <a:cs typeface="Arial"/>
              </a:rPr>
              <a:t>in </a:t>
            </a:r>
            <a:r>
              <a:rPr sz="3200" spc="-5" dirty="0">
                <a:latin typeface="Arial"/>
                <a:cs typeface="Arial"/>
              </a:rPr>
              <a:t>mastering this</a:t>
            </a:r>
            <a:r>
              <a:rPr sz="3200" spc="-55" dirty="0">
                <a:latin typeface="Arial"/>
                <a:cs typeface="Arial"/>
              </a:rPr>
              <a:t> </a:t>
            </a:r>
            <a:r>
              <a:rPr sz="3200" spc="-5" dirty="0">
                <a:latin typeface="Arial"/>
                <a:cs typeface="Arial"/>
              </a:rPr>
              <a:t>terminology</a:t>
            </a:r>
            <a:r>
              <a:rPr lang="en-PH" sz="3200" spc="-5" dirty="0">
                <a:latin typeface="Arial"/>
                <a:cs typeface="Arial"/>
              </a:rPr>
              <a:t>.</a:t>
            </a:r>
            <a:endParaRPr sz="3200" dirty="0">
              <a:latin typeface="Arial"/>
              <a:cs typeface="Arial"/>
            </a:endParaRPr>
          </a:p>
        </p:txBody>
      </p:sp>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6858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endParaRPr/>
          </a:p>
        </p:txBody>
      </p:sp>
      <p:sp>
        <p:nvSpPr>
          <p:cNvPr id="5" name="object 5"/>
          <p:cNvSpPr/>
          <p:nvPr/>
        </p:nvSpPr>
        <p:spPr>
          <a:xfrm>
            <a:off x="685800" y="1524000"/>
            <a:ext cx="8458200" cy="0"/>
          </a:xfrm>
          <a:custGeom>
            <a:avLst/>
            <a:gdLst/>
            <a:ahLst/>
            <a:cxnLst/>
            <a:rect l="l" t="t" r="r" b="b"/>
            <a:pathLst>
              <a:path w="8458200">
                <a:moveTo>
                  <a:pt x="0" y="0"/>
                </a:moveTo>
                <a:lnTo>
                  <a:pt x="8458200" y="0"/>
                </a:lnTo>
              </a:path>
            </a:pathLst>
          </a:custGeom>
          <a:ln w="25400">
            <a:solidFill>
              <a:srgbClr val="FFFFFF"/>
            </a:solidFill>
          </a:ln>
        </p:spPr>
        <p:txBody>
          <a:bodyPr wrap="square" lIns="0" tIns="0" rIns="0" bIns="0" rtlCol="0"/>
          <a:lstStyle/>
          <a:p>
            <a:endParaRPr/>
          </a:p>
        </p:txBody>
      </p:sp>
      <p:sp>
        <p:nvSpPr>
          <p:cNvPr id="6" name="object 6"/>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0" rIns="0" bIns="0" rtlCol="0">
            <a:spAutoFit/>
          </a:bodyPr>
          <a:lstStyle/>
          <a:p>
            <a:pPr marL="1545590">
              <a:lnSpc>
                <a:spcPct val="100000"/>
              </a:lnSpc>
            </a:pPr>
            <a:r>
              <a:rPr dirty="0"/>
              <a:t>Networking</a:t>
            </a:r>
            <a:r>
              <a:rPr spc="-35" dirty="0"/>
              <a:t> </a:t>
            </a:r>
            <a:r>
              <a:rPr spc="-5" dirty="0"/>
              <a:t>Fundamentals</a:t>
            </a:r>
          </a:p>
        </p:txBody>
      </p:sp>
      <p:sp>
        <p:nvSpPr>
          <p:cNvPr id="10" name="object 10"/>
          <p:cNvSpPr txBox="1"/>
          <p:nvPr/>
        </p:nvSpPr>
        <p:spPr>
          <a:xfrm>
            <a:off x="152400" y="865287"/>
            <a:ext cx="8915400" cy="5078313"/>
          </a:xfrm>
          <a:prstGeom prst="rect">
            <a:avLst/>
          </a:prstGeom>
        </p:spPr>
        <p:txBody>
          <a:bodyPr vert="horz" wrap="square" lIns="0" tIns="0" rIns="0" bIns="0" rtlCol="0">
            <a:spAutoFit/>
          </a:bodyPr>
          <a:lstStyle/>
          <a:p>
            <a:pPr marL="355600" marR="5080" indent="-342900" algn="just">
              <a:lnSpc>
                <a:spcPct val="100000"/>
              </a:lnSpc>
              <a:buClr>
                <a:srgbClr val="839EE2"/>
              </a:buClr>
              <a:buChar char="•"/>
              <a:tabLst>
                <a:tab pos="354965" algn="l"/>
                <a:tab pos="355600" algn="l"/>
              </a:tabLst>
            </a:pPr>
            <a:r>
              <a:rPr sz="3200" spc="-5" dirty="0">
                <a:latin typeface="Arial"/>
                <a:cs typeface="Arial"/>
              </a:rPr>
              <a:t>elementary network </a:t>
            </a:r>
            <a:r>
              <a:rPr lang="en-US" sz="3200" dirty="0">
                <a:latin typeface="Arial"/>
                <a:cs typeface="Arial"/>
              </a:rPr>
              <a:t>-</a:t>
            </a:r>
            <a:r>
              <a:rPr sz="3200" spc="-5" dirty="0">
                <a:latin typeface="Arial"/>
                <a:cs typeface="Arial"/>
              </a:rPr>
              <a:t> two </a:t>
            </a:r>
            <a:r>
              <a:rPr sz="3200" dirty="0">
                <a:latin typeface="Arial"/>
                <a:cs typeface="Arial"/>
              </a:rPr>
              <a:t>computers </a:t>
            </a:r>
            <a:r>
              <a:rPr sz="3200" spc="-5" dirty="0">
                <a:latin typeface="Arial"/>
                <a:cs typeface="Arial"/>
              </a:rPr>
              <a:t>connected by some kind of </a:t>
            </a:r>
            <a:r>
              <a:rPr sz="3200" dirty="0">
                <a:latin typeface="Arial"/>
                <a:cs typeface="Arial"/>
              </a:rPr>
              <a:t>transmission</a:t>
            </a:r>
            <a:r>
              <a:rPr sz="3200" spc="40" dirty="0">
                <a:latin typeface="Arial"/>
                <a:cs typeface="Arial"/>
              </a:rPr>
              <a:t> </a:t>
            </a:r>
            <a:r>
              <a:rPr sz="3200" spc="-5" dirty="0">
                <a:latin typeface="Arial"/>
                <a:cs typeface="Arial"/>
              </a:rPr>
              <a:t>medium</a:t>
            </a:r>
            <a:endParaRPr sz="3200" dirty="0">
              <a:latin typeface="Arial"/>
              <a:cs typeface="Arial"/>
            </a:endParaRPr>
          </a:p>
          <a:p>
            <a:pPr marL="756285" marR="464820" lvl="1" indent="-286385" algn="just">
              <a:lnSpc>
                <a:spcPct val="100000"/>
              </a:lnSpc>
              <a:spcBef>
                <a:spcPts val="595"/>
              </a:spcBef>
              <a:buClr>
                <a:srgbClr val="515F7A"/>
              </a:buClr>
              <a:buChar char="–"/>
              <a:tabLst>
                <a:tab pos="756920" algn="l"/>
              </a:tabLst>
            </a:pPr>
            <a:r>
              <a:rPr sz="3200" spc="-5" dirty="0">
                <a:latin typeface="Arial"/>
                <a:cs typeface="Arial"/>
              </a:rPr>
              <a:t>Sharing enables users </a:t>
            </a:r>
            <a:r>
              <a:rPr sz="3200" dirty="0">
                <a:latin typeface="Arial"/>
                <a:cs typeface="Arial"/>
              </a:rPr>
              <a:t>to </a:t>
            </a:r>
            <a:r>
              <a:rPr sz="3200" spc="-5" dirty="0">
                <a:latin typeface="Arial"/>
                <a:cs typeface="Arial"/>
              </a:rPr>
              <a:t>exchange information and </a:t>
            </a:r>
            <a:r>
              <a:rPr lang="en-US" sz="3200" spc="-5" dirty="0">
                <a:latin typeface="Arial"/>
                <a:cs typeface="Arial"/>
              </a:rPr>
              <a:t> </a:t>
            </a:r>
            <a:r>
              <a:rPr sz="3200" spc="-5" dirty="0">
                <a:latin typeface="Arial"/>
                <a:cs typeface="Arial"/>
              </a:rPr>
              <a:t>route data between </a:t>
            </a:r>
            <a:r>
              <a:rPr sz="3200" dirty="0">
                <a:latin typeface="Arial"/>
                <a:cs typeface="Arial"/>
              </a:rPr>
              <a:t>them </a:t>
            </a:r>
            <a:r>
              <a:rPr sz="3200" spc="-5" dirty="0">
                <a:latin typeface="Arial"/>
                <a:cs typeface="Arial"/>
              </a:rPr>
              <a:t>as workflow</a:t>
            </a:r>
            <a:r>
              <a:rPr sz="3200" spc="55" dirty="0">
                <a:latin typeface="Arial"/>
                <a:cs typeface="Arial"/>
              </a:rPr>
              <a:t> </a:t>
            </a:r>
            <a:r>
              <a:rPr sz="3200" spc="-5" dirty="0">
                <a:latin typeface="Arial"/>
                <a:cs typeface="Arial"/>
              </a:rPr>
              <a:t>demands</a:t>
            </a:r>
            <a:endParaRPr sz="3200" dirty="0">
              <a:latin typeface="Arial"/>
              <a:cs typeface="Arial"/>
            </a:endParaRPr>
          </a:p>
          <a:p>
            <a:pPr marL="756285" marR="329565" lvl="1" indent="-286385" algn="just">
              <a:lnSpc>
                <a:spcPct val="100000"/>
              </a:lnSpc>
              <a:spcBef>
                <a:spcPts val="575"/>
              </a:spcBef>
              <a:buClr>
                <a:srgbClr val="515F7A"/>
              </a:buClr>
              <a:buChar char="–"/>
              <a:tabLst>
                <a:tab pos="756920" algn="l"/>
              </a:tabLst>
            </a:pPr>
            <a:r>
              <a:rPr sz="3200" spc="-5" dirty="0">
                <a:latin typeface="Arial"/>
                <a:cs typeface="Arial"/>
              </a:rPr>
              <a:t>Peripheral </a:t>
            </a:r>
            <a:r>
              <a:rPr sz="3200" b="1" spc="-5" dirty="0">
                <a:latin typeface="Arial"/>
                <a:cs typeface="Arial"/>
              </a:rPr>
              <a:t>device sharing </a:t>
            </a:r>
            <a:r>
              <a:rPr sz="3200" spc="-5" dirty="0">
                <a:latin typeface="Arial"/>
                <a:cs typeface="Arial"/>
              </a:rPr>
              <a:t>enables users </a:t>
            </a:r>
            <a:r>
              <a:rPr sz="3200" dirty="0">
                <a:latin typeface="Arial"/>
                <a:cs typeface="Arial"/>
              </a:rPr>
              <a:t>to take  </a:t>
            </a:r>
            <a:r>
              <a:rPr sz="3200" spc="-5" dirty="0">
                <a:latin typeface="Arial"/>
                <a:cs typeface="Arial"/>
              </a:rPr>
              <a:t>advantage </a:t>
            </a:r>
            <a:r>
              <a:rPr sz="3200" dirty="0">
                <a:latin typeface="Arial"/>
                <a:cs typeface="Arial"/>
              </a:rPr>
              <a:t>of </a:t>
            </a:r>
            <a:r>
              <a:rPr sz="3200" spc="-5" dirty="0">
                <a:latin typeface="Arial"/>
                <a:cs typeface="Arial"/>
              </a:rPr>
              <a:t>peripherals and other devices attached  directly </a:t>
            </a:r>
            <a:r>
              <a:rPr sz="3200" dirty="0">
                <a:latin typeface="Arial"/>
                <a:cs typeface="Arial"/>
              </a:rPr>
              <a:t>to </a:t>
            </a:r>
            <a:r>
              <a:rPr sz="3200" spc="-5" dirty="0">
                <a:latin typeface="Arial"/>
                <a:cs typeface="Arial"/>
              </a:rPr>
              <a:t>a network or </a:t>
            </a:r>
            <a:r>
              <a:rPr sz="3200" dirty="0">
                <a:latin typeface="Arial"/>
                <a:cs typeface="Arial"/>
              </a:rPr>
              <a:t>to </a:t>
            </a:r>
            <a:r>
              <a:rPr sz="3200" spc="-5" dirty="0">
                <a:latin typeface="Arial"/>
                <a:cs typeface="Arial"/>
              </a:rPr>
              <a:t>a generally available  computer attached </a:t>
            </a:r>
            <a:r>
              <a:rPr sz="3200" dirty="0">
                <a:latin typeface="Arial"/>
                <a:cs typeface="Arial"/>
              </a:rPr>
              <a:t>to </a:t>
            </a:r>
            <a:r>
              <a:rPr sz="3200" spc="-5" dirty="0">
                <a:latin typeface="Arial"/>
                <a:cs typeface="Arial"/>
              </a:rPr>
              <a:t>a</a:t>
            </a:r>
            <a:r>
              <a:rPr sz="3200" spc="5" dirty="0">
                <a:latin typeface="Arial"/>
                <a:cs typeface="Arial"/>
              </a:rPr>
              <a:t> </a:t>
            </a:r>
            <a:r>
              <a:rPr sz="3200" spc="-5" dirty="0">
                <a:latin typeface="Arial"/>
                <a:cs typeface="Arial"/>
              </a:rPr>
              <a:t>network</a:t>
            </a:r>
            <a:endParaRPr sz="3200" dirty="0">
              <a:latin typeface="Arial"/>
              <a:cs typeface="Arial"/>
            </a:endParaRPr>
          </a:p>
        </p:txBody>
      </p:sp>
    </p:spTree>
  </p:cSld>
  <p:clrMapOvr>
    <a:masterClrMapping/>
  </p:clrMapOvr>
  <p:transition spd="med">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endParaRPr/>
          </a:p>
        </p:txBody>
      </p:sp>
      <p:sp>
        <p:nvSpPr>
          <p:cNvPr id="3" name="object 3"/>
          <p:cNvSpPr/>
          <p:nvPr/>
        </p:nvSpPr>
        <p:spPr>
          <a:xfrm>
            <a:off x="-13855" y="0"/>
            <a:ext cx="9144000" cy="762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endParaRPr/>
          </a:p>
        </p:txBody>
      </p:sp>
      <p:sp>
        <p:nvSpPr>
          <p:cNvPr id="5" name="object 5"/>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2574925">
              <a:lnSpc>
                <a:spcPct val="100000"/>
              </a:lnSpc>
            </a:pPr>
            <a:r>
              <a:rPr dirty="0"/>
              <a:t>Network</a:t>
            </a:r>
            <a:r>
              <a:rPr spc="-65" dirty="0"/>
              <a:t> </a:t>
            </a:r>
            <a:r>
              <a:rPr spc="-5" dirty="0"/>
              <a:t>Medium</a:t>
            </a:r>
          </a:p>
        </p:txBody>
      </p:sp>
      <p:sp>
        <p:nvSpPr>
          <p:cNvPr id="9" name="object 9"/>
          <p:cNvSpPr txBox="1"/>
          <p:nvPr/>
        </p:nvSpPr>
        <p:spPr>
          <a:xfrm>
            <a:off x="383541" y="1154112"/>
            <a:ext cx="8303260" cy="4103688"/>
          </a:xfrm>
          <a:prstGeom prst="rect">
            <a:avLst/>
          </a:prstGeom>
        </p:spPr>
        <p:txBody>
          <a:bodyPr vert="horz" wrap="square" lIns="0" tIns="0" rIns="0" bIns="0" rtlCol="0">
            <a:spAutoFit/>
          </a:bodyPr>
          <a:lstStyle/>
          <a:p>
            <a:pPr marL="355600" indent="-342900" algn="just">
              <a:lnSpc>
                <a:spcPts val="3190"/>
              </a:lnSpc>
              <a:buClr>
                <a:srgbClr val="839EE2"/>
              </a:buClr>
              <a:buChar char="•"/>
              <a:tabLst>
                <a:tab pos="354965" algn="l"/>
                <a:tab pos="355600" algn="l"/>
              </a:tabLst>
            </a:pPr>
            <a:r>
              <a:rPr sz="3600" spc="-5" dirty="0">
                <a:latin typeface="Arial"/>
                <a:cs typeface="Arial"/>
              </a:rPr>
              <a:t>To communicate </a:t>
            </a:r>
            <a:r>
              <a:rPr sz="3600" dirty="0">
                <a:latin typeface="Arial"/>
                <a:cs typeface="Arial"/>
              </a:rPr>
              <a:t>successfully, computers</a:t>
            </a:r>
            <a:r>
              <a:rPr sz="3600" spc="-15" dirty="0">
                <a:latin typeface="Arial"/>
                <a:cs typeface="Arial"/>
              </a:rPr>
              <a:t> </a:t>
            </a:r>
            <a:r>
              <a:rPr sz="3600" spc="-5" dirty="0">
                <a:latin typeface="Arial"/>
                <a:cs typeface="Arial"/>
              </a:rPr>
              <a:t>must</a:t>
            </a:r>
            <a:r>
              <a:rPr lang="en-US" sz="3600" spc="-5" dirty="0">
                <a:latin typeface="Arial"/>
                <a:cs typeface="Arial"/>
              </a:rPr>
              <a:t> </a:t>
            </a:r>
            <a:r>
              <a:rPr sz="3600" spc="-5" dirty="0">
                <a:latin typeface="Arial"/>
                <a:cs typeface="Arial"/>
              </a:rPr>
              <a:t>share </a:t>
            </a:r>
            <a:r>
              <a:rPr sz="3600" dirty="0">
                <a:latin typeface="Arial"/>
                <a:cs typeface="Arial"/>
              </a:rPr>
              <a:t>access </a:t>
            </a:r>
            <a:r>
              <a:rPr sz="3600" spc="-5" dirty="0">
                <a:latin typeface="Arial"/>
                <a:cs typeface="Arial"/>
              </a:rPr>
              <a:t>to a common </a:t>
            </a:r>
            <a:r>
              <a:rPr sz="3600" b="1" spc="-5" dirty="0">
                <a:latin typeface="Arial"/>
                <a:cs typeface="Arial"/>
              </a:rPr>
              <a:t>network</a:t>
            </a:r>
            <a:r>
              <a:rPr sz="3600" b="1" spc="50" dirty="0">
                <a:latin typeface="Arial"/>
                <a:cs typeface="Arial"/>
              </a:rPr>
              <a:t> </a:t>
            </a:r>
            <a:r>
              <a:rPr sz="3600" b="1" spc="-5" dirty="0">
                <a:latin typeface="Arial"/>
                <a:cs typeface="Arial"/>
              </a:rPr>
              <a:t>medium	</a:t>
            </a:r>
            <a:endParaRPr sz="3600" dirty="0">
              <a:latin typeface="Arial"/>
              <a:cs typeface="Arial"/>
            </a:endParaRPr>
          </a:p>
          <a:p>
            <a:pPr marL="355600" marR="560070" indent="-342900" algn="just">
              <a:lnSpc>
                <a:spcPts val="3020"/>
              </a:lnSpc>
              <a:spcBef>
                <a:spcPts val="700"/>
              </a:spcBef>
              <a:buClr>
                <a:srgbClr val="839EE2"/>
              </a:buClr>
              <a:buChar char="•"/>
              <a:tabLst>
                <a:tab pos="354965" algn="l"/>
                <a:tab pos="355600" algn="l"/>
              </a:tabLst>
            </a:pPr>
            <a:r>
              <a:rPr sz="3600" spc="-5" dirty="0">
                <a:latin typeface="Arial"/>
                <a:cs typeface="Arial"/>
              </a:rPr>
              <a:t>Computers must attach to the</a:t>
            </a:r>
            <a:r>
              <a:rPr lang="en-US" sz="3600" spc="-5" dirty="0">
                <a:latin typeface="Arial"/>
                <a:cs typeface="Arial"/>
              </a:rPr>
              <a:t> </a:t>
            </a:r>
            <a:r>
              <a:rPr sz="3600" spc="-5" dirty="0">
                <a:latin typeface="Arial"/>
                <a:cs typeface="Arial"/>
              </a:rPr>
              <a:t>network medium by  using some</a:t>
            </a:r>
            <a:r>
              <a:rPr lang="en-US" sz="3600" spc="-5" dirty="0">
                <a:latin typeface="Arial"/>
                <a:cs typeface="Arial"/>
              </a:rPr>
              <a:t> </a:t>
            </a:r>
            <a:r>
              <a:rPr sz="3600" dirty="0">
                <a:latin typeface="Arial"/>
                <a:cs typeface="Arial"/>
              </a:rPr>
              <a:t>kind of physical</a:t>
            </a:r>
            <a:r>
              <a:rPr sz="3600" spc="-20" dirty="0">
                <a:latin typeface="Arial"/>
                <a:cs typeface="Arial"/>
              </a:rPr>
              <a:t> </a:t>
            </a:r>
            <a:r>
              <a:rPr sz="3600" spc="-5" dirty="0">
                <a:latin typeface="Arial"/>
                <a:cs typeface="Arial"/>
              </a:rPr>
              <a:t>interface</a:t>
            </a:r>
            <a:r>
              <a:rPr lang="en-US" sz="3600" spc="-5" dirty="0">
                <a:latin typeface="Arial"/>
                <a:cs typeface="Arial"/>
              </a:rPr>
              <a:t>.</a:t>
            </a:r>
            <a:endParaRPr sz="3600" dirty="0">
              <a:latin typeface="Arial"/>
              <a:cs typeface="Arial"/>
            </a:endParaRPr>
          </a:p>
          <a:p>
            <a:pPr marL="355600" marR="811530" indent="-342900" algn="just">
              <a:lnSpc>
                <a:spcPts val="3020"/>
              </a:lnSpc>
              <a:spcBef>
                <a:spcPts val="700"/>
              </a:spcBef>
              <a:buClr>
                <a:srgbClr val="839EE2"/>
              </a:buClr>
              <a:buChar char="•"/>
              <a:tabLst>
                <a:tab pos="354965" algn="l"/>
                <a:tab pos="355600" algn="l"/>
              </a:tabLst>
            </a:pPr>
            <a:r>
              <a:rPr sz="3600" spc="-5" dirty="0">
                <a:latin typeface="Arial"/>
                <a:cs typeface="Arial"/>
              </a:rPr>
              <a:t>For </a:t>
            </a:r>
            <a:r>
              <a:rPr sz="3600" dirty="0">
                <a:latin typeface="Arial"/>
                <a:cs typeface="Arial"/>
              </a:rPr>
              <a:t>large-scale networks, </a:t>
            </a:r>
            <a:r>
              <a:rPr sz="3600" spc="-5" dirty="0">
                <a:latin typeface="Arial"/>
                <a:cs typeface="Arial"/>
              </a:rPr>
              <a:t>multiple media usually  work </a:t>
            </a:r>
            <a:r>
              <a:rPr sz="3600" dirty="0">
                <a:latin typeface="Arial"/>
                <a:cs typeface="Arial"/>
              </a:rPr>
              <a:t>together (interoperate) </a:t>
            </a:r>
            <a:r>
              <a:rPr sz="3600" spc="-5" dirty="0">
                <a:latin typeface="Arial"/>
                <a:cs typeface="Arial"/>
              </a:rPr>
              <a:t>across the total  </a:t>
            </a:r>
            <a:r>
              <a:rPr sz="3600" dirty="0">
                <a:latin typeface="Arial"/>
                <a:cs typeface="Arial"/>
              </a:rPr>
              <a:t>networking</a:t>
            </a:r>
            <a:r>
              <a:rPr sz="3600" spc="-95" dirty="0">
                <a:latin typeface="Arial"/>
                <a:cs typeface="Arial"/>
              </a:rPr>
              <a:t> </a:t>
            </a:r>
            <a:r>
              <a:rPr sz="3600" dirty="0">
                <a:latin typeface="Arial"/>
                <a:cs typeface="Arial"/>
              </a:rPr>
              <a:t>environment</a:t>
            </a:r>
          </a:p>
        </p:txBody>
      </p:sp>
    </p:spTree>
  </p:cSld>
  <p:clrMapOvr>
    <a:masterClrMapping/>
  </p:clrMapOvr>
  <p:transition spd="med">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456055">
              <a:lnSpc>
                <a:spcPct val="100000"/>
              </a:lnSpc>
            </a:pPr>
            <a:r>
              <a:rPr dirty="0"/>
              <a:t>Clients, Peers, and</a:t>
            </a:r>
            <a:r>
              <a:rPr spc="-90" dirty="0"/>
              <a:t> </a:t>
            </a:r>
            <a:r>
              <a:rPr dirty="0"/>
              <a:t>Servers</a:t>
            </a:r>
          </a:p>
        </p:txBody>
      </p:sp>
      <p:sp>
        <p:nvSpPr>
          <p:cNvPr id="3" name="object 3"/>
          <p:cNvSpPr/>
          <p:nvPr/>
        </p:nvSpPr>
        <p:spPr>
          <a:xfrm>
            <a:off x="1758950" y="1946275"/>
            <a:ext cx="5626100" cy="319405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pPr algn="just"/>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pPr algn="just"/>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pPr algn="just"/>
            <a:endParaRPr/>
          </a:p>
        </p:txBody>
      </p:sp>
      <p:sp>
        <p:nvSpPr>
          <p:cNvPr id="5" name="object 5"/>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pPr algn="just"/>
            <a:endParaRPr/>
          </a:p>
        </p:txBody>
      </p:sp>
      <p:sp>
        <p:nvSpPr>
          <p:cNvPr id="6" name="object 6"/>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pPr algn="just"/>
            <a:endParaRPr/>
          </a:p>
        </p:txBody>
      </p:sp>
      <p:sp>
        <p:nvSpPr>
          <p:cNvPr id="7" name="object 7"/>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pPr algn="just"/>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2383790" algn="just">
              <a:lnSpc>
                <a:spcPct val="100000"/>
              </a:lnSpc>
            </a:pPr>
            <a:r>
              <a:rPr dirty="0"/>
              <a:t>Network</a:t>
            </a:r>
            <a:r>
              <a:rPr spc="-95" dirty="0"/>
              <a:t> </a:t>
            </a:r>
            <a:r>
              <a:rPr dirty="0"/>
              <a:t>Protocols</a:t>
            </a:r>
          </a:p>
        </p:txBody>
      </p:sp>
      <p:sp>
        <p:nvSpPr>
          <p:cNvPr id="9" name="object 9"/>
          <p:cNvSpPr txBox="1"/>
          <p:nvPr/>
        </p:nvSpPr>
        <p:spPr>
          <a:xfrm>
            <a:off x="383540" y="1583829"/>
            <a:ext cx="8379460" cy="2138599"/>
          </a:xfrm>
          <a:prstGeom prst="rect">
            <a:avLst/>
          </a:prstGeom>
        </p:spPr>
        <p:txBody>
          <a:bodyPr vert="horz" wrap="square" lIns="0" tIns="0" rIns="0" bIns="0" rtlCol="0">
            <a:spAutoFit/>
          </a:bodyPr>
          <a:lstStyle/>
          <a:p>
            <a:pPr marL="355600" indent="-342900" algn="just">
              <a:lnSpc>
                <a:spcPts val="3275"/>
              </a:lnSpc>
              <a:buClr>
                <a:srgbClr val="839EE2"/>
              </a:buClr>
              <a:buFont typeface="Arial"/>
              <a:buChar char="•"/>
              <a:tabLst>
                <a:tab pos="354965" algn="l"/>
                <a:tab pos="355600" algn="l"/>
              </a:tabLst>
            </a:pPr>
            <a:r>
              <a:rPr sz="4000" b="1" spc="-5" dirty="0">
                <a:latin typeface="Arial"/>
                <a:cs typeface="Arial"/>
              </a:rPr>
              <a:t>Network protocol: </a:t>
            </a:r>
            <a:endParaRPr lang="en-US" sz="4000" b="1" spc="-5" dirty="0">
              <a:latin typeface="Arial"/>
              <a:cs typeface="Arial"/>
            </a:endParaRPr>
          </a:p>
          <a:p>
            <a:pPr marL="355600" indent="-342900" algn="just">
              <a:lnSpc>
                <a:spcPts val="3275"/>
              </a:lnSpc>
              <a:buClr>
                <a:srgbClr val="839EE2"/>
              </a:buClr>
              <a:tabLst>
                <a:tab pos="354965" algn="l"/>
                <a:tab pos="355600" algn="l"/>
              </a:tabLst>
            </a:pPr>
            <a:r>
              <a:rPr lang="en-US" sz="4000" b="1" spc="-5" dirty="0">
                <a:latin typeface="Arial"/>
                <a:cs typeface="Arial"/>
              </a:rPr>
              <a:t>	</a:t>
            </a:r>
            <a:r>
              <a:rPr sz="4000" spc="-5" dirty="0">
                <a:latin typeface="Arial"/>
                <a:cs typeface="Arial"/>
              </a:rPr>
              <a:t>common set of rules</a:t>
            </a:r>
            <a:r>
              <a:rPr sz="4000" spc="100" dirty="0">
                <a:latin typeface="Arial"/>
                <a:cs typeface="Arial"/>
              </a:rPr>
              <a:t> </a:t>
            </a:r>
            <a:r>
              <a:rPr sz="4000" dirty="0">
                <a:latin typeface="Arial"/>
                <a:cs typeface="Arial"/>
              </a:rPr>
              <a:t>that</a:t>
            </a:r>
            <a:r>
              <a:rPr lang="en-US" sz="4000" dirty="0">
                <a:latin typeface="Arial"/>
                <a:cs typeface="Arial"/>
              </a:rPr>
              <a:t> </a:t>
            </a:r>
            <a:r>
              <a:rPr sz="4000" spc="-5" dirty="0">
                <a:latin typeface="Arial"/>
                <a:cs typeface="Arial"/>
              </a:rPr>
              <a:t>allows two </a:t>
            </a:r>
            <a:r>
              <a:rPr sz="4000" dirty="0">
                <a:latin typeface="Arial"/>
                <a:cs typeface="Arial"/>
              </a:rPr>
              <a:t>computers </a:t>
            </a:r>
            <a:r>
              <a:rPr sz="4000" spc="-5" dirty="0">
                <a:latin typeface="Arial"/>
                <a:cs typeface="Arial"/>
              </a:rPr>
              <a:t>on a network</a:t>
            </a:r>
            <a:r>
              <a:rPr sz="4000" spc="15" dirty="0">
                <a:latin typeface="Arial"/>
                <a:cs typeface="Arial"/>
              </a:rPr>
              <a:t> </a:t>
            </a:r>
            <a:r>
              <a:rPr sz="4000" spc="-5" dirty="0">
                <a:latin typeface="Arial"/>
                <a:cs typeface="Arial"/>
              </a:rPr>
              <a:t>to</a:t>
            </a:r>
            <a:r>
              <a:rPr lang="en-US" sz="4000" spc="-5" dirty="0">
                <a:latin typeface="Arial"/>
                <a:cs typeface="Arial"/>
              </a:rPr>
              <a:t> </a:t>
            </a:r>
            <a:r>
              <a:rPr sz="4000" spc="-5" dirty="0">
                <a:latin typeface="Arial"/>
                <a:cs typeface="Arial"/>
              </a:rPr>
              <a:t>communicate with one </a:t>
            </a:r>
            <a:r>
              <a:rPr sz="4000" dirty="0">
                <a:latin typeface="Arial"/>
                <a:cs typeface="Arial"/>
              </a:rPr>
              <a:t>another</a:t>
            </a:r>
            <a:r>
              <a:rPr sz="4000" spc="35" dirty="0">
                <a:latin typeface="Arial"/>
                <a:cs typeface="Arial"/>
              </a:rPr>
              <a:t> </a:t>
            </a:r>
            <a:r>
              <a:rPr sz="4000" dirty="0">
                <a:latin typeface="Arial"/>
                <a:cs typeface="Arial"/>
              </a:rPr>
              <a:t>successfully</a:t>
            </a:r>
          </a:p>
        </p:txBody>
      </p:sp>
    </p:spTree>
  </p:cSld>
  <p:clrMapOvr>
    <a:masterClrMapping/>
  </p:clrMapOvr>
  <p:transition spd="med">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pPr algn="just"/>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pPr algn="just"/>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pPr algn="just"/>
            <a:endParaRPr/>
          </a:p>
        </p:txBody>
      </p:sp>
      <p:sp>
        <p:nvSpPr>
          <p:cNvPr id="5" name="object 5"/>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pPr algn="just"/>
            <a:endParaRPr/>
          </a:p>
        </p:txBody>
      </p:sp>
      <p:sp>
        <p:nvSpPr>
          <p:cNvPr id="6" name="object 6"/>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pPr algn="just"/>
            <a:endParaRPr/>
          </a:p>
        </p:txBody>
      </p:sp>
      <p:sp>
        <p:nvSpPr>
          <p:cNvPr id="7" name="object 7"/>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pPr algn="just"/>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2383790" algn="just">
              <a:lnSpc>
                <a:spcPct val="100000"/>
              </a:lnSpc>
            </a:pPr>
            <a:r>
              <a:rPr dirty="0"/>
              <a:t>Network</a:t>
            </a:r>
            <a:r>
              <a:rPr spc="-95" dirty="0"/>
              <a:t> </a:t>
            </a:r>
            <a:r>
              <a:rPr dirty="0"/>
              <a:t>Protocols</a:t>
            </a:r>
          </a:p>
        </p:txBody>
      </p:sp>
      <p:sp>
        <p:nvSpPr>
          <p:cNvPr id="9" name="object 9"/>
          <p:cNvSpPr txBox="1"/>
          <p:nvPr/>
        </p:nvSpPr>
        <p:spPr>
          <a:xfrm>
            <a:off x="383540" y="1583829"/>
            <a:ext cx="8379460" cy="1280543"/>
          </a:xfrm>
          <a:prstGeom prst="rect">
            <a:avLst/>
          </a:prstGeom>
        </p:spPr>
        <p:txBody>
          <a:bodyPr vert="horz" wrap="square" lIns="0" tIns="0" rIns="0" bIns="0" rtlCol="0">
            <a:spAutoFit/>
          </a:bodyPr>
          <a:lstStyle/>
          <a:p>
            <a:pPr marL="355600" indent="-342900" algn="just">
              <a:lnSpc>
                <a:spcPts val="3275"/>
              </a:lnSpc>
              <a:buClr>
                <a:srgbClr val="839EE2"/>
              </a:buClr>
              <a:buFont typeface="Arial"/>
              <a:buChar char="•"/>
              <a:tabLst>
                <a:tab pos="354965" algn="l"/>
                <a:tab pos="355600" algn="l"/>
              </a:tabLst>
            </a:pPr>
            <a:r>
              <a:rPr lang="en-US" sz="4000" b="1" spc="-5" dirty="0">
                <a:latin typeface="Arial"/>
                <a:cs typeface="Arial"/>
              </a:rPr>
              <a:t>Network operating system (NOS): </a:t>
            </a:r>
            <a:r>
              <a:rPr lang="en-US" sz="4000" spc="-5" dirty="0">
                <a:latin typeface="Arial"/>
                <a:cs typeface="Arial"/>
              </a:rPr>
              <a:t>determines  what services that computer can offer or request</a:t>
            </a:r>
          </a:p>
        </p:txBody>
      </p:sp>
    </p:spTree>
    <p:extLst>
      <p:ext uri="{BB962C8B-B14F-4D97-AF65-F5344CB8AC3E}">
        <p14:creationId xmlns:p14="http://schemas.microsoft.com/office/powerpoint/2010/main" val="2845711887"/>
      </p:ext>
    </p:extLst>
  </p:cSld>
  <p:clrMapOvr>
    <a:masterClrMapping/>
  </p:clrMapOvr>
  <p:transition spd="med">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pPr algn="just"/>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pPr algn="just"/>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pPr algn="just"/>
            <a:endParaRPr/>
          </a:p>
        </p:txBody>
      </p:sp>
      <p:sp>
        <p:nvSpPr>
          <p:cNvPr id="5" name="object 5"/>
          <p:cNvSpPr/>
          <p:nvPr/>
        </p:nvSpPr>
        <p:spPr>
          <a:xfrm>
            <a:off x="685800" y="1524000"/>
            <a:ext cx="8458200" cy="0"/>
          </a:xfrm>
          <a:custGeom>
            <a:avLst/>
            <a:gdLst/>
            <a:ahLst/>
            <a:cxnLst/>
            <a:rect l="l" t="t" r="r" b="b"/>
            <a:pathLst>
              <a:path w="8458200">
                <a:moveTo>
                  <a:pt x="0" y="0"/>
                </a:moveTo>
                <a:lnTo>
                  <a:pt x="8458200" y="0"/>
                </a:lnTo>
              </a:path>
            </a:pathLst>
          </a:custGeom>
          <a:ln w="25400">
            <a:solidFill>
              <a:srgbClr val="FFFFFF"/>
            </a:solidFill>
          </a:ln>
        </p:spPr>
        <p:txBody>
          <a:bodyPr wrap="square" lIns="0" tIns="0" rIns="0" bIns="0" rtlCol="0"/>
          <a:lstStyle/>
          <a:p>
            <a:pPr algn="just"/>
            <a:endParaRPr/>
          </a:p>
        </p:txBody>
      </p:sp>
      <p:sp>
        <p:nvSpPr>
          <p:cNvPr id="6" name="object 6"/>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pPr algn="just"/>
            <a:endParaRPr/>
          </a:p>
        </p:txBody>
      </p:sp>
      <p:sp>
        <p:nvSpPr>
          <p:cNvPr id="7" name="object 7"/>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pPr algn="just"/>
            <a:endParaRPr/>
          </a:p>
        </p:txBody>
      </p:sp>
      <p:sp>
        <p:nvSpPr>
          <p:cNvPr id="8" name="object 8"/>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pPr algn="just"/>
            <a:endParaRPr/>
          </a:p>
        </p:txBody>
      </p:sp>
      <p:sp>
        <p:nvSpPr>
          <p:cNvPr id="9" name="object 9"/>
          <p:cNvSpPr txBox="1">
            <a:spLocks noGrp="1"/>
          </p:cNvSpPr>
          <p:nvPr>
            <p:ph type="title"/>
          </p:nvPr>
        </p:nvSpPr>
        <p:spPr>
          <a:prstGeom prst="rect">
            <a:avLst/>
          </a:prstGeom>
        </p:spPr>
        <p:txBody>
          <a:bodyPr vert="horz" wrap="square" lIns="0" tIns="0" rIns="0" bIns="0" rtlCol="0">
            <a:spAutoFit/>
          </a:bodyPr>
          <a:lstStyle/>
          <a:p>
            <a:pPr marL="2496820" algn="just">
              <a:lnSpc>
                <a:spcPct val="100000"/>
              </a:lnSpc>
            </a:pPr>
            <a:r>
              <a:rPr dirty="0"/>
              <a:t>Network</a:t>
            </a:r>
            <a:r>
              <a:rPr spc="-90" dirty="0"/>
              <a:t> </a:t>
            </a:r>
            <a:r>
              <a:rPr dirty="0"/>
              <a:t>Services</a:t>
            </a:r>
          </a:p>
        </p:txBody>
      </p:sp>
      <p:sp>
        <p:nvSpPr>
          <p:cNvPr id="10" name="object 10"/>
          <p:cNvSpPr txBox="1"/>
          <p:nvPr/>
        </p:nvSpPr>
        <p:spPr>
          <a:xfrm>
            <a:off x="383540" y="1404466"/>
            <a:ext cx="8322945" cy="3167534"/>
          </a:xfrm>
          <a:prstGeom prst="rect">
            <a:avLst/>
          </a:prstGeom>
        </p:spPr>
        <p:txBody>
          <a:bodyPr vert="horz" wrap="square" lIns="0" tIns="0" rIns="0" bIns="0" rtlCol="0">
            <a:spAutoFit/>
          </a:bodyPr>
          <a:lstStyle/>
          <a:p>
            <a:pPr marL="355600" marR="366395" indent="-342900" algn="just">
              <a:lnSpc>
                <a:spcPct val="100000"/>
              </a:lnSpc>
              <a:buClr>
                <a:srgbClr val="839EE2"/>
              </a:buClr>
              <a:buChar char="•"/>
              <a:tabLst>
                <a:tab pos="354965" algn="l"/>
                <a:tab pos="355600" algn="l"/>
              </a:tabLst>
            </a:pPr>
            <a:r>
              <a:rPr sz="4000" dirty="0">
                <a:latin typeface="Arial"/>
                <a:cs typeface="Arial"/>
              </a:rPr>
              <a:t>server component </a:t>
            </a:r>
            <a:r>
              <a:rPr lang="en-US" sz="4000" dirty="0">
                <a:latin typeface="Arial"/>
                <a:cs typeface="Arial"/>
              </a:rPr>
              <a:t>- </a:t>
            </a:r>
            <a:r>
              <a:rPr sz="4000" dirty="0">
                <a:latin typeface="Arial"/>
                <a:cs typeface="Arial"/>
              </a:rPr>
              <a:t>provides access </a:t>
            </a:r>
            <a:r>
              <a:rPr sz="4000" spc="-5" dirty="0">
                <a:latin typeface="Arial"/>
                <a:cs typeface="Arial"/>
              </a:rPr>
              <a:t>to the </a:t>
            </a:r>
            <a:r>
              <a:rPr sz="4000" dirty="0">
                <a:latin typeface="Arial"/>
                <a:cs typeface="Arial"/>
              </a:rPr>
              <a:t>resource </a:t>
            </a:r>
            <a:endParaRPr lang="en-US" sz="4000" dirty="0">
              <a:latin typeface="Arial"/>
              <a:cs typeface="Arial"/>
            </a:endParaRPr>
          </a:p>
          <a:p>
            <a:pPr marL="355600" marR="366395" indent="-342900" algn="just">
              <a:lnSpc>
                <a:spcPct val="100000"/>
              </a:lnSpc>
              <a:buClr>
                <a:srgbClr val="839EE2"/>
              </a:buClr>
              <a:buChar char="•"/>
              <a:tabLst>
                <a:tab pos="354965" algn="l"/>
                <a:tab pos="355600" algn="l"/>
              </a:tabLst>
            </a:pPr>
            <a:r>
              <a:rPr sz="4000" dirty="0">
                <a:latin typeface="Arial"/>
                <a:cs typeface="Arial"/>
              </a:rPr>
              <a:t>client  </a:t>
            </a:r>
            <a:r>
              <a:rPr sz="4000" spc="-5" dirty="0">
                <a:latin typeface="Arial"/>
                <a:cs typeface="Arial"/>
              </a:rPr>
              <a:t>component </a:t>
            </a:r>
            <a:r>
              <a:rPr lang="en-US" sz="4000" dirty="0">
                <a:latin typeface="Arial"/>
                <a:cs typeface="Arial"/>
              </a:rPr>
              <a:t>-</a:t>
            </a:r>
            <a:r>
              <a:rPr sz="4000" dirty="0">
                <a:latin typeface="Arial"/>
                <a:cs typeface="Arial"/>
              </a:rPr>
              <a:t> </a:t>
            </a:r>
            <a:r>
              <a:rPr sz="4000" spc="-5" dirty="0">
                <a:latin typeface="Arial"/>
                <a:cs typeface="Arial"/>
              </a:rPr>
              <a:t>requests access to the</a:t>
            </a:r>
            <a:r>
              <a:rPr sz="4000" spc="70" dirty="0">
                <a:latin typeface="Arial"/>
                <a:cs typeface="Arial"/>
              </a:rPr>
              <a:t> </a:t>
            </a:r>
            <a:r>
              <a:rPr sz="4000" spc="-5" dirty="0">
                <a:latin typeface="Arial"/>
                <a:cs typeface="Arial"/>
              </a:rPr>
              <a:t>resource</a:t>
            </a:r>
            <a:endParaRPr sz="4000" dirty="0">
              <a:latin typeface="Arial"/>
              <a:cs typeface="Arial"/>
            </a:endParaRPr>
          </a:p>
          <a:p>
            <a:pPr marL="355600" indent="-342900" algn="just">
              <a:lnSpc>
                <a:spcPct val="100000"/>
              </a:lnSpc>
              <a:spcBef>
                <a:spcPts val="670"/>
              </a:spcBef>
              <a:buClr>
                <a:srgbClr val="839EE2"/>
              </a:buClr>
              <a:buChar char="•"/>
              <a:tabLst>
                <a:tab pos="354965" algn="l"/>
                <a:tab pos="355600" algn="l"/>
              </a:tabLst>
            </a:pPr>
            <a:r>
              <a:rPr sz="4000" spc="-5" dirty="0">
                <a:latin typeface="Arial"/>
                <a:cs typeface="Arial"/>
              </a:rPr>
              <a:t>Both components </a:t>
            </a:r>
            <a:r>
              <a:rPr lang="en-US" sz="4000" dirty="0">
                <a:latin typeface="Arial"/>
                <a:cs typeface="Arial"/>
              </a:rPr>
              <a:t>-</a:t>
            </a:r>
            <a:r>
              <a:rPr sz="4000" spc="10" dirty="0">
                <a:latin typeface="Arial"/>
                <a:cs typeface="Arial"/>
              </a:rPr>
              <a:t> </a:t>
            </a:r>
            <a:r>
              <a:rPr sz="4000" dirty="0">
                <a:latin typeface="Arial"/>
                <a:cs typeface="Arial"/>
              </a:rPr>
              <a:t>service</a:t>
            </a:r>
          </a:p>
        </p:txBody>
      </p:sp>
    </p:spTree>
  </p:cSld>
  <p:clrMapOvr>
    <a:masterClrMapping/>
  </p:clrMapOvr>
  <p:transition spd="med">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720090">
              <a:lnSpc>
                <a:spcPct val="100000"/>
              </a:lnSpc>
            </a:pPr>
            <a:r>
              <a:rPr dirty="0"/>
              <a:t>Layers of the Networking</a:t>
            </a:r>
            <a:r>
              <a:rPr spc="-85" dirty="0"/>
              <a:t> </a:t>
            </a:r>
            <a:r>
              <a:rPr dirty="0"/>
              <a:t>Process</a:t>
            </a:r>
          </a:p>
        </p:txBody>
      </p:sp>
      <p:sp>
        <p:nvSpPr>
          <p:cNvPr id="3" name="object 3"/>
          <p:cNvSpPr/>
          <p:nvPr/>
        </p:nvSpPr>
        <p:spPr>
          <a:xfrm>
            <a:off x="1831975" y="1071625"/>
            <a:ext cx="5478526" cy="494182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spd="med">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pPr algn="just"/>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pPr algn="just"/>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pPr algn="just"/>
            <a:endParaRPr/>
          </a:p>
        </p:txBody>
      </p:sp>
      <p:sp>
        <p:nvSpPr>
          <p:cNvPr id="5" name="object 5"/>
          <p:cNvSpPr/>
          <p:nvPr/>
        </p:nvSpPr>
        <p:spPr>
          <a:xfrm>
            <a:off x="685800" y="1524000"/>
            <a:ext cx="8458200" cy="0"/>
          </a:xfrm>
          <a:custGeom>
            <a:avLst/>
            <a:gdLst/>
            <a:ahLst/>
            <a:cxnLst/>
            <a:rect l="l" t="t" r="r" b="b"/>
            <a:pathLst>
              <a:path w="8458200">
                <a:moveTo>
                  <a:pt x="0" y="0"/>
                </a:moveTo>
                <a:lnTo>
                  <a:pt x="8458200" y="0"/>
                </a:lnTo>
              </a:path>
            </a:pathLst>
          </a:custGeom>
          <a:ln w="25400">
            <a:solidFill>
              <a:srgbClr val="FFFFFF"/>
            </a:solidFill>
          </a:ln>
        </p:spPr>
        <p:txBody>
          <a:bodyPr wrap="square" lIns="0" tIns="0" rIns="0" bIns="0" rtlCol="0"/>
          <a:lstStyle/>
          <a:p>
            <a:pPr algn="just"/>
            <a:endParaRPr/>
          </a:p>
        </p:txBody>
      </p:sp>
      <p:sp>
        <p:nvSpPr>
          <p:cNvPr id="6" name="object 6"/>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pPr algn="just"/>
            <a:endParaRPr/>
          </a:p>
        </p:txBody>
      </p:sp>
      <p:sp>
        <p:nvSpPr>
          <p:cNvPr id="7" name="object 7"/>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pPr algn="just"/>
            <a:endParaRPr/>
          </a:p>
        </p:txBody>
      </p:sp>
      <p:sp>
        <p:nvSpPr>
          <p:cNvPr id="8" name="object 8"/>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pPr algn="just"/>
            <a:endParaRPr/>
          </a:p>
        </p:txBody>
      </p:sp>
      <p:sp>
        <p:nvSpPr>
          <p:cNvPr id="9" name="object 9"/>
          <p:cNvSpPr txBox="1">
            <a:spLocks noGrp="1"/>
          </p:cNvSpPr>
          <p:nvPr>
            <p:ph type="title"/>
          </p:nvPr>
        </p:nvSpPr>
        <p:spPr>
          <a:prstGeom prst="rect">
            <a:avLst/>
          </a:prstGeom>
        </p:spPr>
        <p:txBody>
          <a:bodyPr vert="horz" wrap="square" lIns="0" tIns="0" rIns="0" bIns="0" rtlCol="0">
            <a:spAutoFit/>
          </a:bodyPr>
          <a:lstStyle/>
          <a:p>
            <a:pPr marL="1101090" algn="just">
              <a:lnSpc>
                <a:spcPct val="100000"/>
              </a:lnSpc>
            </a:pPr>
            <a:r>
              <a:rPr dirty="0"/>
              <a:t>Understanding Network</a:t>
            </a:r>
            <a:r>
              <a:rPr spc="-80" dirty="0"/>
              <a:t> </a:t>
            </a:r>
            <a:r>
              <a:rPr dirty="0"/>
              <a:t>Types</a:t>
            </a:r>
          </a:p>
        </p:txBody>
      </p:sp>
      <p:sp>
        <p:nvSpPr>
          <p:cNvPr id="10" name="object 10"/>
          <p:cNvSpPr txBox="1"/>
          <p:nvPr/>
        </p:nvSpPr>
        <p:spPr>
          <a:xfrm>
            <a:off x="383540" y="1307314"/>
            <a:ext cx="8375015" cy="2655086"/>
          </a:xfrm>
          <a:prstGeom prst="rect">
            <a:avLst/>
          </a:prstGeom>
        </p:spPr>
        <p:txBody>
          <a:bodyPr vert="horz" wrap="square" lIns="0" tIns="0" rIns="0" bIns="0" rtlCol="0">
            <a:spAutoFit/>
          </a:bodyPr>
          <a:lstStyle/>
          <a:p>
            <a:pPr marL="355600" marR="318135" indent="-342900" algn="just">
              <a:lnSpc>
                <a:spcPts val="3460"/>
              </a:lnSpc>
              <a:buClr>
                <a:srgbClr val="839EE2"/>
              </a:buClr>
              <a:buChar char="•"/>
              <a:tabLst>
                <a:tab pos="354965" algn="l"/>
                <a:tab pos="355600" algn="l"/>
              </a:tabLst>
            </a:pPr>
            <a:r>
              <a:rPr sz="4400" dirty="0">
                <a:latin typeface="Arial"/>
                <a:cs typeface="Arial"/>
              </a:rPr>
              <a:t>two </a:t>
            </a:r>
            <a:r>
              <a:rPr sz="4400" spc="-5" dirty="0">
                <a:latin typeface="Arial"/>
                <a:cs typeface="Arial"/>
              </a:rPr>
              <a:t>major</a:t>
            </a:r>
            <a:r>
              <a:rPr lang="en-US" sz="4400" spc="-5" dirty="0">
                <a:latin typeface="Arial"/>
                <a:cs typeface="Arial"/>
              </a:rPr>
              <a:t> network</a:t>
            </a:r>
            <a:r>
              <a:rPr sz="4400" spc="-5" dirty="0">
                <a:latin typeface="Arial"/>
                <a:cs typeface="Arial"/>
              </a:rPr>
              <a:t> </a:t>
            </a:r>
            <a:r>
              <a:rPr sz="4400" dirty="0">
                <a:latin typeface="Arial"/>
                <a:cs typeface="Arial"/>
              </a:rPr>
              <a:t>types:</a:t>
            </a:r>
            <a:r>
              <a:rPr sz="4400" spc="-105" dirty="0">
                <a:latin typeface="Arial"/>
                <a:cs typeface="Arial"/>
              </a:rPr>
              <a:t> </a:t>
            </a:r>
            <a:endParaRPr lang="en-US" sz="4400" spc="-105" dirty="0">
              <a:latin typeface="Arial"/>
              <a:cs typeface="Arial"/>
            </a:endParaRPr>
          </a:p>
          <a:p>
            <a:pPr marL="812800" marR="318135" lvl="1" indent="-342900" algn="just">
              <a:lnSpc>
                <a:spcPts val="3460"/>
              </a:lnSpc>
              <a:buClr>
                <a:srgbClr val="839EE2"/>
              </a:buClr>
              <a:buChar char="•"/>
              <a:tabLst>
                <a:tab pos="354965" algn="l"/>
                <a:tab pos="355600" algn="l"/>
              </a:tabLst>
            </a:pPr>
            <a:r>
              <a:rPr sz="4400" spc="-5" dirty="0">
                <a:latin typeface="Arial"/>
                <a:cs typeface="Arial"/>
              </a:rPr>
              <a:t>peer-to- peer</a:t>
            </a:r>
            <a:endParaRPr lang="en-US" sz="4400" spc="-5" dirty="0">
              <a:latin typeface="Arial"/>
              <a:cs typeface="Arial"/>
            </a:endParaRPr>
          </a:p>
          <a:p>
            <a:pPr marL="812800" marR="318135" lvl="1" indent="-342900" algn="just">
              <a:lnSpc>
                <a:spcPts val="3460"/>
              </a:lnSpc>
              <a:buClr>
                <a:srgbClr val="839EE2"/>
              </a:buClr>
              <a:buChar char="•"/>
              <a:tabLst>
                <a:tab pos="354965" algn="l"/>
                <a:tab pos="355600" algn="l"/>
              </a:tabLst>
            </a:pPr>
            <a:r>
              <a:rPr sz="4400" spc="-5" dirty="0">
                <a:latin typeface="Arial"/>
                <a:cs typeface="Arial"/>
              </a:rPr>
              <a:t>client/server </a:t>
            </a:r>
            <a:endParaRPr lang="en-US" sz="4400" spc="-5" dirty="0">
              <a:latin typeface="Arial"/>
              <a:cs typeface="Arial"/>
            </a:endParaRPr>
          </a:p>
          <a:p>
            <a:pPr marL="355600" marR="206375" indent="-342900" algn="just">
              <a:lnSpc>
                <a:spcPct val="90000"/>
              </a:lnSpc>
              <a:spcBef>
                <a:spcPts val="715"/>
              </a:spcBef>
              <a:buClr>
                <a:srgbClr val="839EE2"/>
              </a:buClr>
              <a:buChar char="•"/>
              <a:tabLst>
                <a:tab pos="354965" algn="l"/>
                <a:tab pos="355600" algn="l"/>
              </a:tabLst>
            </a:pPr>
            <a:r>
              <a:rPr sz="4400" dirty="0">
                <a:latin typeface="Arial"/>
                <a:cs typeface="Arial"/>
              </a:rPr>
              <a:t>Server-based networks</a:t>
            </a:r>
            <a:r>
              <a:rPr lang="en-US" sz="4400" dirty="0">
                <a:latin typeface="Arial"/>
                <a:cs typeface="Arial"/>
              </a:rPr>
              <a:t> -</a:t>
            </a:r>
            <a:r>
              <a:rPr sz="4400" dirty="0">
                <a:latin typeface="Arial"/>
                <a:cs typeface="Arial"/>
              </a:rPr>
              <a:t> </a:t>
            </a:r>
            <a:r>
              <a:rPr sz="4400" spc="-5" dirty="0">
                <a:latin typeface="Arial"/>
                <a:cs typeface="Arial"/>
              </a:rPr>
              <a:t>the most</a:t>
            </a:r>
            <a:r>
              <a:rPr sz="4400" spc="-165" dirty="0">
                <a:latin typeface="Arial"/>
                <a:cs typeface="Arial"/>
              </a:rPr>
              <a:t> </a:t>
            </a:r>
            <a:r>
              <a:rPr sz="4400" dirty="0">
                <a:latin typeface="Arial"/>
                <a:cs typeface="Arial"/>
              </a:rPr>
              <a:t>typical</a:t>
            </a:r>
          </a:p>
        </p:txBody>
      </p:sp>
    </p:spTree>
  </p:cSld>
  <p:clrMapOvr>
    <a:masterClrMapping/>
  </p:clrMapOvr>
  <p:transition spd="med">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736089">
              <a:lnSpc>
                <a:spcPct val="100000"/>
              </a:lnSpc>
            </a:pPr>
            <a:r>
              <a:rPr dirty="0"/>
              <a:t>Peer-to-Peer</a:t>
            </a:r>
            <a:r>
              <a:rPr spc="-105" dirty="0"/>
              <a:t> </a:t>
            </a:r>
            <a:r>
              <a:rPr dirty="0"/>
              <a:t>Networking</a:t>
            </a:r>
          </a:p>
        </p:txBody>
      </p:sp>
      <p:sp>
        <p:nvSpPr>
          <p:cNvPr id="3" name="object 3"/>
          <p:cNvSpPr/>
          <p:nvPr/>
        </p:nvSpPr>
        <p:spPr>
          <a:xfrm>
            <a:off x="944562" y="914403"/>
            <a:ext cx="7242582" cy="525779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spd="med">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pPr algn="just"/>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pPr algn="just"/>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pPr algn="just"/>
            <a:endParaRPr/>
          </a:p>
        </p:txBody>
      </p:sp>
      <p:sp>
        <p:nvSpPr>
          <p:cNvPr id="5" name="object 5"/>
          <p:cNvSpPr/>
          <p:nvPr/>
        </p:nvSpPr>
        <p:spPr>
          <a:xfrm>
            <a:off x="685800" y="1524000"/>
            <a:ext cx="8458200" cy="0"/>
          </a:xfrm>
          <a:custGeom>
            <a:avLst/>
            <a:gdLst/>
            <a:ahLst/>
            <a:cxnLst/>
            <a:rect l="l" t="t" r="r" b="b"/>
            <a:pathLst>
              <a:path w="8458200">
                <a:moveTo>
                  <a:pt x="0" y="0"/>
                </a:moveTo>
                <a:lnTo>
                  <a:pt x="8458200" y="0"/>
                </a:lnTo>
              </a:path>
            </a:pathLst>
          </a:custGeom>
          <a:ln w="25400">
            <a:solidFill>
              <a:srgbClr val="FFFFFF"/>
            </a:solidFill>
          </a:ln>
        </p:spPr>
        <p:txBody>
          <a:bodyPr wrap="square" lIns="0" tIns="0" rIns="0" bIns="0" rtlCol="0"/>
          <a:lstStyle/>
          <a:p>
            <a:pPr algn="just"/>
            <a:endParaRPr/>
          </a:p>
        </p:txBody>
      </p:sp>
      <p:sp>
        <p:nvSpPr>
          <p:cNvPr id="6" name="object 6"/>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pPr algn="just"/>
            <a:endParaRPr/>
          </a:p>
        </p:txBody>
      </p:sp>
      <p:sp>
        <p:nvSpPr>
          <p:cNvPr id="7" name="object 7"/>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pPr algn="just"/>
            <a:endParaRPr/>
          </a:p>
        </p:txBody>
      </p:sp>
      <p:sp>
        <p:nvSpPr>
          <p:cNvPr id="8" name="object 8"/>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pPr algn="just"/>
            <a:endParaRPr/>
          </a:p>
        </p:txBody>
      </p:sp>
      <p:sp>
        <p:nvSpPr>
          <p:cNvPr id="9" name="object 9"/>
          <p:cNvSpPr txBox="1">
            <a:spLocks noGrp="1"/>
          </p:cNvSpPr>
          <p:nvPr>
            <p:ph type="title"/>
          </p:nvPr>
        </p:nvSpPr>
        <p:spPr>
          <a:prstGeom prst="rect">
            <a:avLst/>
          </a:prstGeom>
        </p:spPr>
        <p:txBody>
          <a:bodyPr vert="horz" wrap="square" lIns="0" tIns="0" rIns="0" bIns="0" rtlCol="0">
            <a:spAutoFit/>
          </a:bodyPr>
          <a:lstStyle/>
          <a:p>
            <a:pPr marL="1736089" algn="just">
              <a:lnSpc>
                <a:spcPct val="100000"/>
              </a:lnSpc>
            </a:pPr>
            <a:r>
              <a:rPr dirty="0"/>
              <a:t>Peer-to-Peer</a:t>
            </a:r>
            <a:r>
              <a:rPr spc="-105" dirty="0"/>
              <a:t> </a:t>
            </a:r>
            <a:r>
              <a:rPr dirty="0"/>
              <a:t>Networking</a:t>
            </a:r>
          </a:p>
        </p:txBody>
      </p:sp>
      <p:sp>
        <p:nvSpPr>
          <p:cNvPr id="10" name="object 10"/>
          <p:cNvSpPr txBox="1"/>
          <p:nvPr/>
        </p:nvSpPr>
        <p:spPr>
          <a:xfrm>
            <a:off x="383540" y="1413396"/>
            <a:ext cx="8343265" cy="2244204"/>
          </a:xfrm>
          <a:prstGeom prst="rect">
            <a:avLst/>
          </a:prstGeom>
        </p:spPr>
        <p:txBody>
          <a:bodyPr vert="horz" wrap="square" lIns="0" tIns="0" rIns="0" bIns="0" rtlCol="0">
            <a:spAutoFit/>
          </a:bodyPr>
          <a:lstStyle/>
          <a:p>
            <a:pPr marL="355600" marR="267335" indent="-342900" algn="just">
              <a:lnSpc>
                <a:spcPts val="3460"/>
              </a:lnSpc>
              <a:buClr>
                <a:srgbClr val="839EE2"/>
              </a:buClr>
              <a:buChar char="•"/>
              <a:tabLst>
                <a:tab pos="354965" algn="l"/>
                <a:tab pos="355600" algn="l"/>
              </a:tabLst>
            </a:pPr>
            <a:r>
              <a:rPr sz="4000" dirty="0">
                <a:latin typeface="Arial"/>
                <a:cs typeface="Arial"/>
              </a:rPr>
              <a:t>every user </a:t>
            </a:r>
            <a:r>
              <a:rPr sz="4000" spc="-5" dirty="0">
                <a:latin typeface="Arial"/>
                <a:cs typeface="Arial"/>
              </a:rPr>
              <a:t>must  </a:t>
            </a:r>
            <a:r>
              <a:rPr sz="4000" dirty="0">
                <a:latin typeface="Arial"/>
                <a:cs typeface="Arial"/>
              </a:rPr>
              <a:t>also act </a:t>
            </a:r>
            <a:r>
              <a:rPr sz="4000" spc="-5" dirty="0">
                <a:latin typeface="Arial"/>
                <a:cs typeface="Arial"/>
              </a:rPr>
              <a:t>as </a:t>
            </a:r>
            <a:r>
              <a:rPr sz="4000" dirty="0">
                <a:latin typeface="Arial"/>
                <a:cs typeface="Arial"/>
              </a:rPr>
              <a:t>a network</a:t>
            </a:r>
            <a:r>
              <a:rPr sz="4000" spc="-110" dirty="0">
                <a:latin typeface="Arial"/>
                <a:cs typeface="Arial"/>
              </a:rPr>
              <a:t> </a:t>
            </a:r>
            <a:r>
              <a:rPr sz="4000" spc="-5" dirty="0">
                <a:latin typeface="Arial"/>
                <a:cs typeface="Arial"/>
              </a:rPr>
              <a:t>administrator</a:t>
            </a:r>
            <a:endParaRPr lang="en-US" sz="4000" spc="-5" dirty="0">
              <a:latin typeface="Arial"/>
              <a:cs typeface="Arial"/>
            </a:endParaRPr>
          </a:p>
          <a:p>
            <a:pPr marL="355600" marR="267335" indent="-342900" algn="just">
              <a:lnSpc>
                <a:spcPts val="3460"/>
              </a:lnSpc>
              <a:buClr>
                <a:srgbClr val="839EE2"/>
              </a:buClr>
              <a:buChar char="•"/>
              <a:tabLst>
                <a:tab pos="354965" algn="l"/>
                <a:tab pos="355600" algn="l"/>
              </a:tabLst>
            </a:pPr>
            <a:r>
              <a:rPr lang="en-US" sz="4000" spc="-5" dirty="0">
                <a:latin typeface="Arial"/>
                <a:cs typeface="Arial"/>
              </a:rPr>
              <a:t>network administrator - </a:t>
            </a:r>
            <a:r>
              <a:rPr sz="4000" spc="-5" dirty="0">
                <a:latin typeface="Arial"/>
                <a:cs typeface="Arial"/>
              </a:rPr>
              <a:t>control</a:t>
            </a:r>
            <a:r>
              <a:rPr lang="en-US" sz="4000" spc="-5" dirty="0">
                <a:latin typeface="Arial"/>
                <a:cs typeface="Arial"/>
              </a:rPr>
              <a:t>s</a:t>
            </a:r>
            <a:r>
              <a:rPr sz="4000" spc="-5" dirty="0">
                <a:latin typeface="Arial"/>
                <a:cs typeface="Arial"/>
              </a:rPr>
              <a:t> </a:t>
            </a:r>
            <a:r>
              <a:rPr sz="4000" dirty="0">
                <a:latin typeface="Arial"/>
                <a:cs typeface="Arial"/>
              </a:rPr>
              <a:t>access to the resources on</a:t>
            </a:r>
            <a:r>
              <a:rPr sz="4000" spc="-145" dirty="0">
                <a:latin typeface="Arial"/>
                <a:cs typeface="Arial"/>
              </a:rPr>
              <a:t> </a:t>
            </a:r>
            <a:r>
              <a:rPr sz="4000" spc="-5" dirty="0">
                <a:latin typeface="Arial"/>
                <a:cs typeface="Arial"/>
              </a:rPr>
              <a:t>their</a:t>
            </a:r>
            <a:r>
              <a:rPr lang="en-US" sz="4000" spc="-5" dirty="0">
                <a:latin typeface="Arial"/>
                <a:cs typeface="Arial"/>
              </a:rPr>
              <a:t> </a:t>
            </a:r>
            <a:r>
              <a:rPr sz="4000" spc="-5" dirty="0">
                <a:latin typeface="Arial"/>
                <a:cs typeface="Arial"/>
              </a:rPr>
              <a:t>machines</a:t>
            </a:r>
            <a:endParaRPr sz="4000" dirty="0">
              <a:latin typeface="Arial"/>
              <a:cs typeface="Arial"/>
            </a:endParaRPr>
          </a:p>
        </p:txBody>
      </p:sp>
    </p:spTree>
  </p:cSld>
  <p:clrMapOvr>
    <a:masterClrMapping/>
  </p:clrMapOvr>
  <p:transition spd="med">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pPr algn="just"/>
            <a:endParaRPr/>
          </a:p>
        </p:txBody>
      </p:sp>
      <p:sp>
        <p:nvSpPr>
          <p:cNvPr id="3" name="object 3"/>
          <p:cNvSpPr/>
          <p:nvPr/>
        </p:nvSpPr>
        <p:spPr>
          <a:xfrm>
            <a:off x="0" y="0"/>
            <a:ext cx="9144000" cy="762000"/>
          </a:xfrm>
          <a:prstGeom prst="rect">
            <a:avLst/>
          </a:prstGeom>
          <a:blipFill>
            <a:blip r:embed="rId2" cstate="print"/>
            <a:stretch>
              <a:fillRect/>
            </a:stretch>
          </a:blipFill>
        </p:spPr>
        <p:txBody>
          <a:bodyPr wrap="square" lIns="0" tIns="0" rIns="0" bIns="0" rtlCol="0"/>
          <a:lstStyle/>
          <a:p>
            <a:pPr algn="just"/>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pPr algn="just"/>
            <a:endParaRPr/>
          </a:p>
        </p:txBody>
      </p:sp>
      <p:sp>
        <p:nvSpPr>
          <p:cNvPr id="5" name="object 5"/>
          <p:cNvSpPr/>
          <p:nvPr/>
        </p:nvSpPr>
        <p:spPr>
          <a:xfrm>
            <a:off x="685800" y="1524000"/>
            <a:ext cx="8458200" cy="0"/>
          </a:xfrm>
          <a:custGeom>
            <a:avLst/>
            <a:gdLst/>
            <a:ahLst/>
            <a:cxnLst/>
            <a:rect l="l" t="t" r="r" b="b"/>
            <a:pathLst>
              <a:path w="8458200">
                <a:moveTo>
                  <a:pt x="0" y="0"/>
                </a:moveTo>
                <a:lnTo>
                  <a:pt x="8458200" y="0"/>
                </a:lnTo>
              </a:path>
            </a:pathLst>
          </a:custGeom>
          <a:ln w="25400">
            <a:solidFill>
              <a:srgbClr val="FFFFFF"/>
            </a:solidFill>
          </a:ln>
        </p:spPr>
        <p:txBody>
          <a:bodyPr wrap="square" lIns="0" tIns="0" rIns="0" bIns="0" rtlCol="0"/>
          <a:lstStyle/>
          <a:p>
            <a:pPr algn="just"/>
            <a:endParaRPr/>
          </a:p>
        </p:txBody>
      </p:sp>
      <p:sp>
        <p:nvSpPr>
          <p:cNvPr id="6" name="object 6"/>
          <p:cNvSpPr/>
          <p:nvPr/>
        </p:nvSpPr>
        <p:spPr>
          <a:xfrm>
            <a:off x="7543800" y="6088062"/>
            <a:ext cx="381000" cy="346075"/>
          </a:xfrm>
          <a:prstGeom prst="rect">
            <a:avLst/>
          </a:prstGeom>
          <a:blipFill>
            <a:blip r:embed="rId3" cstate="print"/>
            <a:stretch>
              <a:fillRect/>
            </a:stretch>
          </a:blipFill>
        </p:spPr>
        <p:txBody>
          <a:bodyPr wrap="square" lIns="0" tIns="0" rIns="0" bIns="0" rtlCol="0"/>
          <a:lstStyle/>
          <a:p>
            <a:pPr algn="just"/>
            <a:endParaRPr/>
          </a:p>
        </p:txBody>
      </p:sp>
      <p:sp>
        <p:nvSpPr>
          <p:cNvPr id="7" name="object 7"/>
          <p:cNvSpPr/>
          <p:nvPr/>
        </p:nvSpPr>
        <p:spPr>
          <a:xfrm>
            <a:off x="8001000" y="6096000"/>
            <a:ext cx="381000" cy="361950"/>
          </a:xfrm>
          <a:prstGeom prst="rect">
            <a:avLst/>
          </a:prstGeom>
          <a:blipFill>
            <a:blip r:embed="rId4" cstate="print"/>
            <a:stretch>
              <a:fillRect/>
            </a:stretch>
          </a:blipFill>
        </p:spPr>
        <p:txBody>
          <a:bodyPr wrap="square" lIns="0" tIns="0" rIns="0" bIns="0" rtlCol="0"/>
          <a:lstStyle/>
          <a:p>
            <a:pPr algn="just"/>
            <a:endParaRPr/>
          </a:p>
        </p:txBody>
      </p:sp>
      <p:sp>
        <p:nvSpPr>
          <p:cNvPr id="8" name="object 8"/>
          <p:cNvSpPr/>
          <p:nvPr/>
        </p:nvSpPr>
        <p:spPr>
          <a:xfrm>
            <a:off x="8534400" y="6096000"/>
            <a:ext cx="381000" cy="366712"/>
          </a:xfrm>
          <a:prstGeom prst="rect">
            <a:avLst/>
          </a:prstGeom>
          <a:blipFill>
            <a:blip r:embed="rId5" cstate="print"/>
            <a:stretch>
              <a:fillRect/>
            </a:stretch>
          </a:blipFill>
        </p:spPr>
        <p:txBody>
          <a:bodyPr wrap="square" lIns="0" tIns="0" rIns="0" bIns="0" rtlCol="0"/>
          <a:lstStyle/>
          <a:p>
            <a:pPr algn="just"/>
            <a:endParaRPr/>
          </a:p>
        </p:txBody>
      </p:sp>
      <p:sp>
        <p:nvSpPr>
          <p:cNvPr id="9" name="object 9"/>
          <p:cNvSpPr txBox="1">
            <a:spLocks noGrp="1"/>
          </p:cNvSpPr>
          <p:nvPr>
            <p:ph type="title"/>
          </p:nvPr>
        </p:nvSpPr>
        <p:spPr>
          <a:prstGeom prst="rect">
            <a:avLst/>
          </a:prstGeom>
        </p:spPr>
        <p:txBody>
          <a:bodyPr vert="horz" wrap="square" lIns="0" tIns="0" rIns="0" bIns="0" rtlCol="0">
            <a:spAutoFit/>
          </a:bodyPr>
          <a:lstStyle/>
          <a:p>
            <a:pPr marL="376555" algn="just">
              <a:lnSpc>
                <a:spcPct val="100000"/>
              </a:lnSpc>
            </a:pPr>
            <a:r>
              <a:rPr dirty="0"/>
              <a:t>Peer-to-Peer Networking</a:t>
            </a:r>
            <a:r>
              <a:rPr spc="-100" dirty="0"/>
              <a:t> </a:t>
            </a:r>
            <a:r>
              <a:rPr dirty="0"/>
              <a:t>Advantages</a:t>
            </a:r>
          </a:p>
        </p:txBody>
      </p:sp>
      <p:sp>
        <p:nvSpPr>
          <p:cNvPr id="10" name="object 10"/>
          <p:cNvSpPr txBox="1"/>
          <p:nvPr/>
        </p:nvSpPr>
        <p:spPr>
          <a:xfrm>
            <a:off x="383540" y="948690"/>
            <a:ext cx="7987030" cy="4998804"/>
          </a:xfrm>
          <a:prstGeom prst="rect">
            <a:avLst/>
          </a:prstGeom>
        </p:spPr>
        <p:txBody>
          <a:bodyPr vert="horz" wrap="square" lIns="0" tIns="0" rIns="0" bIns="0" rtlCol="0">
            <a:spAutoFit/>
          </a:bodyPr>
          <a:lstStyle/>
          <a:p>
            <a:pPr marL="355600" indent="-342900" algn="just">
              <a:lnSpc>
                <a:spcPct val="100000"/>
              </a:lnSpc>
              <a:buClr>
                <a:srgbClr val="839EE2"/>
              </a:buClr>
              <a:buChar char="•"/>
              <a:tabLst>
                <a:tab pos="354965" algn="l"/>
                <a:tab pos="355600" algn="l"/>
              </a:tabLst>
            </a:pPr>
            <a:r>
              <a:rPr sz="3200" spc="-5" dirty="0">
                <a:latin typeface="Arial"/>
                <a:cs typeface="Arial"/>
              </a:rPr>
              <a:t>Advantages:</a:t>
            </a:r>
            <a:endParaRPr sz="3200" dirty="0">
              <a:latin typeface="Arial"/>
              <a:cs typeface="Arial"/>
            </a:endParaRPr>
          </a:p>
          <a:p>
            <a:pPr marL="756285" lvl="1" indent="-286385" algn="just">
              <a:lnSpc>
                <a:spcPct val="100000"/>
              </a:lnSpc>
              <a:spcBef>
                <a:spcPts val="690"/>
              </a:spcBef>
              <a:buClr>
                <a:srgbClr val="515F7A"/>
              </a:buClr>
              <a:buChar char="–"/>
              <a:tabLst>
                <a:tab pos="756920" algn="l"/>
              </a:tabLst>
            </a:pPr>
            <a:r>
              <a:rPr sz="2800" spc="-5" dirty="0">
                <a:latin typeface="Arial"/>
                <a:cs typeface="Arial"/>
              </a:rPr>
              <a:t>Easy to </a:t>
            </a:r>
            <a:r>
              <a:rPr sz="2800" dirty="0">
                <a:latin typeface="Arial"/>
                <a:cs typeface="Arial"/>
              </a:rPr>
              <a:t>install </a:t>
            </a:r>
            <a:r>
              <a:rPr sz="2800" spc="-5" dirty="0">
                <a:latin typeface="Arial"/>
                <a:cs typeface="Arial"/>
              </a:rPr>
              <a:t>and</a:t>
            </a:r>
            <a:r>
              <a:rPr sz="2800" spc="-75" dirty="0">
                <a:latin typeface="Arial"/>
                <a:cs typeface="Arial"/>
              </a:rPr>
              <a:t> </a:t>
            </a:r>
            <a:r>
              <a:rPr sz="2800" dirty="0">
                <a:latin typeface="Arial"/>
                <a:cs typeface="Arial"/>
              </a:rPr>
              <a:t>configure</a:t>
            </a:r>
          </a:p>
          <a:p>
            <a:pPr marL="756285" marR="198120" lvl="1" indent="-286385" algn="just">
              <a:lnSpc>
                <a:spcPct val="100000"/>
              </a:lnSpc>
              <a:spcBef>
                <a:spcPts val="670"/>
              </a:spcBef>
              <a:buClr>
                <a:srgbClr val="515F7A"/>
              </a:buClr>
              <a:buChar char="–"/>
              <a:tabLst>
                <a:tab pos="756920" algn="l"/>
              </a:tabLst>
            </a:pPr>
            <a:r>
              <a:rPr sz="2800" spc="-5" dirty="0">
                <a:latin typeface="Arial"/>
                <a:cs typeface="Arial"/>
              </a:rPr>
              <a:t>Machines </a:t>
            </a:r>
            <a:r>
              <a:rPr sz="2800" dirty="0">
                <a:latin typeface="Arial"/>
                <a:cs typeface="Arial"/>
              </a:rPr>
              <a:t>don’t </a:t>
            </a:r>
            <a:r>
              <a:rPr sz="2800" spc="-5" dirty="0">
                <a:latin typeface="Arial"/>
                <a:cs typeface="Arial"/>
              </a:rPr>
              <a:t>depend </a:t>
            </a:r>
            <a:r>
              <a:rPr sz="2800" dirty="0">
                <a:latin typeface="Arial"/>
                <a:cs typeface="Arial"/>
              </a:rPr>
              <a:t>on </a:t>
            </a:r>
            <a:r>
              <a:rPr sz="2800" spc="-5" dirty="0">
                <a:latin typeface="Arial"/>
                <a:cs typeface="Arial"/>
              </a:rPr>
              <a:t>the </a:t>
            </a:r>
            <a:r>
              <a:rPr sz="2800" dirty="0">
                <a:latin typeface="Arial"/>
                <a:cs typeface="Arial"/>
              </a:rPr>
              <a:t>presence </a:t>
            </a:r>
            <a:r>
              <a:rPr sz="2800" spc="-5" dirty="0">
                <a:latin typeface="Arial"/>
                <a:cs typeface="Arial"/>
              </a:rPr>
              <a:t>of a  dedicated</a:t>
            </a:r>
            <a:r>
              <a:rPr sz="2800" spc="-35" dirty="0">
                <a:latin typeface="Arial"/>
                <a:cs typeface="Arial"/>
              </a:rPr>
              <a:t> </a:t>
            </a:r>
            <a:r>
              <a:rPr sz="2800" spc="-5" dirty="0">
                <a:latin typeface="Arial"/>
                <a:cs typeface="Arial"/>
              </a:rPr>
              <a:t>server</a:t>
            </a:r>
            <a:endParaRPr sz="2800" dirty="0">
              <a:latin typeface="Arial"/>
              <a:cs typeface="Arial"/>
            </a:endParaRPr>
          </a:p>
          <a:p>
            <a:pPr marL="756285" lvl="1" indent="-286385" algn="just">
              <a:lnSpc>
                <a:spcPct val="100000"/>
              </a:lnSpc>
              <a:spcBef>
                <a:spcPts val="670"/>
              </a:spcBef>
              <a:buClr>
                <a:srgbClr val="515F7A"/>
              </a:buClr>
              <a:buChar char="–"/>
              <a:tabLst>
                <a:tab pos="756920" algn="l"/>
              </a:tabLst>
            </a:pPr>
            <a:r>
              <a:rPr sz="2800" dirty="0">
                <a:latin typeface="Arial"/>
                <a:cs typeface="Arial"/>
              </a:rPr>
              <a:t>Users </a:t>
            </a:r>
            <a:r>
              <a:rPr sz="2800" spc="-5" dirty="0">
                <a:latin typeface="Arial"/>
                <a:cs typeface="Arial"/>
              </a:rPr>
              <a:t>control </a:t>
            </a:r>
            <a:r>
              <a:rPr sz="2800" dirty="0">
                <a:latin typeface="Arial"/>
                <a:cs typeface="Arial"/>
              </a:rPr>
              <a:t>their </a:t>
            </a:r>
            <a:r>
              <a:rPr sz="2800" spc="-5" dirty="0">
                <a:latin typeface="Arial"/>
                <a:cs typeface="Arial"/>
              </a:rPr>
              <a:t>own </a:t>
            </a:r>
            <a:r>
              <a:rPr sz="2800" dirty="0">
                <a:latin typeface="Arial"/>
                <a:cs typeface="Arial"/>
              </a:rPr>
              <a:t>shared</a:t>
            </a:r>
            <a:r>
              <a:rPr sz="2800" spc="-15" dirty="0">
                <a:latin typeface="Arial"/>
                <a:cs typeface="Arial"/>
              </a:rPr>
              <a:t> </a:t>
            </a:r>
            <a:r>
              <a:rPr sz="2800" dirty="0">
                <a:latin typeface="Arial"/>
                <a:cs typeface="Arial"/>
              </a:rPr>
              <a:t>resources</a:t>
            </a:r>
          </a:p>
          <a:p>
            <a:pPr marL="756285" lvl="1" indent="-286385" algn="just">
              <a:lnSpc>
                <a:spcPct val="100000"/>
              </a:lnSpc>
              <a:spcBef>
                <a:spcPts val="670"/>
              </a:spcBef>
              <a:buClr>
                <a:srgbClr val="515F7A"/>
              </a:buClr>
              <a:buChar char="–"/>
              <a:tabLst>
                <a:tab pos="756920" algn="l"/>
              </a:tabLst>
            </a:pPr>
            <a:r>
              <a:rPr sz="2800" dirty="0">
                <a:latin typeface="Arial"/>
                <a:cs typeface="Arial"/>
              </a:rPr>
              <a:t>Inexpensive </a:t>
            </a:r>
            <a:r>
              <a:rPr sz="2800" spc="-5" dirty="0">
                <a:latin typeface="Arial"/>
                <a:cs typeface="Arial"/>
              </a:rPr>
              <a:t>to purchase </a:t>
            </a:r>
            <a:r>
              <a:rPr sz="2800" dirty="0">
                <a:latin typeface="Arial"/>
                <a:cs typeface="Arial"/>
              </a:rPr>
              <a:t>and</a:t>
            </a:r>
            <a:r>
              <a:rPr sz="2800" spc="-50" dirty="0">
                <a:latin typeface="Arial"/>
                <a:cs typeface="Arial"/>
              </a:rPr>
              <a:t> </a:t>
            </a:r>
            <a:r>
              <a:rPr sz="2800" dirty="0">
                <a:latin typeface="Arial"/>
                <a:cs typeface="Arial"/>
              </a:rPr>
              <a:t>operate</a:t>
            </a:r>
          </a:p>
          <a:p>
            <a:pPr marL="756285" marR="633095" lvl="1" indent="-286385" algn="just">
              <a:lnSpc>
                <a:spcPct val="100000"/>
              </a:lnSpc>
              <a:spcBef>
                <a:spcPts val="675"/>
              </a:spcBef>
              <a:buClr>
                <a:srgbClr val="515F7A"/>
              </a:buClr>
              <a:buChar char="–"/>
              <a:tabLst>
                <a:tab pos="756920" algn="l"/>
              </a:tabLst>
            </a:pPr>
            <a:r>
              <a:rPr sz="2800" spc="-5" dirty="0">
                <a:latin typeface="Arial"/>
                <a:cs typeface="Arial"/>
              </a:rPr>
              <a:t>Need no </a:t>
            </a:r>
            <a:r>
              <a:rPr sz="2800" dirty="0">
                <a:latin typeface="Arial"/>
                <a:cs typeface="Arial"/>
              </a:rPr>
              <a:t>additional </a:t>
            </a:r>
            <a:r>
              <a:rPr sz="2800" spc="-5" dirty="0">
                <a:latin typeface="Arial"/>
                <a:cs typeface="Arial"/>
              </a:rPr>
              <a:t>equipment or software  beyond a </a:t>
            </a:r>
            <a:r>
              <a:rPr sz="2800" dirty="0">
                <a:latin typeface="Arial"/>
                <a:cs typeface="Arial"/>
              </a:rPr>
              <a:t>suitable operating</a:t>
            </a:r>
            <a:r>
              <a:rPr sz="2800" spc="-20" dirty="0">
                <a:latin typeface="Arial"/>
                <a:cs typeface="Arial"/>
              </a:rPr>
              <a:t> </a:t>
            </a:r>
            <a:r>
              <a:rPr sz="2800" spc="-5" dirty="0">
                <a:latin typeface="Arial"/>
                <a:cs typeface="Arial"/>
              </a:rPr>
              <a:t>system</a:t>
            </a:r>
            <a:endParaRPr sz="2800" dirty="0">
              <a:latin typeface="Arial"/>
              <a:cs typeface="Arial"/>
            </a:endParaRPr>
          </a:p>
          <a:p>
            <a:pPr marL="756285" lvl="1" indent="-286385" algn="just">
              <a:lnSpc>
                <a:spcPct val="100000"/>
              </a:lnSpc>
              <a:spcBef>
                <a:spcPts val="670"/>
              </a:spcBef>
              <a:buClr>
                <a:srgbClr val="515F7A"/>
              </a:buClr>
              <a:buChar char="–"/>
              <a:tabLst>
                <a:tab pos="756920" algn="l"/>
              </a:tabLst>
            </a:pPr>
            <a:r>
              <a:rPr sz="2800" spc="-5" dirty="0">
                <a:latin typeface="Arial"/>
                <a:cs typeface="Arial"/>
              </a:rPr>
              <a:t>No </a:t>
            </a:r>
            <a:r>
              <a:rPr sz="2800" dirty="0">
                <a:latin typeface="Arial"/>
                <a:cs typeface="Arial"/>
              </a:rPr>
              <a:t>dedicated administrators </a:t>
            </a:r>
            <a:r>
              <a:rPr sz="2800" spc="-5" dirty="0">
                <a:latin typeface="Arial"/>
                <a:cs typeface="Arial"/>
              </a:rPr>
              <a:t>are</a:t>
            </a:r>
            <a:r>
              <a:rPr sz="2800" spc="-65" dirty="0">
                <a:latin typeface="Arial"/>
                <a:cs typeface="Arial"/>
              </a:rPr>
              <a:t> </a:t>
            </a:r>
            <a:r>
              <a:rPr sz="2800" dirty="0">
                <a:latin typeface="Arial"/>
                <a:cs typeface="Arial"/>
              </a:rPr>
              <a:t>needed</a:t>
            </a:r>
          </a:p>
          <a:p>
            <a:pPr marL="756285" lvl="1" indent="-286385" algn="just">
              <a:lnSpc>
                <a:spcPct val="100000"/>
              </a:lnSpc>
              <a:spcBef>
                <a:spcPts val="670"/>
              </a:spcBef>
              <a:buClr>
                <a:srgbClr val="515F7A"/>
              </a:buClr>
              <a:buChar char="–"/>
              <a:tabLst>
                <a:tab pos="756920" algn="l"/>
              </a:tabLst>
            </a:pPr>
            <a:r>
              <a:rPr sz="2800" spc="-5" dirty="0">
                <a:latin typeface="Arial"/>
                <a:cs typeface="Arial"/>
              </a:rPr>
              <a:t>Work </a:t>
            </a:r>
            <a:r>
              <a:rPr sz="2800" dirty="0">
                <a:latin typeface="Arial"/>
                <a:cs typeface="Arial"/>
              </a:rPr>
              <a:t>best for networks </a:t>
            </a:r>
            <a:r>
              <a:rPr sz="2800" spc="-5" dirty="0">
                <a:latin typeface="Arial"/>
                <a:cs typeface="Arial"/>
              </a:rPr>
              <a:t>with 10 or fewer</a:t>
            </a:r>
            <a:r>
              <a:rPr sz="2800" spc="15" dirty="0">
                <a:latin typeface="Arial"/>
                <a:cs typeface="Arial"/>
              </a:rPr>
              <a:t> </a:t>
            </a:r>
            <a:r>
              <a:rPr sz="2800" dirty="0">
                <a:latin typeface="Arial"/>
                <a:cs typeface="Arial"/>
              </a:rPr>
              <a:t>users</a:t>
            </a:r>
          </a:p>
        </p:txBody>
      </p:sp>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545590">
              <a:lnSpc>
                <a:spcPct val="100000"/>
              </a:lnSpc>
            </a:pPr>
            <a:r>
              <a:rPr dirty="0"/>
              <a:t>Networking</a:t>
            </a:r>
            <a:r>
              <a:rPr spc="-35" dirty="0"/>
              <a:t> </a:t>
            </a:r>
            <a:r>
              <a:rPr spc="-5" dirty="0"/>
              <a:t>Fundamentals</a:t>
            </a:r>
          </a:p>
        </p:txBody>
      </p:sp>
      <p:sp>
        <p:nvSpPr>
          <p:cNvPr id="3" name="object 3"/>
          <p:cNvSpPr/>
          <p:nvPr/>
        </p:nvSpPr>
        <p:spPr>
          <a:xfrm>
            <a:off x="1560575" y="1576450"/>
            <a:ext cx="6021324" cy="393382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spd="med">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pPr algn="just"/>
            <a:endParaRPr/>
          </a:p>
        </p:txBody>
      </p:sp>
      <p:sp>
        <p:nvSpPr>
          <p:cNvPr id="3" name="object 3"/>
          <p:cNvSpPr/>
          <p:nvPr/>
        </p:nvSpPr>
        <p:spPr>
          <a:xfrm>
            <a:off x="0" y="0"/>
            <a:ext cx="9144000" cy="762000"/>
          </a:xfrm>
          <a:prstGeom prst="rect">
            <a:avLst/>
          </a:prstGeom>
          <a:blipFill>
            <a:blip r:embed="rId2" cstate="print"/>
            <a:stretch>
              <a:fillRect/>
            </a:stretch>
          </a:blipFill>
        </p:spPr>
        <p:txBody>
          <a:bodyPr wrap="square" lIns="0" tIns="0" rIns="0" bIns="0" rtlCol="0"/>
          <a:lstStyle/>
          <a:p>
            <a:pPr algn="just"/>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pPr algn="just"/>
            <a:endParaRPr/>
          </a:p>
        </p:txBody>
      </p:sp>
      <p:sp>
        <p:nvSpPr>
          <p:cNvPr id="5" name="object 5"/>
          <p:cNvSpPr/>
          <p:nvPr/>
        </p:nvSpPr>
        <p:spPr>
          <a:xfrm>
            <a:off x="7543800" y="6088062"/>
            <a:ext cx="381000" cy="346075"/>
          </a:xfrm>
          <a:prstGeom prst="rect">
            <a:avLst/>
          </a:prstGeom>
          <a:blipFill>
            <a:blip r:embed="rId3" cstate="print"/>
            <a:stretch>
              <a:fillRect/>
            </a:stretch>
          </a:blipFill>
        </p:spPr>
        <p:txBody>
          <a:bodyPr wrap="square" lIns="0" tIns="0" rIns="0" bIns="0" rtlCol="0"/>
          <a:lstStyle/>
          <a:p>
            <a:pPr algn="just"/>
            <a:endParaRPr/>
          </a:p>
        </p:txBody>
      </p:sp>
      <p:sp>
        <p:nvSpPr>
          <p:cNvPr id="6" name="object 6"/>
          <p:cNvSpPr/>
          <p:nvPr/>
        </p:nvSpPr>
        <p:spPr>
          <a:xfrm>
            <a:off x="8001000" y="6096000"/>
            <a:ext cx="381000" cy="361950"/>
          </a:xfrm>
          <a:prstGeom prst="rect">
            <a:avLst/>
          </a:prstGeom>
          <a:blipFill>
            <a:blip r:embed="rId4" cstate="print"/>
            <a:stretch>
              <a:fillRect/>
            </a:stretch>
          </a:blipFill>
        </p:spPr>
        <p:txBody>
          <a:bodyPr wrap="square" lIns="0" tIns="0" rIns="0" bIns="0" rtlCol="0"/>
          <a:lstStyle/>
          <a:p>
            <a:pPr algn="just"/>
            <a:endParaRPr/>
          </a:p>
        </p:txBody>
      </p:sp>
      <p:sp>
        <p:nvSpPr>
          <p:cNvPr id="7" name="object 7"/>
          <p:cNvSpPr/>
          <p:nvPr/>
        </p:nvSpPr>
        <p:spPr>
          <a:xfrm>
            <a:off x="8534400" y="6096000"/>
            <a:ext cx="381000" cy="366712"/>
          </a:xfrm>
          <a:prstGeom prst="rect">
            <a:avLst/>
          </a:prstGeom>
          <a:blipFill>
            <a:blip r:embed="rId5" cstate="print"/>
            <a:stretch>
              <a:fillRect/>
            </a:stretch>
          </a:blipFill>
        </p:spPr>
        <p:txBody>
          <a:bodyPr wrap="square" lIns="0" tIns="0" rIns="0" bIns="0" rtlCol="0"/>
          <a:lstStyle/>
          <a:p>
            <a:pPr algn="just"/>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1367790" algn="just">
              <a:lnSpc>
                <a:spcPct val="100000"/>
              </a:lnSpc>
            </a:pPr>
            <a:r>
              <a:rPr dirty="0"/>
              <a:t>Peer-to-Peer</a:t>
            </a:r>
            <a:r>
              <a:rPr spc="-105" dirty="0"/>
              <a:t> </a:t>
            </a:r>
            <a:r>
              <a:rPr dirty="0"/>
              <a:t>Disadvantages</a:t>
            </a:r>
          </a:p>
        </p:txBody>
      </p:sp>
      <p:sp>
        <p:nvSpPr>
          <p:cNvPr id="9" name="object 9"/>
          <p:cNvSpPr txBox="1"/>
          <p:nvPr/>
        </p:nvSpPr>
        <p:spPr>
          <a:xfrm>
            <a:off x="383540" y="877570"/>
            <a:ext cx="8773160" cy="4594225"/>
          </a:xfrm>
          <a:prstGeom prst="rect">
            <a:avLst/>
          </a:prstGeom>
        </p:spPr>
        <p:txBody>
          <a:bodyPr vert="horz" wrap="square" lIns="0" tIns="0" rIns="0" bIns="0" rtlCol="0">
            <a:spAutoFit/>
          </a:bodyPr>
          <a:lstStyle/>
          <a:p>
            <a:pPr marL="355600" indent="-342900" algn="just">
              <a:lnSpc>
                <a:spcPct val="100000"/>
              </a:lnSpc>
              <a:buClr>
                <a:srgbClr val="839EE2"/>
              </a:buClr>
              <a:buChar char="•"/>
              <a:tabLst>
                <a:tab pos="354965" algn="l"/>
                <a:tab pos="355600" algn="l"/>
              </a:tabLst>
            </a:pPr>
            <a:r>
              <a:rPr sz="2800" dirty="0">
                <a:latin typeface="Arial"/>
                <a:cs typeface="Arial"/>
              </a:rPr>
              <a:t>Disadvantages:</a:t>
            </a:r>
          </a:p>
          <a:p>
            <a:pPr marL="302260" algn="just">
              <a:lnSpc>
                <a:spcPts val="2635"/>
              </a:lnSpc>
              <a:spcBef>
                <a:spcPts val="100"/>
              </a:spcBef>
              <a:tabLst>
                <a:tab pos="8759825" algn="l"/>
              </a:tabLst>
            </a:pPr>
            <a:r>
              <a:rPr sz="2400" dirty="0">
                <a:solidFill>
                  <a:srgbClr val="515F7A"/>
                </a:solidFill>
                <a:latin typeface="Times New Roman"/>
                <a:cs typeface="Times New Roman"/>
              </a:rPr>
              <a:t> </a:t>
            </a:r>
            <a:r>
              <a:rPr sz="2400" spc="120" dirty="0">
                <a:solidFill>
                  <a:srgbClr val="515F7A"/>
                </a:solidFill>
                <a:latin typeface="Times New Roman"/>
                <a:cs typeface="Times New Roman"/>
              </a:rPr>
              <a:t> </a:t>
            </a:r>
            <a:r>
              <a:rPr sz="2400" spc="-5" dirty="0">
                <a:solidFill>
                  <a:srgbClr val="515F7A"/>
                </a:solidFill>
                <a:latin typeface="Arial"/>
                <a:cs typeface="Arial"/>
              </a:rPr>
              <a:t>– </a:t>
            </a:r>
            <a:r>
              <a:rPr sz="2400" spc="-5" dirty="0">
                <a:latin typeface="Arial"/>
                <a:cs typeface="Arial"/>
              </a:rPr>
              <a:t>Network </a:t>
            </a:r>
            <a:r>
              <a:rPr sz="2400" dirty="0">
                <a:latin typeface="Arial"/>
                <a:cs typeface="Arial"/>
              </a:rPr>
              <a:t>security </a:t>
            </a:r>
            <a:r>
              <a:rPr sz="2400" spc="-5" dirty="0">
                <a:latin typeface="Arial"/>
                <a:cs typeface="Arial"/>
              </a:rPr>
              <a:t>applies </a:t>
            </a:r>
            <a:r>
              <a:rPr sz="2400" dirty="0">
                <a:latin typeface="Arial"/>
                <a:cs typeface="Arial"/>
              </a:rPr>
              <a:t>to </a:t>
            </a:r>
            <a:r>
              <a:rPr sz="2400" spc="-5" dirty="0">
                <a:latin typeface="Arial"/>
                <a:cs typeface="Arial"/>
              </a:rPr>
              <a:t>only a single resource </a:t>
            </a:r>
            <a:r>
              <a:rPr sz="2400" dirty="0">
                <a:latin typeface="Arial"/>
                <a:cs typeface="Arial"/>
              </a:rPr>
              <a:t>at</a:t>
            </a:r>
            <a:r>
              <a:rPr sz="2400" spc="360" dirty="0">
                <a:latin typeface="Arial"/>
                <a:cs typeface="Arial"/>
              </a:rPr>
              <a:t> </a:t>
            </a:r>
            <a:r>
              <a:rPr sz="2400" spc="-5" dirty="0">
                <a:latin typeface="Arial"/>
                <a:cs typeface="Arial"/>
              </a:rPr>
              <a:t>a	</a:t>
            </a:r>
            <a:endParaRPr sz="2400" dirty="0">
              <a:latin typeface="Arial"/>
              <a:cs typeface="Arial"/>
            </a:endParaRPr>
          </a:p>
          <a:p>
            <a:pPr marL="756285" algn="just">
              <a:lnSpc>
                <a:spcPts val="2635"/>
              </a:lnSpc>
            </a:pPr>
            <a:r>
              <a:rPr sz="2400" dirty="0">
                <a:latin typeface="Arial"/>
                <a:cs typeface="Arial"/>
              </a:rPr>
              <a:t>time</a:t>
            </a:r>
          </a:p>
          <a:p>
            <a:pPr marL="756285" marR="929005" lvl="1" indent="-286385" algn="just">
              <a:lnSpc>
                <a:spcPts val="2390"/>
              </a:lnSpc>
              <a:spcBef>
                <a:spcPts val="585"/>
              </a:spcBef>
              <a:buClr>
                <a:srgbClr val="515F7A"/>
              </a:buClr>
              <a:buChar char="–"/>
              <a:tabLst>
                <a:tab pos="756920" algn="l"/>
              </a:tabLst>
            </a:pPr>
            <a:r>
              <a:rPr sz="2400" spc="-5" dirty="0">
                <a:latin typeface="Arial"/>
                <a:cs typeface="Arial"/>
              </a:rPr>
              <a:t>Users might be forced </a:t>
            </a:r>
            <a:r>
              <a:rPr sz="2400" dirty="0">
                <a:latin typeface="Arial"/>
                <a:cs typeface="Arial"/>
              </a:rPr>
              <a:t>to </a:t>
            </a:r>
            <a:r>
              <a:rPr sz="2400" spc="-5" dirty="0">
                <a:latin typeface="Arial"/>
                <a:cs typeface="Arial"/>
              </a:rPr>
              <a:t>use as many passwords as  there are shared</a:t>
            </a:r>
            <a:r>
              <a:rPr sz="2400" spc="10" dirty="0">
                <a:latin typeface="Arial"/>
                <a:cs typeface="Arial"/>
              </a:rPr>
              <a:t> </a:t>
            </a:r>
            <a:r>
              <a:rPr sz="2400" spc="-5" dirty="0">
                <a:latin typeface="Arial"/>
                <a:cs typeface="Arial"/>
              </a:rPr>
              <a:t>resources</a:t>
            </a:r>
            <a:endParaRPr sz="2400" dirty="0">
              <a:latin typeface="Arial"/>
              <a:cs typeface="Arial"/>
            </a:endParaRPr>
          </a:p>
          <a:p>
            <a:pPr marL="756285" lvl="1" indent="-286385" algn="just">
              <a:lnSpc>
                <a:spcPct val="100000"/>
              </a:lnSpc>
              <a:spcBef>
                <a:spcPts val="85"/>
              </a:spcBef>
              <a:buClr>
                <a:srgbClr val="515F7A"/>
              </a:buClr>
              <a:buChar char="–"/>
              <a:tabLst>
                <a:tab pos="756920" algn="l"/>
              </a:tabLst>
            </a:pPr>
            <a:r>
              <a:rPr sz="2400" spc="-5" dirty="0">
                <a:latin typeface="Arial"/>
                <a:cs typeface="Arial"/>
              </a:rPr>
              <a:t>Each PC </a:t>
            </a:r>
            <a:r>
              <a:rPr sz="2400" dirty="0">
                <a:latin typeface="Arial"/>
                <a:cs typeface="Arial"/>
              </a:rPr>
              <a:t>must </a:t>
            </a:r>
            <a:r>
              <a:rPr sz="2400" spc="-5" dirty="0">
                <a:latin typeface="Arial"/>
                <a:cs typeface="Arial"/>
              </a:rPr>
              <a:t>be backed up </a:t>
            </a:r>
            <a:r>
              <a:rPr sz="2400" dirty="0">
                <a:latin typeface="Arial"/>
                <a:cs typeface="Arial"/>
              </a:rPr>
              <a:t>to protect </a:t>
            </a:r>
            <a:r>
              <a:rPr sz="2400" spc="-5" dirty="0">
                <a:latin typeface="Arial"/>
                <a:cs typeface="Arial"/>
              </a:rPr>
              <a:t>shared</a:t>
            </a:r>
            <a:r>
              <a:rPr sz="2400" spc="20" dirty="0">
                <a:latin typeface="Arial"/>
                <a:cs typeface="Arial"/>
              </a:rPr>
              <a:t> </a:t>
            </a:r>
            <a:r>
              <a:rPr sz="2400" spc="-5" dirty="0">
                <a:latin typeface="Arial"/>
                <a:cs typeface="Arial"/>
              </a:rPr>
              <a:t>data</a:t>
            </a:r>
            <a:endParaRPr sz="2400" dirty="0">
              <a:latin typeface="Arial"/>
              <a:cs typeface="Arial"/>
            </a:endParaRPr>
          </a:p>
          <a:p>
            <a:pPr marL="756285" lvl="1" indent="-286385" algn="just">
              <a:lnSpc>
                <a:spcPts val="2635"/>
              </a:lnSpc>
              <a:spcBef>
                <a:spcPts val="85"/>
              </a:spcBef>
              <a:buClr>
                <a:srgbClr val="515F7A"/>
              </a:buClr>
              <a:buChar char="–"/>
              <a:tabLst>
                <a:tab pos="756920" algn="l"/>
              </a:tabLst>
            </a:pPr>
            <a:r>
              <a:rPr sz="2400" spc="-5" dirty="0">
                <a:latin typeface="Arial"/>
                <a:cs typeface="Arial"/>
              </a:rPr>
              <a:t>When </a:t>
            </a:r>
            <a:r>
              <a:rPr sz="2400" dirty="0">
                <a:latin typeface="Arial"/>
                <a:cs typeface="Arial"/>
              </a:rPr>
              <a:t>a </a:t>
            </a:r>
            <a:r>
              <a:rPr sz="2400" spc="-5" dirty="0">
                <a:latin typeface="Arial"/>
                <a:cs typeface="Arial"/>
              </a:rPr>
              <a:t>shared resource </a:t>
            </a:r>
            <a:r>
              <a:rPr sz="2400" dirty="0">
                <a:latin typeface="Arial"/>
                <a:cs typeface="Arial"/>
              </a:rPr>
              <a:t>is </a:t>
            </a:r>
            <a:r>
              <a:rPr sz="2400" spc="-5" dirty="0">
                <a:latin typeface="Arial"/>
                <a:cs typeface="Arial"/>
              </a:rPr>
              <a:t>accessed, </a:t>
            </a:r>
            <a:r>
              <a:rPr sz="2400" dirty="0">
                <a:latin typeface="Arial"/>
                <a:cs typeface="Arial"/>
              </a:rPr>
              <a:t>performance</a:t>
            </a:r>
            <a:r>
              <a:rPr sz="2400" spc="25" dirty="0">
                <a:latin typeface="Arial"/>
                <a:cs typeface="Arial"/>
              </a:rPr>
              <a:t> </a:t>
            </a:r>
            <a:r>
              <a:rPr sz="2400" dirty="0">
                <a:latin typeface="Arial"/>
                <a:cs typeface="Arial"/>
              </a:rPr>
              <a:t>of</a:t>
            </a:r>
          </a:p>
          <a:p>
            <a:pPr marL="756285" algn="just">
              <a:lnSpc>
                <a:spcPts val="2635"/>
              </a:lnSpc>
            </a:pPr>
            <a:r>
              <a:rPr sz="2400" spc="-5" dirty="0">
                <a:latin typeface="Arial"/>
                <a:cs typeface="Arial"/>
              </a:rPr>
              <a:t>the PC where </a:t>
            </a:r>
            <a:r>
              <a:rPr sz="2400" dirty="0">
                <a:latin typeface="Arial"/>
                <a:cs typeface="Arial"/>
              </a:rPr>
              <a:t>the </a:t>
            </a:r>
            <a:r>
              <a:rPr sz="2400" spc="-5" dirty="0">
                <a:latin typeface="Arial"/>
                <a:cs typeface="Arial"/>
              </a:rPr>
              <a:t>resource resides is</a:t>
            </a:r>
            <a:r>
              <a:rPr sz="2400" spc="65" dirty="0">
                <a:latin typeface="Arial"/>
                <a:cs typeface="Arial"/>
              </a:rPr>
              <a:t> </a:t>
            </a:r>
            <a:r>
              <a:rPr sz="2400" spc="-5" dirty="0">
                <a:latin typeface="Arial"/>
                <a:cs typeface="Arial"/>
              </a:rPr>
              <a:t>reduced</a:t>
            </a:r>
            <a:endParaRPr sz="2400" dirty="0">
              <a:latin typeface="Arial"/>
              <a:cs typeface="Arial"/>
            </a:endParaRPr>
          </a:p>
          <a:p>
            <a:pPr marL="756285" lvl="1" indent="-286385" algn="just">
              <a:lnSpc>
                <a:spcPts val="2635"/>
              </a:lnSpc>
              <a:spcBef>
                <a:spcPts val="95"/>
              </a:spcBef>
              <a:buClr>
                <a:srgbClr val="515F7A"/>
              </a:buClr>
              <a:buChar char="–"/>
              <a:tabLst>
                <a:tab pos="756920" algn="l"/>
              </a:tabLst>
            </a:pPr>
            <a:r>
              <a:rPr sz="2400" spc="-5" dirty="0">
                <a:latin typeface="Arial"/>
                <a:cs typeface="Arial"/>
              </a:rPr>
              <a:t>There </a:t>
            </a:r>
            <a:r>
              <a:rPr sz="2400" spc="-10" dirty="0">
                <a:latin typeface="Arial"/>
                <a:cs typeface="Arial"/>
              </a:rPr>
              <a:t>is </a:t>
            </a:r>
            <a:r>
              <a:rPr sz="2400" spc="-5" dirty="0">
                <a:latin typeface="Arial"/>
                <a:cs typeface="Arial"/>
              </a:rPr>
              <a:t>no centralized organizational scheme </a:t>
            </a:r>
            <a:r>
              <a:rPr sz="2400" dirty="0">
                <a:latin typeface="Arial"/>
                <a:cs typeface="Arial"/>
              </a:rPr>
              <a:t>to</a:t>
            </a:r>
            <a:r>
              <a:rPr sz="2400" spc="150" dirty="0">
                <a:latin typeface="Arial"/>
                <a:cs typeface="Arial"/>
              </a:rPr>
              <a:t> </a:t>
            </a:r>
            <a:r>
              <a:rPr sz="2400" spc="-5" dirty="0">
                <a:latin typeface="Arial"/>
                <a:cs typeface="Arial"/>
              </a:rPr>
              <a:t>locate</a:t>
            </a:r>
            <a:endParaRPr sz="2400" dirty="0">
              <a:latin typeface="Arial"/>
              <a:cs typeface="Arial"/>
            </a:endParaRPr>
          </a:p>
          <a:p>
            <a:pPr marL="756285" algn="just">
              <a:lnSpc>
                <a:spcPts val="2635"/>
              </a:lnSpc>
            </a:pPr>
            <a:r>
              <a:rPr sz="2400" dirty="0">
                <a:latin typeface="Arial"/>
                <a:cs typeface="Arial"/>
              </a:rPr>
              <a:t>or </a:t>
            </a:r>
            <a:r>
              <a:rPr sz="2400" spc="-5" dirty="0">
                <a:latin typeface="Arial"/>
                <a:cs typeface="Arial"/>
              </a:rPr>
              <a:t>control access </a:t>
            </a:r>
            <a:r>
              <a:rPr sz="2400" dirty="0">
                <a:latin typeface="Arial"/>
                <a:cs typeface="Arial"/>
              </a:rPr>
              <a:t>to</a:t>
            </a:r>
            <a:r>
              <a:rPr sz="2400" spc="-30" dirty="0">
                <a:latin typeface="Arial"/>
                <a:cs typeface="Arial"/>
              </a:rPr>
              <a:t> </a:t>
            </a:r>
            <a:r>
              <a:rPr sz="2400" spc="-5" dirty="0">
                <a:latin typeface="Arial"/>
                <a:cs typeface="Arial"/>
              </a:rPr>
              <a:t>data</a:t>
            </a:r>
            <a:endParaRPr sz="2400" dirty="0">
              <a:latin typeface="Arial"/>
              <a:cs typeface="Arial"/>
            </a:endParaRPr>
          </a:p>
          <a:p>
            <a:pPr marL="756285" marR="554355" lvl="1" indent="-286385" algn="just">
              <a:lnSpc>
                <a:spcPts val="2390"/>
              </a:lnSpc>
              <a:spcBef>
                <a:spcPts val="570"/>
              </a:spcBef>
              <a:buClr>
                <a:srgbClr val="515F7A"/>
              </a:buClr>
              <a:buChar char="–"/>
              <a:tabLst>
                <a:tab pos="756920" algn="l"/>
              </a:tabLst>
            </a:pPr>
            <a:r>
              <a:rPr sz="2400" spc="-5" dirty="0">
                <a:latin typeface="Arial"/>
                <a:cs typeface="Arial"/>
              </a:rPr>
              <a:t>Access </a:t>
            </a:r>
            <a:r>
              <a:rPr sz="2400" dirty="0">
                <a:latin typeface="Arial"/>
                <a:cs typeface="Arial"/>
              </a:rPr>
              <a:t>to </a:t>
            </a:r>
            <a:r>
              <a:rPr sz="2400" spc="-5" dirty="0">
                <a:latin typeface="Arial"/>
                <a:cs typeface="Arial"/>
              </a:rPr>
              <a:t>a shared resource is unavailable </a:t>
            </a:r>
            <a:r>
              <a:rPr sz="2400" dirty="0">
                <a:latin typeface="Arial"/>
                <a:cs typeface="Arial"/>
              </a:rPr>
              <a:t>if </a:t>
            </a:r>
            <a:r>
              <a:rPr sz="2400" spc="-5" dirty="0">
                <a:latin typeface="Arial"/>
                <a:cs typeface="Arial"/>
              </a:rPr>
              <a:t>PC where  resource resides is turned</a:t>
            </a:r>
            <a:r>
              <a:rPr sz="2400" spc="30" dirty="0">
                <a:latin typeface="Arial"/>
                <a:cs typeface="Arial"/>
              </a:rPr>
              <a:t> </a:t>
            </a:r>
            <a:r>
              <a:rPr sz="2400" dirty="0">
                <a:latin typeface="Arial"/>
                <a:cs typeface="Arial"/>
              </a:rPr>
              <a:t>off/crashes</a:t>
            </a:r>
          </a:p>
          <a:p>
            <a:pPr marL="756285" lvl="1" indent="-286385" algn="just">
              <a:lnSpc>
                <a:spcPct val="100000"/>
              </a:lnSpc>
              <a:spcBef>
                <a:spcPts val="85"/>
              </a:spcBef>
              <a:buClr>
                <a:srgbClr val="515F7A"/>
              </a:buClr>
              <a:buChar char="–"/>
              <a:tabLst>
                <a:tab pos="756920" algn="l"/>
              </a:tabLst>
            </a:pPr>
            <a:r>
              <a:rPr sz="2400" spc="-5" dirty="0">
                <a:latin typeface="Arial"/>
                <a:cs typeface="Arial"/>
              </a:rPr>
              <a:t>Doesn’t usually work well with more than </a:t>
            </a:r>
            <a:r>
              <a:rPr sz="2400" spc="-10" dirty="0">
                <a:latin typeface="Arial"/>
                <a:cs typeface="Arial"/>
              </a:rPr>
              <a:t>10</a:t>
            </a:r>
            <a:r>
              <a:rPr sz="2400" spc="125" dirty="0">
                <a:latin typeface="Arial"/>
                <a:cs typeface="Arial"/>
              </a:rPr>
              <a:t> </a:t>
            </a:r>
            <a:r>
              <a:rPr sz="2400" spc="-5" dirty="0">
                <a:latin typeface="Arial"/>
                <a:cs typeface="Arial"/>
              </a:rPr>
              <a:t>users</a:t>
            </a:r>
            <a:endParaRPr sz="2400" dirty="0">
              <a:latin typeface="Arial"/>
              <a:cs typeface="Arial"/>
            </a:endParaRPr>
          </a:p>
        </p:txBody>
      </p:sp>
    </p:spTree>
  </p:cSld>
  <p:clrMapOvr>
    <a:masterClrMapping/>
  </p:clrMapOvr>
  <p:transition spd="med">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837055">
              <a:lnSpc>
                <a:spcPct val="100000"/>
              </a:lnSpc>
            </a:pPr>
            <a:r>
              <a:rPr dirty="0"/>
              <a:t>Server-Based</a:t>
            </a:r>
            <a:r>
              <a:rPr spc="-114" dirty="0"/>
              <a:t> </a:t>
            </a:r>
            <a:r>
              <a:rPr dirty="0"/>
              <a:t>Networks</a:t>
            </a:r>
          </a:p>
        </p:txBody>
      </p:sp>
      <p:sp>
        <p:nvSpPr>
          <p:cNvPr id="3" name="object 3"/>
          <p:cNvSpPr/>
          <p:nvPr/>
        </p:nvSpPr>
        <p:spPr>
          <a:xfrm>
            <a:off x="1292225" y="1673199"/>
            <a:ext cx="6547321" cy="374017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spd="med">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pPr algn="just"/>
            <a:endParaRPr/>
          </a:p>
        </p:txBody>
      </p:sp>
      <p:sp>
        <p:nvSpPr>
          <p:cNvPr id="3" name="object 3"/>
          <p:cNvSpPr/>
          <p:nvPr/>
        </p:nvSpPr>
        <p:spPr>
          <a:xfrm>
            <a:off x="0" y="76199"/>
            <a:ext cx="9144000" cy="762000"/>
          </a:xfrm>
          <a:prstGeom prst="rect">
            <a:avLst/>
          </a:prstGeom>
          <a:blipFill>
            <a:blip r:embed="rId2" cstate="print"/>
            <a:stretch>
              <a:fillRect/>
            </a:stretch>
          </a:blipFill>
        </p:spPr>
        <p:txBody>
          <a:bodyPr wrap="square" lIns="0" tIns="0" rIns="0" bIns="0" rtlCol="0"/>
          <a:lstStyle/>
          <a:p>
            <a:pPr algn="just"/>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pPr algn="just"/>
            <a:endParaRPr/>
          </a:p>
        </p:txBody>
      </p:sp>
      <p:sp>
        <p:nvSpPr>
          <p:cNvPr id="5" name="object 5"/>
          <p:cNvSpPr/>
          <p:nvPr/>
        </p:nvSpPr>
        <p:spPr>
          <a:xfrm>
            <a:off x="685800" y="1524000"/>
            <a:ext cx="8458200" cy="0"/>
          </a:xfrm>
          <a:custGeom>
            <a:avLst/>
            <a:gdLst/>
            <a:ahLst/>
            <a:cxnLst/>
            <a:rect l="l" t="t" r="r" b="b"/>
            <a:pathLst>
              <a:path w="8458200">
                <a:moveTo>
                  <a:pt x="0" y="0"/>
                </a:moveTo>
                <a:lnTo>
                  <a:pt x="8458200" y="0"/>
                </a:lnTo>
              </a:path>
            </a:pathLst>
          </a:custGeom>
          <a:ln w="25400">
            <a:solidFill>
              <a:srgbClr val="FFFFFF"/>
            </a:solidFill>
          </a:ln>
        </p:spPr>
        <p:txBody>
          <a:bodyPr wrap="square" lIns="0" tIns="0" rIns="0" bIns="0" rtlCol="0"/>
          <a:lstStyle/>
          <a:p>
            <a:pPr algn="just"/>
            <a:endParaRPr/>
          </a:p>
        </p:txBody>
      </p:sp>
      <p:sp>
        <p:nvSpPr>
          <p:cNvPr id="6" name="object 6"/>
          <p:cNvSpPr/>
          <p:nvPr/>
        </p:nvSpPr>
        <p:spPr>
          <a:xfrm>
            <a:off x="7543800" y="6088062"/>
            <a:ext cx="381000" cy="346075"/>
          </a:xfrm>
          <a:prstGeom prst="rect">
            <a:avLst/>
          </a:prstGeom>
          <a:blipFill>
            <a:blip r:embed="rId3" cstate="print"/>
            <a:stretch>
              <a:fillRect/>
            </a:stretch>
          </a:blipFill>
        </p:spPr>
        <p:txBody>
          <a:bodyPr wrap="square" lIns="0" tIns="0" rIns="0" bIns="0" rtlCol="0"/>
          <a:lstStyle/>
          <a:p>
            <a:pPr algn="just"/>
            <a:endParaRPr/>
          </a:p>
        </p:txBody>
      </p:sp>
      <p:sp>
        <p:nvSpPr>
          <p:cNvPr id="7" name="object 7"/>
          <p:cNvSpPr/>
          <p:nvPr/>
        </p:nvSpPr>
        <p:spPr>
          <a:xfrm>
            <a:off x="8001000" y="6096000"/>
            <a:ext cx="381000" cy="361950"/>
          </a:xfrm>
          <a:prstGeom prst="rect">
            <a:avLst/>
          </a:prstGeom>
          <a:blipFill>
            <a:blip r:embed="rId4" cstate="print"/>
            <a:stretch>
              <a:fillRect/>
            </a:stretch>
          </a:blipFill>
        </p:spPr>
        <p:txBody>
          <a:bodyPr wrap="square" lIns="0" tIns="0" rIns="0" bIns="0" rtlCol="0"/>
          <a:lstStyle/>
          <a:p>
            <a:pPr algn="just"/>
            <a:endParaRPr/>
          </a:p>
        </p:txBody>
      </p:sp>
      <p:sp>
        <p:nvSpPr>
          <p:cNvPr id="8" name="object 8"/>
          <p:cNvSpPr/>
          <p:nvPr/>
        </p:nvSpPr>
        <p:spPr>
          <a:xfrm>
            <a:off x="8534400" y="6096000"/>
            <a:ext cx="381000" cy="366712"/>
          </a:xfrm>
          <a:prstGeom prst="rect">
            <a:avLst/>
          </a:prstGeom>
          <a:blipFill>
            <a:blip r:embed="rId5" cstate="print"/>
            <a:stretch>
              <a:fillRect/>
            </a:stretch>
          </a:blipFill>
        </p:spPr>
        <p:txBody>
          <a:bodyPr wrap="square" lIns="0" tIns="0" rIns="0" bIns="0" rtlCol="0"/>
          <a:lstStyle/>
          <a:p>
            <a:pPr algn="just"/>
            <a:endParaRPr/>
          </a:p>
        </p:txBody>
      </p:sp>
      <p:sp>
        <p:nvSpPr>
          <p:cNvPr id="9" name="object 9"/>
          <p:cNvSpPr txBox="1">
            <a:spLocks noGrp="1"/>
          </p:cNvSpPr>
          <p:nvPr>
            <p:ph type="title"/>
          </p:nvPr>
        </p:nvSpPr>
        <p:spPr>
          <a:prstGeom prst="rect">
            <a:avLst/>
          </a:prstGeom>
        </p:spPr>
        <p:txBody>
          <a:bodyPr vert="horz" wrap="square" lIns="0" tIns="0" rIns="0" bIns="0" rtlCol="0">
            <a:spAutoFit/>
          </a:bodyPr>
          <a:lstStyle/>
          <a:p>
            <a:pPr marL="1570355" algn="just">
              <a:lnSpc>
                <a:spcPct val="100000"/>
              </a:lnSpc>
            </a:pPr>
            <a:r>
              <a:rPr dirty="0"/>
              <a:t>Server-Based</a:t>
            </a:r>
            <a:r>
              <a:rPr spc="-105" dirty="0"/>
              <a:t> </a:t>
            </a:r>
            <a:r>
              <a:rPr dirty="0"/>
              <a:t>Advantages</a:t>
            </a:r>
          </a:p>
        </p:txBody>
      </p:sp>
      <p:sp>
        <p:nvSpPr>
          <p:cNvPr id="10" name="object 10"/>
          <p:cNvSpPr txBox="1"/>
          <p:nvPr/>
        </p:nvSpPr>
        <p:spPr>
          <a:xfrm>
            <a:off x="383540" y="950721"/>
            <a:ext cx="8048625" cy="4667945"/>
          </a:xfrm>
          <a:prstGeom prst="rect">
            <a:avLst/>
          </a:prstGeom>
        </p:spPr>
        <p:txBody>
          <a:bodyPr vert="horz" wrap="square" lIns="0" tIns="0" rIns="0" bIns="0" rtlCol="0">
            <a:spAutoFit/>
          </a:bodyPr>
          <a:lstStyle/>
          <a:p>
            <a:pPr marL="355600" marR="149225" indent="-342900" algn="just">
              <a:lnSpc>
                <a:spcPct val="100000"/>
              </a:lnSpc>
              <a:buClr>
                <a:srgbClr val="839EE2"/>
              </a:buClr>
              <a:buChar char="•"/>
              <a:tabLst>
                <a:tab pos="354965" algn="l"/>
                <a:tab pos="355600" algn="l"/>
              </a:tabLst>
            </a:pPr>
            <a:r>
              <a:rPr sz="2800" spc="-5" dirty="0">
                <a:latin typeface="Arial"/>
                <a:cs typeface="Arial"/>
              </a:rPr>
              <a:t>Centralized </a:t>
            </a:r>
            <a:r>
              <a:rPr sz="2800" dirty="0">
                <a:latin typeface="Arial"/>
                <a:cs typeface="Arial"/>
              </a:rPr>
              <a:t>user accounts, security, </a:t>
            </a:r>
            <a:r>
              <a:rPr sz="2800" spc="-5" dirty="0">
                <a:latin typeface="Arial"/>
                <a:cs typeface="Arial"/>
              </a:rPr>
              <a:t>and </a:t>
            </a:r>
            <a:r>
              <a:rPr sz="2800" dirty="0">
                <a:latin typeface="Arial"/>
                <a:cs typeface="Arial"/>
              </a:rPr>
              <a:t>access  controls </a:t>
            </a:r>
            <a:r>
              <a:rPr sz="2800" spc="-5" dirty="0">
                <a:latin typeface="Arial"/>
                <a:cs typeface="Arial"/>
              </a:rPr>
              <a:t>simplify </a:t>
            </a:r>
            <a:r>
              <a:rPr sz="2800" dirty="0">
                <a:latin typeface="Arial"/>
                <a:cs typeface="Arial"/>
              </a:rPr>
              <a:t>network</a:t>
            </a:r>
            <a:r>
              <a:rPr sz="2800" spc="5" dirty="0">
                <a:latin typeface="Arial"/>
                <a:cs typeface="Arial"/>
              </a:rPr>
              <a:t> </a:t>
            </a:r>
            <a:r>
              <a:rPr sz="2800" spc="-5" dirty="0">
                <a:latin typeface="Arial"/>
                <a:cs typeface="Arial"/>
              </a:rPr>
              <a:t>administration</a:t>
            </a:r>
            <a:endParaRPr sz="2800" dirty="0">
              <a:latin typeface="Arial"/>
              <a:cs typeface="Arial"/>
            </a:endParaRPr>
          </a:p>
          <a:p>
            <a:pPr marL="355600" indent="-342900" algn="just">
              <a:lnSpc>
                <a:spcPct val="100000"/>
              </a:lnSpc>
              <a:spcBef>
                <a:spcPts val="675"/>
              </a:spcBef>
              <a:buClr>
                <a:srgbClr val="839EE2"/>
              </a:buClr>
              <a:buChar char="•"/>
              <a:tabLst>
                <a:tab pos="354965" algn="l"/>
                <a:tab pos="355600" algn="l"/>
              </a:tabLst>
            </a:pPr>
            <a:r>
              <a:rPr sz="2800" spc="-5" dirty="0">
                <a:latin typeface="Arial"/>
                <a:cs typeface="Arial"/>
              </a:rPr>
              <a:t>More </a:t>
            </a:r>
            <a:r>
              <a:rPr sz="2800" dirty="0">
                <a:latin typeface="Arial"/>
                <a:cs typeface="Arial"/>
              </a:rPr>
              <a:t>powerful equipment </a:t>
            </a:r>
            <a:r>
              <a:rPr sz="2800" spc="-5" dirty="0">
                <a:latin typeface="Arial"/>
                <a:cs typeface="Arial"/>
              </a:rPr>
              <a:t>means more</a:t>
            </a:r>
            <a:r>
              <a:rPr sz="2800" spc="20" dirty="0">
                <a:latin typeface="Arial"/>
                <a:cs typeface="Arial"/>
              </a:rPr>
              <a:t> </a:t>
            </a:r>
            <a:r>
              <a:rPr sz="2800" dirty="0">
                <a:latin typeface="Arial"/>
                <a:cs typeface="Arial"/>
              </a:rPr>
              <a:t>efficient</a:t>
            </a:r>
          </a:p>
          <a:p>
            <a:pPr marL="355600" algn="just">
              <a:lnSpc>
                <a:spcPct val="100000"/>
              </a:lnSpc>
            </a:pPr>
            <a:r>
              <a:rPr sz="2800" spc="-5" dirty="0">
                <a:latin typeface="Arial"/>
                <a:cs typeface="Arial"/>
              </a:rPr>
              <a:t>access to network</a:t>
            </a:r>
            <a:r>
              <a:rPr sz="2800" spc="-45" dirty="0">
                <a:latin typeface="Arial"/>
                <a:cs typeface="Arial"/>
              </a:rPr>
              <a:t> </a:t>
            </a:r>
            <a:r>
              <a:rPr sz="2800" dirty="0">
                <a:latin typeface="Arial"/>
                <a:cs typeface="Arial"/>
              </a:rPr>
              <a:t>resources</a:t>
            </a:r>
          </a:p>
          <a:p>
            <a:pPr marL="355600" indent="-342900" algn="just">
              <a:lnSpc>
                <a:spcPct val="100000"/>
              </a:lnSpc>
              <a:spcBef>
                <a:spcPts val="670"/>
              </a:spcBef>
              <a:buClr>
                <a:srgbClr val="839EE2"/>
              </a:buClr>
              <a:buChar char="•"/>
              <a:tabLst>
                <a:tab pos="354965" algn="l"/>
                <a:tab pos="355600" algn="l"/>
              </a:tabLst>
            </a:pPr>
            <a:r>
              <a:rPr sz="2800" spc="-5" dirty="0">
                <a:latin typeface="Arial"/>
                <a:cs typeface="Arial"/>
              </a:rPr>
              <a:t>Server hardware </a:t>
            </a:r>
            <a:r>
              <a:rPr sz="2800" dirty="0">
                <a:latin typeface="Arial"/>
                <a:cs typeface="Arial"/>
              </a:rPr>
              <a:t>design </a:t>
            </a:r>
            <a:r>
              <a:rPr sz="2800" spc="-5" dirty="0">
                <a:latin typeface="Arial"/>
                <a:cs typeface="Arial"/>
              </a:rPr>
              <a:t>is </a:t>
            </a:r>
            <a:r>
              <a:rPr sz="2800" dirty="0">
                <a:latin typeface="Arial"/>
                <a:cs typeface="Arial"/>
              </a:rPr>
              <a:t>generally </a:t>
            </a:r>
            <a:r>
              <a:rPr sz="2800" spc="-5" dirty="0">
                <a:latin typeface="Arial"/>
                <a:cs typeface="Arial"/>
              </a:rPr>
              <a:t>more</a:t>
            </a:r>
            <a:r>
              <a:rPr sz="2800" spc="65" dirty="0">
                <a:latin typeface="Arial"/>
                <a:cs typeface="Arial"/>
              </a:rPr>
              <a:t> </a:t>
            </a:r>
            <a:r>
              <a:rPr sz="2800" dirty="0">
                <a:latin typeface="Arial"/>
                <a:cs typeface="Arial"/>
              </a:rPr>
              <a:t>robust</a:t>
            </a:r>
          </a:p>
          <a:p>
            <a:pPr marL="355600" marR="387350" indent="-342900" algn="just">
              <a:lnSpc>
                <a:spcPct val="100000"/>
              </a:lnSpc>
              <a:spcBef>
                <a:spcPts val="670"/>
              </a:spcBef>
              <a:buClr>
                <a:srgbClr val="839EE2"/>
              </a:buClr>
              <a:buChar char="•"/>
              <a:tabLst>
                <a:tab pos="354965" algn="l"/>
                <a:tab pos="355600" algn="l"/>
              </a:tabLst>
            </a:pPr>
            <a:r>
              <a:rPr sz="2800" spc="-5" dirty="0">
                <a:latin typeface="Arial"/>
                <a:cs typeface="Arial"/>
              </a:rPr>
              <a:t>A single password </a:t>
            </a:r>
            <a:r>
              <a:rPr sz="2800" dirty="0">
                <a:latin typeface="Arial"/>
                <a:cs typeface="Arial"/>
              </a:rPr>
              <a:t>delivers </a:t>
            </a:r>
            <a:r>
              <a:rPr sz="2800" spc="-5" dirty="0">
                <a:latin typeface="Arial"/>
                <a:cs typeface="Arial"/>
              </a:rPr>
              <a:t>access to </a:t>
            </a:r>
            <a:r>
              <a:rPr sz="2800" spc="5" dirty="0">
                <a:latin typeface="Arial"/>
                <a:cs typeface="Arial"/>
              </a:rPr>
              <a:t>network-  </a:t>
            </a:r>
            <a:r>
              <a:rPr sz="2800" spc="-5" dirty="0">
                <a:latin typeface="Arial"/>
                <a:cs typeface="Arial"/>
              </a:rPr>
              <a:t>wide </a:t>
            </a:r>
            <a:r>
              <a:rPr sz="2800" dirty="0">
                <a:latin typeface="Arial"/>
                <a:cs typeface="Arial"/>
              </a:rPr>
              <a:t>resources </a:t>
            </a:r>
            <a:r>
              <a:rPr sz="2800" spc="-5" dirty="0">
                <a:latin typeface="Arial"/>
                <a:cs typeface="Arial"/>
              </a:rPr>
              <a:t>as specified in </a:t>
            </a:r>
            <a:r>
              <a:rPr sz="2800" dirty="0">
                <a:latin typeface="Arial"/>
                <a:cs typeface="Arial"/>
              </a:rPr>
              <a:t>access</a:t>
            </a:r>
            <a:r>
              <a:rPr sz="2800" spc="-10" dirty="0">
                <a:latin typeface="Arial"/>
                <a:cs typeface="Arial"/>
              </a:rPr>
              <a:t> </a:t>
            </a:r>
            <a:r>
              <a:rPr sz="2800" dirty="0">
                <a:latin typeface="Arial"/>
                <a:cs typeface="Arial"/>
              </a:rPr>
              <a:t>controls</a:t>
            </a:r>
          </a:p>
          <a:p>
            <a:pPr marL="355600" marR="66040" indent="-342900" algn="just">
              <a:lnSpc>
                <a:spcPct val="100000"/>
              </a:lnSpc>
              <a:spcBef>
                <a:spcPts val="675"/>
              </a:spcBef>
              <a:buClr>
                <a:srgbClr val="839EE2"/>
              </a:buClr>
              <a:buChar char="•"/>
              <a:tabLst>
                <a:tab pos="354965" algn="l"/>
                <a:tab pos="355600" algn="l"/>
              </a:tabLst>
            </a:pPr>
            <a:r>
              <a:rPr sz="2800" dirty="0">
                <a:latin typeface="Arial"/>
                <a:cs typeface="Arial"/>
              </a:rPr>
              <a:t>Server-based networking </a:t>
            </a:r>
            <a:r>
              <a:rPr sz="2800" spc="-5" dirty="0">
                <a:latin typeface="Arial"/>
                <a:cs typeface="Arial"/>
              </a:rPr>
              <a:t>makes </a:t>
            </a:r>
            <a:r>
              <a:rPr sz="2800" dirty="0">
                <a:latin typeface="Arial"/>
                <a:cs typeface="Arial"/>
              </a:rPr>
              <a:t>the </a:t>
            </a:r>
            <a:r>
              <a:rPr sz="2800" spc="-5" dirty="0">
                <a:latin typeface="Arial"/>
                <a:cs typeface="Arial"/>
              </a:rPr>
              <a:t>most </a:t>
            </a:r>
            <a:r>
              <a:rPr sz="2800" dirty="0">
                <a:latin typeface="Arial"/>
                <a:cs typeface="Arial"/>
              </a:rPr>
              <a:t>sense  </a:t>
            </a:r>
            <a:r>
              <a:rPr sz="2800" spc="-5" dirty="0">
                <a:latin typeface="Arial"/>
                <a:cs typeface="Arial"/>
              </a:rPr>
              <a:t>for networks with 10 or more users or any  networks where </a:t>
            </a:r>
            <a:r>
              <a:rPr sz="2800" dirty="0">
                <a:latin typeface="Arial"/>
                <a:cs typeface="Arial"/>
              </a:rPr>
              <a:t>resources </a:t>
            </a:r>
            <a:r>
              <a:rPr sz="2800" spc="-5" dirty="0">
                <a:latin typeface="Arial"/>
                <a:cs typeface="Arial"/>
              </a:rPr>
              <a:t>are </a:t>
            </a:r>
            <a:r>
              <a:rPr sz="2800" dirty="0">
                <a:latin typeface="Arial"/>
                <a:cs typeface="Arial"/>
              </a:rPr>
              <a:t>heavily used</a:t>
            </a:r>
          </a:p>
        </p:txBody>
      </p:sp>
    </p:spTree>
  </p:cSld>
  <p:clrMapOvr>
    <a:masterClrMapping/>
  </p:clrMapOvr>
  <p:transition spd="med">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pPr algn="just"/>
            <a:endParaRPr/>
          </a:p>
        </p:txBody>
      </p:sp>
      <p:sp>
        <p:nvSpPr>
          <p:cNvPr id="3" name="object 3"/>
          <p:cNvSpPr/>
          <p:nvPr/>
        </p:nvSpPr>
        <p:spPr>
          <a:xfrm>
            <a:off x="0" y="0"/>
            <a:ext cx="9144000" cy="762000"/>
          </a:xfrm>
          <a:prstGeom prst="rect">
            <a:avLst/>
          </a:prstGeom>
          <a:blipFill>
            <a:blip r:embed="rId2" cstate="print"/>
            <a:stretch>
              <a:fillRect/>
            </a:stretch>
          </a:blipFill>
        </p:spPr>
        <p:txBody>
          <a:bodyPr wrap="square" lIns="0" tIns="0" rIns="0" bIns="0" rtlCol="0"/>
          <a:lstStyle/>
          <a:p>
            <a:pPr algn="just"/>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pPr algn="just"/>
            <a:endParaRPr/>
          </a:p>
        </p:txBody>
      </p:sp>
      <p:sp>
        <p:nvSpPr>
          <p:cNvPr id="5" name="object 5"/>
          <p:cNvSpPr/>
          <p:nvPr/>
        </p:nvSpPr>
        <p:spPr>
          <a:xfrm>
            <a:off x="685800" y="1524000"/>
            <a:ext cx="8458200" cy="0"/>
          </a:xfrm>
          <a:custGeom>
            <a:avLst/>
            <a:gdLst/>
            <a:ahLst/>
            <a:cxnLst/>
            <a:rect l="l" t="t" r="r" b="b"/>
            <a:pathLst>
              <a:path w="8458200">
                <a:moveTo>
                  <a:pt x="0" y="0"/>
                </a:moveTo>
                <a:lnTo>
                  <a:pt x="8458200" y="0"/>
                </a:lnTo>
              </a:path>
            </a:pathLst>
          </a:custGeom>
          <a:ln w="25400">
            <a:solidFill>
              <a:srgbClr val="FFFFFF"/>
            </a:solidFill>
          </a:ln>
        </p:spPr>
        <p:txBody>
          <a:bodyPr wrap="square" lIns="0" tIns="0" rIns="0" bIns="0" rtlCol="0"/>
          <a:lstStyle/>
          <a:p>
            <a:pPr algn="just"/>
            <a:endParaRPr/>
          </a:p>
        </p:txBody>
      </p:sp>
      <p:sp>
        <p:nvSpPr>
          <p:cNvPr id="6" name="object 6"/>
          <p:cNvSpPr/>
          <p:nvPr/>
        </p:nvSpPr>
        <p:spPr>
          <a:xfrm>
            <a:off x="7543800" y="6088062"/>
            <a:ext cx="381000" cy="346075"/>
          </a:xfrm>
          <a:prstGeom prst="rect">
            <a:avLst/>
          </a:prstGeom>
          <a:blipFill>
            <a:blip r:embed="rId3" cstate="print"/>
            <a:stretch>
              <a:fillRect/>
            </a:stretch>
          </a:blipFill>
        </p:spPr>
        <p:txBody>
          <a:bodyPr wrap="square" lIns="0" tIns="0" rIns="0" bIns="0" rtlCol="0"/>
          <a:lstStyle/>
          <a:p>
            <a:pPr algn="just"/>
            <a:endParaRPr/>
          </a:p>
        </p:txBody>
      </p:sp>
      <p:sp>
        <p:nvSpPr>
          <p:cNvPr id="7" name="object 7"/>
          <p:cNvSpPr/>
          <p:nvPr/>
        </p:nvSpPr>
        <p:spPr>
          <a:xfrm>
            <a:off x="8001000" y="6096000"/>
            <a:ext cx="381000" cy="361950"/>
          </a:xfrm>
          <a:prstGeom prst="rect">
            <a:avLst/>
          </a:prstGeom>
          <a:blipFill>
            <a:blip r:embed="rId4" cstate="print"/>
            <a:stretch>
              <a:fillRect/>
            </a:stretch>
          </a:blipFill>
        </p:spPr>
        <p:txBody>
          <a:bodyPr wrap="square" lIns="0" tIns="0" rIns="0" bIns="0" rtlCol="0"/>
          <a:lstStyle/>
          <a:p>
            <a:pPr algn="just"/>
            <a:endParaRPr/>
          </a:p>
        </p:txBody>
      </p:sp>
      <p:sp>
        <p:nvSpPr>
          <p:cNvPr id="8" name="object 8"/>
          <p:cNvSpPr/>
          <p:nvPr/>
        </p:nvSpPr>
        <p:spPr>
          <a:xfrm>
            <a:off x="8534400" y="6096000"/>
            <a:ext cx="381000" cy="366712"/>
          </a:xfrm>
          <a:prstGeom prst="rect">
            <a:avLst/>
          </a:prstGeom>
          <a:blipFill>
            <a:blip r:embed="rId5" cstate="print"/>
            <a:stretch>
              <a:fillRect/>
            </a:stretch>
          </a:blipFill>
        </p:spPr>
        <p:txBody>
          <a:bodyPr wrap="square" lIns="0" tIns="0" rIns="0" bIns="0" rtlCol="0"/>
          <a:lstStyle/>
          <a:p>
            <a:pPr algn="just"/>
            <a:endParaRPr/>
          </a:p>
        </p:txBody>
      </p:sp>
      <p:sp>
        <p:nvSpPr>
          <p:cNvPr id="9" name="object 9"/>
          <p:cNvSpPr txBox="1">
            <a:spLocks noGrp="1"/>
          </p:cNvSpPr>
          <p:nvPr>
            <p:ph type="title"/>
          </p:nvPr>
        </p:nvSpPr>
        <p:spPr>
          <a:prstGeom prst="rect">
            <a:avLst/>
          </a:prstGeom>
        </p:spPr>
        <p:txBody>
          <a:bodyPr vert="horz" wrap="square" lIns="0" tIns="0" rIns="0" bIns="0" rtlCol="0">
            <a:spAutoFit/>
          </a:bodyPr>
          <a:lstStyle/>
          <a:p>
            <a:pPr marL="1253490" algn="just">
              <a:lnSpc>
                <a:spcPct val="100000"/>
              </a:lnSpc>
            </a:pPr>
            <a:r>
              <a:rPr dirty="0"/>
              <a:t>Server-Based</a:t>
            </a:r>
            <a:r>
              <a:rPr spc="-105" dirty="0"/>
              <a:t> </a:t>
            </a:r>
            <a:r>
              <a:rPr dirty="0"/>
              <a:t>Disadvantages</a:t>
            </a:r>
          </a:p>
        </p:txBody>
      </p:sp>
      <p:sp>
        <p:nvSpPr>
          <p:cNvPr id="10" name="object 10"/>
          <p:cNvSpPr txBox="1"/>
          <p:nvPr/>
        </p:nvSpPr>
        <p:spPr>
          <a:xfrm>
            <a:off x="383540" y="948690"/>
            <a:ext cx="8261984" cy="4106545"/>
          </a:xfrm>
          <a:prstGeom prst="rect">
            <a:avLst/>
          </a:prstGeom>
        </p:spPr>
        <p:txBody>
          <a:bodyPr vert="horz" wrap="square" lIns="0" tIns="0" rIns="0" bIns="0" rtlCol="0">
            <a:spAutoFit/>
          </a:bodyPr>
          <a:lstStyle/>
          <a:p>
            <a:pPr marL="355600" marR="343535" indent="-342900" algn="just">
              <a:lnSpc>
                <a:spcPct val="100000"/>
              </a:lnSpc>
              <a:buClr>
                <a:srgbClr val="839EE2"/>
              </a:buClr>
              <a:buChar char="•"/>
              <a:tabLst>
                <a:tab pos="354965" algn="l"/>
                <a:tab pos="355600" algn="l"/>
              </a:tabLst>
            </a:pPr>
            <a:r>
              <a:rPr sz="3200" dirty="0">
                <a:latin typeface="Arial"/>
                <a:cs typeface="Arial"/>
              </a:rPr>
              <a:t>At the worst, server </a:t>
            </a:r>
            <a:r>
              <a:rPr sz="3200" spc="-5" dirty="0">
                <a:latin typeface="Arial"/>
                <a:cs typeface="Arial"/>
              </a:rPr>
              <a:t>failure renders </a:t>
            </a:r>
            <a:r>
              <a:rPr sz="3200" dirty="0">
                <a:latin typeface="Arial"/>
                <a:cs typeface="Arial"/>
              </a:rPr>
              <a:t>a  network </a:t>
            </a:r>
            <a:r>
              <a:rPr sz="3200" spc="-5" dirty="0">
                <a:latin typeface="Arial"/>
                <a:cs typeface="Arial"/>
              </a:rPr>
              <a:t>unusable; </a:t>
            </a:r>
            <a:r>
              <a:rPr sz="3200" dirty="0">
                <a:latin typeface="Arial"/>
                <a:cs typeface="Arial"/>
              </a:rPr>
              <a:t>at </a:t>
            </a:r>
            <a:r>
              <a:rPr sz="3200" spc="-5" dirty="0">
                <a:latin typeface="Arial"/>
                <a:cs typeface="Arial"/>
              </a:rPr>
              <a:t>the </a:t>
            </a:r>
            <a:r>
              <a:rPr sz="3200" dirty="0">
                <a:latin typeface="Arial"/>
                <a:cs typeface="Arial"/>
              </a:rPr>
              <a:t>least, it results</a:t>
            </a:r>
            <a:r>
              <a:rPr sz="3200" spc="-165" dirty="0">
                <a:latin typeface="Arial"/>
                <a:cs typeface="Arial"/>
              </a:rPr>
              <a:t> </a:t>
            </a:r>
            <a:r>
              <a:rPr sz="3200" dirty="0">
                <a:latin typeface="Arial"/>
                <a:cs typeface="Arial"/>
              </a:rPr>
              <a:t>in  loss of network</a:t>
            </a:r>
            <a:r>
              <a:rPr sz="3200" spc="-135" dirty="0">
                <a:latin typeface="Arial"/>
                <a:cs typeface="Arial"/>
              </a:rPr>
              <a:t> </a:t>
            </a:r>
            <a:r>
              <a:rPr sz="3200" dirty="0">
                <a:latin typeface="Arial"/>
                <a:cs typeface="Arial"/>
              </a:rPr>
              <a:t>resources</a:t>
            </a:r>
          </a:p>
          <a:p>
            <a:pPr marL="355600" indent="-342900" algn="just">
              <a:lnSpc>
                <a:spcPct val="100000"/>
              </a:lnSpc>
              <a:spcBef>
                <a:spcPts val="765"/>
              </a:spcBef>
              <a:buClr>
                <a:srgbClr val="839EE2"/>
              </a:buClr>
              <a:buChar char="•"/>
              <a:tabLst>
                <a:tab pos="354965" algn="l"/>
                <a:tab pos="355600" algn="l"/>
              </a:tabLst>
            </a:pPr>
            <a:r>
              <a:rPr sz="3200" spc="-5" dirty="0">
                <a:latin typeface="Arial"/>
                <a:cs typeface="Arial"/>
              </a:rPr>
              <a:t>Complex </a:t>
            </a:r>
            <a:r>
              <a:rPr sz="3200" dirty="0">
                <a:latin typeface="Arial"/>
                <a:cs typeface="Arial"/>
              </a:rPr>
              <a:t>server software </a:t>
            </a:r>
            <a:r>
              <a:rPr sz="3200" spc="-5" dirty="0">
                <a:latin typeface="Arial"/>
                <a:cs typeface="Arial"/>
              </a:rPr>
              <a:t>requires</a:t>
            </a:r>
            <a:r>
              <a:rPr sz="3200" spc="-90" dirty="0">
                <a:latin typeface="Arial"/>
                <a:cs typeface="Arial"/>
              </a:rPr>
              <a:t> </a:t>
            </a:r>
            <a:r>
              <a:rPr sz="3200" spc="-5" dirty="0">
                <a:latin typeface="Arial"/>
                <a:cs typeface="Arial"/>
              </a:rPr>
              <a:t>allocating</a:t>
            </a:r>
            <a:endParaRPr sz="3200" dirty="0">
              <a:latin typeface="Arial"/>
              <a:cs typeface="Arial"/>
            </a:endParaRPr>
          </a:p>
          <a:p>
            <a:pPr marL="355600" algn="just">
              <a:lnSpc>
                <a:spcPct val="100000"/>
              </a:lnSpc>
            </a:pPr>
            <a:r>
              <a:rPr sz="3200" spc="-5" dirty="0">
                <a:latin typeface="Arial"/>
                <a:cs typeface="Arial"/>
              </a:rPr>
              <a:t>expert </a:t>
            </a:r>
            <a:r>
              <a:rPr sz="3200" dirty="0">
                <a:latin typeface="Arial"/>
                <a:cs typeface="Arial"/>
              </a:rPr>
              <a:t>staff, which increases</a:t>
            </a:r>
            <a:r>
              <a:rPr sz="3200" spc="-160" dirty="0">
                <a:latin typeface="Arial"/>
                <a:cs typeface="Arial"/>
              </a:rPr>
              <a:t> </a:t>
            </a:r>
            <a:r>
              <a:rPr sz="3200" dirty="0">
                <a:latin typeface="Arial"/>
                <a:cs typeface="Arial"/>
              </a:rPr>
              <a:t>expenses</a:t>
            </a:r>
          </a:p>
          <a:p>
            <a:pPr marL="355600" marR="653415" indent="-342900" algn="just">
              <a:lnSpc>
                <a:spcPct val="100000"/>
              </a:lnSpc>
              <a:spcBef>
                <a:spcPts val="765"/>
              </a:spcBef>
              <a:buClr>
                <a:srgbClr val="839EE2"/>
              </a:buClr>
              <a:buChar char="•"/>
              <a:tabLst>
                <a:tab pos="354965" algn="l"/>
                <a:tab pos="355600" algn="l"/>
              </a:tabLst>
            </a:pPr>
            <a:r>
              <a:rPr sz="3200" dirty="0">
                <a:latin typeface="Arial"/>
                <a:cs typeface="Arial"/>
              </a:rPr>
              <a:t>Dedicated hardware </a:t>
            </a:r>
            <a:r>
              <a:rPr sz="3200" spc="-5" dirty="0">
                <a:latin typeface="Arial"/>
                <a:cs typeface="Arial"/>
              </a:rPr>
              <a:t>and </a:t>
            </a:r>
            <a:r>
              <a:rPr sz="3200" dirty="0">
                <a:latin typeface="Arial"/>
                <a:cs typeface="Arial"/>
              </a:rPr>
              <a:t>specialized  software </a:t>
            </a:r>
            <a:r>
              <a:rPr sz="3200" spc="-5" dirty="0">
                <a:latin typeface="Arial"/>
                <a:cs typeface="Arial"/>
              </a:rPr>
              <a:t>add </a:t>
            </a:r>
            <a:r>
              <a:rPr sz="3200" dirty="0">
                <a:latin typeface="Arial"/>
                <a:cs typeface="Arial"/>
              </a:rPr>
              <a:t>to </a:t>
            </a:r>
            <a:r>
              <a:rPr sz="3200" spc="-5" dirty="0">
                <a:latin typeface="Arial"/>
                <a:cs typeface="Arial"/>
              </a:rPr>
              <a:t>the </a:t>
            </a:r>
            <a:r>
              <a:rPr sz="3200" dirty="0">
                <a:latin typeface="Arial"/>
                <a:cs typeface="Arial"/>
              </a:rPr>
              <a:t>cost of</a:t>
            </a:r>
            <a:r>
              <a:rPr sz="3200" spc="-150" dirty="0">
                <a:latin typeface="Arial"/>
                <a:cs typeface="Arial"/>
              </a:rPr>
              <a:t> </a:t>
            </a:r>
            <a:r>
              <a:rPr sz="3200" dirty="0">
                <a:latin typeface="Arial"/>
                <a:cs typeface="Arial"/>
              </a:rPr>
              <a:t>server-based  networking</a:t>
            </a:r>
          </a:p>
        </p:txBody>
      </p:sp>
    </p:spTree>
  </p:cSld>
  <p:clrMapOvr>
    <a:masterClrMapping/>
  </p:clrMapOvr>
  <p:transition spd="med">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pPr algn="just"/>
            <a:endParaRPr/>
          </a:p>
        </p:txBody>
      </p:sp>
      <p:sp>
        <p:nvSpPr>
          <p:cNvPr id="3" name="object 3"/>
          <p:cNvSpPr/>
          <p:nvPr/>
        </p:nvSpPr>
        <p:spPr>
          <a:xfrm>
            <a:off x="0" y="0"/>
            <a:ext cx="9144000" cy="762000"/>
          </a:xfrm>
          <a:prstGeom prst="rect">
            <a:avLst/>
          </a:prstGeom>
          <a:blipFill>
            <a:blip r:embed="rId2" cstate="print"/>
            <a:stretch>
              <a:fillRect/>
            </a:stretch>
          </a:blipFill>
        </p:spPr>
        <p:txBody>
          <a:bodyPr wrap="square" lIns="0" tIns="0" rIns="0" bIns="0" rtlCol="0"/>
          <a:lstStyle/>
          <a:p>
            <a:pPr algn="just"/>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pPr algn="just"/>
            <a:endParaRPr/>
          </a:p>
        </p:txBody>
      </p:sp>
      <p:sp>
        <p:nvSpPr>
          <p:cNvPr id="5" name="object 5"/>
          <p:cNvSpPr/>
          <p:nvPr/>
        </p:nvSpPr>
        <p:spPr>
          <a:xfrm>
            <a:off x="685800" y="1524000"/>
            <a:ext cx="8458200" cy="0"/>
          </a:xfrm>
          <a:custGeom>
            <a:avLst/>
            <a:gdLst/>
            <a:ahLst/>
            <a:cxnLst/>
            <a:rect l="l" t="t" r="r" b="b"/>
            <a:pathLst>
              <a:path w="8458200">
                <a:moveTo>
                  <a:pt x="0" y="0"/>
                </a:moveTo>
                <a:lnTo>
                  <a:pt x="8458200" y="0"/>
                </a:lnTo>
              </a:path>
            </a:pathLst>
          </a:custGeom>
          <a:ln w="25400">
            <a:solidFill>
              <a:srgbClr val="FFFFFF"/>
            </a:solidFill>
          </a:ln>
        </p:spPr>
        <p:txBody>
          <a:bodyPr wrap="square" lIns="0" tIns="0" rIns="0" bIns="0" rtlCol="0"/>
          <a:lstStyle/>
          <a:p>
            <a:pPr algn="just"/>
            <a:endParaRPr/>
          </a:p>
        </p:txBody>
      </p:sp>
      <p:sp>
        <p:nvSpPr>
          <p:cNvPr id="6" name="object 6"/>
          <p:cNvSpPr/>
          <p:nvPr/>
        </p:nvSpPr>
        <p:spPr>
          <a:xfrm>
            <a:off x="7543800" y="6088062"/>
            <a:ext cx="381000" cy="346075"/>
          </a:xfrm>
          <a:prstGeom prst="rect">
            <a:avLst/>
          </a:prstGeom>
          <a:blipFill>
            <a:blip r:embed="rId3" cstate="print"/>
            <a:stretch>
              <a:fillRect/>
            </a:stretch>
          </a:blipFill>
        </p:spPr>
        <p:txBody>
          <a:bodyPr wrap="square" lIns="0" tIns="0" rIns="0" bIns="0" rtlCol="0"/>
          <a:lstStyle/>
          <a:p>
            <a:pPr algn="just"/>
            <a:endParaRPr/>
          </a:p>
        </p:txBody>
      </p:sp>
      <p:sp>
        <p:nvSpPr>
          <p:cNvPr id="7" name="object 7"/>
          <p:cNvSpPr/>
          <p:nvPr/>
        </p:nvSpPr>
        <p:spPr>
          <a:xfrm>
            <a:off x="8001000" y="6096000"/>
            <a:ext cx="381000" cy="361950"/>
          </a:xfrm>
          <a:prstGeom prst="rect">
            <a:avLst/>
          </a:prstGeom>
          <a:blipFill>
            <a:blip r:embed="rId4" cstate="print"/>
            <a:stretch>
              <a:fillRect/>
            </a:stretch>
          </a:blipFill>
        </p:spPr>
        <p:txBody>
          <a:bodyPr wrap="square" lIns="0" tIns="0" rIns="0" bIns="0" rtlCol="0"/>
          <a:lstStyle/>
          <a:p>
            <a:pPr algn="just"/>
            <a:endParaRPr/>
          </a:p>
        </p:txBody>
      </p:sp>
      <p:sp>
        <p:nvSpPr>
          <p:cNvPr id="8" name="object 8"/>
          <p:cNvSpPr/>
          <p:nvPr/>
        </p:nvSpPr>
        <p:spPr>
          <a:xfrm>
            <a:off x="8534400" y="6096000"/>
            <a:ext cx="381000" cy="366712"/>
          </a:xfrm>
          <a:prstGeom prst="rect">
            <a:avLst/>
          </a:prstGeom>
          <a:blipFill>
            <a:blip r:embed="rId5" cstate="print"/>
            <a:stretch>
              <a:fillRect/>
            </a:stretch>
          </a:blipFill>
        </p:spPr>
        <p:txBody>
          <a:bodyPr wrap="square" lIns="0" tIns="0" rIns="0" bIns="0" rtlCol="0"/>
          <a:lstStyle/>
          <a:p>
            <a:pPr algn="just"/>
            <a:endParaRPr/>
          </a:p>
        </p:txBody>
      </p:sp>
      <p:sp>
        <p:nvSpPr>
          <p:cNvPr id="9" name="object 9"/>
          <p:cNvSpPr txBox="1">
            <a:spLocks noGrp="1"/>
          </p:cNvSpPr>
          <p:nvPr>
            <p:ph type="title"/>
          </p:nvPr>
        </p:nvSpPr>
        <p:spPr>
          <a:prstGeom prst="rect">
            <a:avLst/>
          </a:prstGeom>
        </p:spPr>
        <p:txBody>
          <a:bodyPr vert="horz" wrap="square" lIns="0" tIns="0" rIns="0" bIns="0" rtlCol="0">
            <a:spAutoFit/>
          </a:bodyPr>
          <a:lstStyle/>
          <a:p>
            <a:pPr algn="ctr">
              <a:lnSpc>
                <a:spcPct val="100000"/>
              </a:lnSpc>
            </a:pPr>
            <a:r>
              <a:rPr lang="en-PH" dirty="0"/>
              <a:t>Week 5 Lesson</a:t>
            </a:r>
            <a:endParaRPr dirty="0"/>
          </a:p>
        </p:txBody>
      </p:sp>
      <p:sp>
        <p:nvSpPr>
          <p:cNvPr id="10" name="Rectangle 9">
            <a:extLst>
              <a:ext uri="{FF2B5EF4-FFF2-40B4-BE49-F238E27FC236}">
                <a16:creationId xmlns:a16="http://schemas.microsoft.com/office/drawing/2014/main" id="{1C0B0B47-BCE6-467C-AF89-665BAA3BA4E2}"/>
              </a:ext>
            </a:extLst>
          </p:cNvPr>
          <p:cNvSpPr/>
          <p:nvPr/>
        </p:nvSpPr>
        <p:spPr>
          <a:xfrm>
            <a:off x="304800" y="1523999"/>
            <a:ext cx="8610600" cy="2554545"/>
          </a:xfrm>
          <a:prstGeom prst="rect">
            <a:avLst/>
          </a:prstGeom>
        </p:spPr>
        <p:txBody>
          <a:bodyPr wrap="square">
            <a:spAutoFit/>
          </a:bodyPr>
          <a:lstStyle/>
          <a:p>
            <a:pPr marL="571500" indent="-571500">
              <a:buFont typeface="Arial" panose="020B0604020202020204" pitchFamily="34" charset="0"/>
              <a:buChar char="•"/>
            </a:pPr>
            <a:r>
              <a:rPr lang="en-PH" sz="4000" dirty="0"/>
              <a:t>Role of Network</a:t>
            </a:r>
            <a:r>
              <a:rPr lang="en-PH" sz="4000" spc="-95" dirty="0"/>
              <a:t> </a:t>
            </a:r>
            <a:r>
              <a:rPr lang="en-PH" sz="4000" dirty="0"/>
              <a:t>Servers</a:t>
            </a:r>
          </a:p>
          <a:p>
            <a:pPr marL="571500" indent="-571500">
              <a:buFont typeface="Arial" panose="020B0604020202020204" pitchFamily="34" charset="0"/>
              <a:buChar char="•"/>
            </a:pPr>
            <a:r>
              <a:rPr lang="en-PH" sz="4000" dirty="0"/>
              <a:t>Types of Network Servers</a:t>
            </a:r>
          </a:p>
          <a:p>
            <a:pPr marL="571500" indent="-571500">
              <a:buFont typeface="Arial" panose="020B0604020202020204" pitchFamily="34" charset="0"/>
              <a:buChar char="•"/>
            </a:pPr>
            <a:r>
              <a:rPr lang="en-PH" sz="4000" dirty="0"/>
              <a:t>Selecting the Right Type of Network</a:t>
            </a:r>
          </a:p>
          <a:p>
            <a:pPr marL="571500" indent="-571500">
              <a:buFont typeface="Arial" panose="020B0604020202020204" pitchFamily="34" charset="0"/>
              <a:buChar char="•"/>
            </a:pPr>
            <a:endParaRPr lang="en-PH" sz="4000" dirty="0"/>
          </a:p>
        </p:txBody>
      </p:sp>
    </p:spTree>
    <p:extLst>
      <p:ext uri="{BB962C8B-B14F-4D97-AF65-F5344CB8AC3E}">
        <p14:creationId xmlns:p14="http://schemas.microsoft.com/office/powerpoint/2010/main" val="1439326497"/>
      </p:ext>
    </p:extLst>
  </p:cSld>
  <p:clrMapOvr>
    <a:masterClrMapping/>
  </p:clrMapOvr>
  <p:transition spd="med">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pPr algn="just"/>
            <a:endParaRPr/>
          </a:p>
        </p:txBody>
      </p:sp>
      <p:sp>
        <p:nvSpPr>
          <p:cNvPr id="3" name="object 3"/>
          <p:cNvSpPr/>
          <p:nvPr/>
        </p:nvSpPr>
        <p:spPr>
          <a:xfrm>
            <a:off x="0" y="0"/>
            <a:ext cx="9144000" cy="762000"/>
          </a:xfrm>
          <a:prstGeom prst="rect">
            <a:avLst/>
          </a:prstGeom>
          <a:blipFill>
            <a:blip r:embed="rId2" cstate="print"/>
            <a:stretch>
              <a:fillRect/>
            </a:stretch>
          </a:blipFill>
        </p:spPr>
        <p:txBody>
          <a:bodyPr wrap="square" lIns="0" tIns="0" rIns="0" bIns="0" rtlCol="0"/>
          <a:lstStyle/>
          <a:p>
            <a:pPr algn="just"/>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pPr algn="just"/>
            <a:endParaRPr/>
          </a:p>
        </p:txBody>
      </p:sp>
      <p:sp>
        <p:nvSpPr>
          <p:cNvPr id="5" name="object 5"/>
          <p:cNvSpPr/>
          <p:nvPr/>
        </p:nvSpPr>
        <p:spPr>
          <a:xfrm>
            <a:off x="685800" y="1524000"/>
            <a:ext cx="8458200" cy="0"/>
          </a:xfrm>
          <a:custGeom>
            <a:avLst/>
            <a:gdLst/>
            <a:ahLst/>
            <a:cxnLst/>
            <a:rect l="l" t="t" r="r" b="b"/>
            <a:pathLst>
              <a:path w="8458200">
                <a:moveTo>
                  <a:pt x="0" y="0"/>
                </a:moveTo>
                <a:lnTo>
                  <a:pt x="8458200" y="0"/>
                </a:lnTo>
              </a:path>
            </a:pathLst>
          </a:custGeom>
          <a:ln w="25400">
            <a:solidFill>
              <a:srgbClr val="FFFFFF"/>
            </a:solidFill>
          </a:ln>
        </p:spPr>
        <p:txBody>
          <a:bodyPr wrap="square" lIns="0" tIns="0" rIns="0" bIns="0" rtlCol="0"/>
          <a:lstStyle/>
          <a:p>
            <a:pPr algn="just"/>
            <a:endParaRPr/>
          </a:p>
        </p:txBody>
      </p:sp>
      <p:sp>
        <p:nvSpPr>
          <p:cNvPr id="6" name="object 6"/>
          <p:cNvSpPr/>
          <p:nvPr/>
        </p:nvSpPr>
        <p:spPr>
          <a:xfrm>
            <a:off x="7543800" y="6088062"/>
            <a:ext cx="381000" cy="346075"/>
          </a:xfrm>
          <a:prstGeom prst="rect">
            <a:avLst/>
          </a:prstGeom>
          <a:blipFill>
            <a:blip r:embed="rId3" cstate="print"/>
            <a:stretch>
              <a:fillRect/>
            </a:stretch>
          </a:blipFill>
        </p:spPr>
        <p:txBody>
          <a:bodyPr wrap="square" lIns="0" tIns="0" rIns="0" bIns="0" rtlCol="0"/>
          <a:lstStyle/>
          <a:p>
            <a:pPr algn="just"/>
            <a:endParaRPr/>
          </a:p>
        </p:txBody>
      </p:sp>
      <p:sp>
        <p:nvSpPr>
          <p:cNvPr id="7" name="object 7"/>
          <p:cNvSpPr/>
          <p:nvPr/>
        </p:nvSpPr>
        <p:spPr>
          <a:xfrm>
            <a:off x="8001000" y="6096000"/>
            <a:ext cx="381000" cy="361950"/>
          </a:xfrm>
          <a:prstGeom prst="rect">
            <a:avLst/>
          </a:prstGeom>
          <a:blipFill>
            <a:blip r:embed="rId4" cstate="print"/>
            <a:stretch>
              <a:fillRect/>
            </a:stretch>
          </a:blipFill>
        </p:spPr>
        <p:txBody>
          <a:bodyPr wrap="square" lIns="0" tIns="0" rIns="0" bIns="0" rtlCol="0"/>
          <a:lstStyle/>
          <a:p>
            <a:pPr algn="just"/>
            <a:endParaRPr/>
          </a:p>
        </p:txBody>
      </p:sp>
      <p:sp>
        <p:nvSpPr>
          <p:cNvPr id="8" name="object 8"/>
          <p:cNvSpPr/>
          <p:nvPr/>
        </p:nvSpPr>
        <p:spPr>
          <a:xfrm>
            <a:off x="8534400" y="6096000"/>
            <a:ext cx="381000" cy="366712"/>
          </a:xfrm>
          <a:prstGeom prst="rect">
            <a:avLst/>
          </a:prstGeom>
          <a:blipFill>
            <a:blip r:embed="rId5" cstate="print"/>
            <a:stretch>
              <a:fillRect/>
            </a:stretch>
          </a:blipFill>
        </p:spPr>
        <p:txBody>
          <a:bodyPr wrap="square" lIns="0" tIns="0" rIns="0" bIns="0" rtlCol="0"/>
          <a:lstStyle/>
          <a:p>
            <a:pPr algn="just"/>
            <a:endParaRPr/>
          </a:p>
        </p:txBody>
      </p:sp>
      <p:sp>
        <p:nvSpPr>
          <p:cNvPr id="9" name="object 9"/>
          <p:cNvSpPr txBox="1">
            <a:spLocks noGrp="1"/>
          </p:cNvSpPr>
          <p:nvPr>
            <p:ph type="title"/>
          </p:nvPr>
        </p:nvSpPr>
        <p:spPr>
          <a:prstGeom prst="rect">
            <a:avLst/>
          </a:prstGeom>
        </p:spPr>
        <p:txBody>
          <a:bodyPr vert="horz" wrap="square" lIns="0" tIns="0" rIns="0" bIns="0" rtlCol="0">
            <a:spAutoFit/>
          </a:bodyPr>
          <a:lstStyle/>
          <a:p>
            <a:pPr marL="1760855" algn="just">
              <a:lnSpc>
                <a:spcPct val="100000"/>
              </a:lnSpc>
            </a:pPr>
            <a:r>
              <a:rPr dirty="0"/>
              <a:t>Role of Network</a:t>
            </a:r>
            <a:r>
              <a:rPr spc="-95" dirty="0"/>
              <a:t> </a:t>
            </a:r>
            <a:r>
              <a:rPr dirty="0"/>
              <a:t>Servers</a:t>
            </a:r>
          </a:p>
        </p:txBody>
      </p:sp>
      <p:sp>
        <p:nvSpPr>
          <p:cNvPr id="10" name="object 10"/>
          <p:cNvSpPr txBox="1"/>
          <p:nvPr/>
        </p:nvSpPr>
        <p:spPr>
          <a:xfrm>
            <a:off x="190601" y="954785"/>
            <a:ext cx="8762796" cy="5088573"/>
          </a:xfrm>
          <a:prstGeom prst="rect">
            <a:avLst/>
          </a:prstGeom>
        </p:spPr>
        <p:txBody>
          <a:bodyPr vert="horz" wrap="square" lIns="0" tIns="0" rIns="0" bIns="0" rtlCol="0">
            <a:spAutoFit/>
          </a:bodyPr>
          <a:lstStyle/>
          <a:p>
            <a:pPr marL="355600" marR="727710" indent="-342900" algn="just">
              <a:lnSpc>
                <a:spcPts val="3460"/>
              </a:lnSpc>
              <a:buClr>
                <a:srgbClr val="839EE2"/>
              </a:buClr>
              <a:buChar char="•"/>
              <a:tabLst>
                <a:tab pos="354965" algn="l"/>
                <a:tab pos="355600" algn="l"/>
              </a:tabLst>
            </a:pPr>
            <a:r>
              <a:rPr sz="3200" dirty="0">
                <a:latin typeface="Arial"/>
                <a:cs typeface="Arial"/>
              </a:rPr>
              <a:t>The server is at the </a:t>
            </a:r>
            <a:r>
              <a:rPr sz="3200" spc="-5" dirty="0">
                <a:latin typeface="Arial"/>
                <a:cs typeface="Arial"/>
              </a:rPr>
              <a:t>heart </a:t>
            </a:r>
            <a:r>
              <a:rPr sz="3200" dirty="0">
                <a:latin typeface="Arial"/>
                <a:cs typeface="Arial"/>
              </a:rPr>
              <a:t>of </a:t>
            </a:r>
            <a:r>
              <a:rPr sz="3200" spc="-5" dirty="0">
                <a:latin typeface="Arial"/>
                <a:cs typeface="Arial"/>
              </a:rPr>
              <a:t>any</a:t>
            </a:r>
            <a:r>
              <a:rPr sz="3200" spc="-155" dirty="0">
                <a:latin typeface="Arial"/>
                <a:cs typeface="Arial"/>
              </a:rPr>
              <a:t> </a:t>
            </a:r>
            <a:r>
              <a:rPr sz="3200" spc="-5" dirty="0">
                <a:latin typeface="Arial"/>
                <a:cs typeface="Arial"/>
              </a:rPr>
              <a:t>network</a:t>
            </a:r>
            <a:r>
              <a:rPr lang="en-US" sz="3200" spc="-5" dirty="0">
                <a:latin typeface="Arial"/>
                <a:cs typeface="Arial"/>
              </a:rPr>
              <a:t> </a:t>
            </a:r>
            <a:r>
              <a:rPr sz="3200" spc="-5" dirty="0">
                <a:latin typeface="Arial"/>
                <a:cs typeface="Arial"/>
              </a:rPr>
              <a:t>that’s </a:t>
            </a:r>
            <a:r>
              <a:rPr sz="3200" dirty="0">
                <a:latin typeface="Arial"/>
                <a:cs typeface="Arial"/>
              </a:rPr>
              <a:t>too </a:t>
            </a:r>
            <a:r>
              <a:rPr sz="3200" spc="-5" dirty="0">
                <a:latin typeface="Arial"/>
                <a:cs typeface="Arial"/>
              </a:rPr>
              <a:t>large for </a:t>
            </a:r>
            <a:r>
              <a:rPr sz="3200" dirty="0">
                <a:latin typeface="Arial"/>
                <a:cs typeface="Arial"/>
              </a:rPr>
              <a:t>a</a:t>
            </a:r>
            <a:r>
              <a:rPr sz="3200" spc="-65" dirty="0">
                <a:latin typeface="Arial"/>
                <a:cs typeface="Arial"/>
              </a:rPr>
              <a:t> </a:t>
            </a:r>
            <a:r>
              <a:rPr sz="3200" spc="-5" dirty="0">
                <a:latin typeface="Arial"/>
                <a:cs typeface="Arial"/>
              </a:rPr>
              <a:t>peer-to-peer</a:t>
            </a:r>
            <a:r>
              <a:rPr lang="en-PH" sz="3200" spc="-5" dirty="0">
                <a:latin typeface="Arial"/>
                <a:cs typeface="Arial"/>
              </a:rPr>
              <a:t> </a:t>
            </a:r>
            <a:r>
              <a:rPr sz="3200" spc="-5" dirty="0">
                <a:latin typeface="Arial"/>
                <a:cs typeface="Arial"/>
              </a:rPr>
              <a:t>configuration</a:t>
            </a:r>
            <a:endParaRPr sz="3200" dirty="0">
              <a:latin typeface="Arial"/>
              <a:cs typeface="Arial"/>
            </a:endParaRPr>
          </a:p>
          <a:p>
            <a:pPr marL="355600" marR="228600" indent="-342900" algn="just">
              <a:lnSpc>
                <a:spcPts val="3460"/>
              </a:lnSpc>
              <a:spcBef>
                <a:spcPts val="815"/>
              </a:spcBef>
              <a:buClr>
                <a:srgbClr val="839EE2"/>
              </a:buClr>
              <a:buChar char="•"/>
              <a:tabLst>
                <a:tab pos="354965" algn="l"/>
                <a:tab pos="355600" algn="l"/>
              </a:tabLst>
            </a:pPr>
            <a:r>
              <a:rPr sz="3200" spc="-5" dirty="0">
                <a:latin typeface="Arial"/>
                <a:cs typeface="Arial"/>
              </a:rPr>
              <a:t>Most large networks </a:t>
            </a:r>
            <a:r>
              <a:rPr sz="3200" dirty="0">
                <a:latin typeface="Arial"/>
                <a:cs typeface="Arial"/>
              </a:rPr>
              <a:t>with </a:t>
            </a:r>
            <a:r>
              <a:rPr sz="3200" spc="-5" dirty="0">
                <a:latin typeface="Arial"/>
                <a:cs typeface="Arial"/>
              </a:rPr>
              <a:t>more than </a:t>
            </a:r>
            <a:r>
              <a:rPr sz="3200" dirty="0">
                <a:latin typeface="Arial"/>
                <a:cs typeface="Arial"/>
              </a:rPr>
              <a:t>a </a:t>
            </a:r>
            <a:r>
              <a:rPr sz="3200" spc="-5" dirty="0">
                <a:latin typeface="Arial"/>
                <a:cs typeface="Arial"/>
              </a:rPr>
              <a:t>few  </a:t>
            </a:r>
            <a:r>
              <a:rPr sz="3200" dirty="0">
                <a:latin typeface="Arial"/>
                <a:cs typeface="Arial"/>
              </a:rPr>
              <a:t>dozen workstations </a:t>
            </a:r>
            <a:r>
              <a:rPr sz="3200" spc="-5" dirty="0">
                <a:latin typeface="Arial"/>
                <a:cs typeface="Arial"/>
              </a:rPr>
              <a:t>rely </a:t>
            </a:r>
            <a:r>
              <a:rPr sz="3200" dirty="0">
                <a:latin typeface="Arial"/>
                <a:cs typeface="Arial"/>
              </a:rPr>
              <a:t>on several</a:t>
            </a:r>
            <a:r>
              <a:rPr sz="3200" spc="-185" dirty="0">
                <a:latin typeface="Arial"/>
                <a:cs typeface="Arial"/>
              </a:rPr>
              <a:t> </a:t>
            </a:r>
            <a:r>
              <a:rPr sz="3200" dirty="0">
                <a:latin typeface="Arial"/>
                <a:cs typeface="Arial"/>
              </a:rPr>
              <a:t>network  servers</a:t>
            </a:r>
          </a:p>
          <a:p>
            <a:pPr marL="355600" marR="5080" indent="-342900" algn="just">
              <a:lnSpc>
                <a:spcPct val="90000"/>
              </a:lnSpc>
              <a:spcBef>
                <a:spcPts val="715"/>
              </a:spcBef>
              <a:buClr>
                <a:srgbClr val="839EE2"/>
              </a:buClr>
              <a:buChar char="•"/>
              <a:tabLst>
                <a:tab pos="354965" algn="l"/>
                <a:tab pos="355600" algn="l"/>
              </a:tabLst>
            </a:pPr>
            <a:r>
              <a:rPr sz="3200" spc="-5" dirty="0">
                <a:latin typeface="Arial"/>
                <a:cs typeface="Arial"/>
              </a:rPr>
              <a:t>Your knowledge </a:t>
            </a:r>
            <a:r>
              <a:rPr sz="3200" dirty="0">
                <a:latin typeface="Arial"/>
                <a:cs typeface="Arial"/>
              </a:rPr>
              <a:t>of a server’s </a:t>
            </a:r>
            <a:r>
              <a:rPr sz="3200" spc="-5" dirty="0">
                <a:latin typeface="Arial"/>
                <a:cs typeface="Arial"/>
              </a:rPr>
              <a:t>unique  hardware requirements and the </a:t>
            </a:r>
            <a:r>
              <a:rPr sz="3200" dirty="0">
                <a:latin typeface="Arial"/>
                <a:cs typeface="Arial"/>
              </a:rPr>
              <a:t>many roles  it can </a:t>
            </a:r>
            <a:r>
              <a:rPr sz="3200" spc="-5" dirty="0">
                <a:latin typeface="Arial"/>
                <a:cs typeface="Arial"/>
              </a:rPr>
              <a:t>play </a:t>
            </a:r>
            <a:r>
              <a:rPr sz="3200" dirty="0">
                <a:latin typeface="Arial"/>
                <a:cs typeface="Arial"/>
              </a:rPr>
              <a:t>in a </a:t>
            </a:r>
            <a:r>
              <a:rPr sz="3200" spc="-5" dirty="0">
                <a:latin typeface="Arial"/>
                <a:cs typeface="Arial"/>
              </a:rPr>
              <a:t>network </a:t>
            </a:r>
            <a:r>
              <a:rPr sz="3200" dirty="0">
                <a:latin typeface="Arial"/>
                <a:cs typeface="Arial"/>
              </a:rPr>
              <a:t>is essential to </a:t>
            </a:r>
            <a:r>
              <a:rPr sz="3200" spc="-5" dirty="0">
                <a:latin typeface="Arial"/>
                <a:cs typeface="Arial"/>
              </a:rPr>
              <a:t>being  able </a:t>
            </a:r>
            <a:r>
              <a:rPr sz="3200" dirty="0">
                <a:latin typeface="Arial"/>
                <a:cs typeface="Arial"/>
              </a:rPr>
              <a:t>to </a:t>
            </a:r>
            <a:r>
              <a:rPr sz="3200" spc="-5" dirty="0">
                <a:latin typeface="Arial"/>
                <a:cs typeface="Arial"/>
              </a:rPr>
              <a:t>design and support today’s</a:t>
            </a:r>
            <a:r>
              <a:rPr sz="3200" spc="-45" dirty="0">
                <a:latin typeface="Arial"/>
                <a:cs typeface="Arial"/>
              </a:rPr>
              <a:t> </a:t>
            </a:r>
            <a:r>
              <a:rPr sz="3200" spc="-5" dirty="0">
                <a:latin typeface="Arial"/>
                <a:cs typeface="Arial"/>
              </a:rPr>
              <a:t>computer  </a:t>
            </a:r>
            <a:r>
              <a:rPr sz="3200" dirty="0">
                <a:latin typeface="Arial"/>
                <a:cs typeface="Arial"/>
              </a:rPr>
              <a:t>networks</a:t>
            </a:r>
          </a:p>
        </p:txBody>
      </p:sp>
    </p:spTree>
  </p:cSld>
  <p:clrMapOvr>
    <a:masterClrMapping/>
  </p:clrMapOvr>
  <p:transition spd="med">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pPr algn="just"/>
            <a:endParaRPr/>
          </a:p>
        </p:txBody>
      </p:sp>
      <p:sp>
        <p:nvSpPr>
          <p:cNvPr id="3" name="object 3"/>
          <p:cNvSpPr/>
          <p:nvPr/>
        </p:nvSpPr>
        <p:spPr>
          <a:xfrm>
            <a:off x="0" y="0"/>
            <a:ext cx="9144000" cy="762000"/>
          </a:xfrm>
          <a:prstGeom prst="rect">
            <a:avLst/>
          </a:prstGeom>
          <a:blipFill>
            <a:blip r:embed="rId2" cstate="print"/>
            <a:stretch>
              <a:fillRect/>
            </a:stretch>
          </a:blipFill>
        </p:spPr>
        <p:txBody>
          <a:bodyPr wrap="square" lIns="0" tIns="0" rIns="0" bIns="0" rtlCol="0"/>
          <a:lstStyle/>
          <a:p>
            <a:pPr algn="just"/>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pPr algn="just"/>
            <a:endParaRPr/>
          </a:p>
        </p:txBody>
      </p:sp>
      <p:sp>
        <p:nvSpPr>
          <p:cNvPr id="5" name="object 5"/>
          <p:cNvSpPr/>
          <p:nvPr/>
        </p:nvSpPr>
        <p:spPr>
          <a:xfrm>
            <a:off x="7543800" y="6088062"/>
            <a:ext cx="381000" cy="346075"/>
          </a:xfrm>
          <a:prstGeom prst="rect">
            <a:avLst/>
          </a:prstGeom>
          <a:blipFill>
            <a:blip r:embed="rId3" cstate="print"/>
            <a:stretch>
              <a:fillRect/>
            </a:stretch>
          </a:blipFill>
        </p:spPr>
        <p:txBody>
          <a:bodyPr wrap="square" lIns="0" tIns="0" rIns="0" bIns="0" rtlCol="0"/>
          <a:lstStyle/>
          <a:p>
            <a:pPr algn="just"/>
            <a:endParaRPr/>
          </a:p>
        </p:txBody>
      </p:sp>
      <p:sp>
        <p:nvSpPr>
          <p:cNvPr id="6" name="object 6"/>
          <p:cNvSpPr/>
          <p:nvPr/>
        </p:nvSpPr>
        <p:spPr>
          <a:xfrm>
            <a:off x="8001000" y="6096000"/>
            <a:ext cx="381000" cy="361950"/>
          </a:xfrm>
          <a:prstGeom prst="rect">
            <a:avLst/>
          </a:prstGeom>
          <a:blipFill>
            <a:blip r:embed="rId4" cstate="print"/>
            <a:stretch>
              <a:fillRect/>
            </a:stretch>
          </a:blipFill>
        </p:spPr>
        <p:txBody>
          <a:bodyPr wrap="square" lIns="0" tIns="0" rIns="0" bIns="0" rtlCol="0"/>
          <a:lstStyle/>
          <a:p>
            <a:pPr algn="just"/>
            <a:endParaRPr/>
          </a:p>
        </p:txBody>
      </p:sp>
      <p:sp>
        <p:nvSpPr>
          <p:cNvPr id="7" name="object 7"/>
          <p:cNvSpPr/>
          <p:nvPr/>
        </p:nvSpPr>
        <p:spPr>
          <a:xfrm>
            <a:off x="8534400" y="6096000"/>
            <a:ext cx="381000" cy="366712"/>
          </a:xfrm>
          <a:prstGeom prst="rect">
            <a:avLst/>
          </a:prstGeom>
          <a:blipFill>
            <a:blip r:embed="rId5" cstate="print"/>
            <a:stretch>
              <a:fillRect/>
            </a:stretch>
          </a:blipFill>
        </p:spPr>
        <p:txBody>
          <a:bodyPr wrap="square" lIns="0" tIns="0" rIns="0" bIns="0" rtlCol="0"/>
          <a:lstStyle/>
          <a:p>
            <a:pPr algn="just"/>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2256155" algn="just">
              <a:lnSpc>
                <a:spcPct val="100000"/>
              </a:lnSpc>
            </a:pPr>
            <a:r>
              <a:rPr dirty="0"/>
              <a:t>Specialized</a:t>
            </a:r>
            <a:r>
              <a:rPr spc="-90" dirty="0"/>
              <a:t> </a:t>
            </a:r>
            <a:r>
              <a:rPr dirty="0"/>
              <a:t>Servers</a:t>
            </a:r>
          </a:p>
        </p:txBody>
      </p:sp>
      <p:sp>
        <p:nvSpPr>
          <p:cNvPr id="9" name="object 9"/>
          <p:cNvSpPr txBox="1"/>
          <p:nvPr/>
        </p:nvSpPr>
        <p:spPr>
          <a:xfrm>
            <a:off x="383540" y="908050"/>
            <a:ext cx="8303260" cy="3734292"/>
          </a:xfrm>
          <a:prstGeom prst="rect">
            <a:avLst/>
          </a:prstGeom>
        </p:spPr>
        <p:txBody>
          <a:bodyPr vert="horz" wrap="square" lIns="0" tIns="0" rIns="0" bIns="0" rtlCol="0">
            <a:spAutoFit/>
          </a:bodyPr>
          <a:lstStyle/>
          <a:p>
            <a:pPr marL="355600" indent="-342900" algn="just">
              <a:lnSpc>
                <a:spcPts val="3190"/>
              </a:lnSpc>
              <a:buClr>
                <a:srgbClr val="839EE2"/>
              </a:buClr>
              <a:buChar char="•"/>
              <a:tabLst>
                <a:tab pos="354965" algn="l"/>
                <a:tab pos="355600" algn="l"/>
              </a:tabLst>
            </a:pPr>
            <a:r>
              <a:rPr sz="3600" spc="-5" dirty="0">
                <a:latin typeface="Arial"/>
                <a:cs typeface="Arial"/>
              </a:rPr>
              <a:t>Within the broad </a:t>
            </a:r>
            <a:r>
              <a:rPr sz="3600" dirty="0">
                <a:latin typeface="Arial"/>
                <a:cs typeface="Arial"/>
              </a:rPr>
              <a:t>classification </a:t>
            </a:r>
            <a:r>
              <a:rPr sz="3600" spc="-5" dirty="0">
                <a:latin typeface="Arial"/>
                <a:cs typeface="Arial"/>
              </a:rPr>
              <a:t>of machines</a:t>
            </a:r>
            <a:r>
              <a:rPr sz="3600" spc="25" dirty="0">
                <a:latin typeface="Arial"/>
                <a:cs typeface="Arial"/>
              </a:rPr>
              <a:t> </a:t>
            </a:r>
            <a:r>
              <a:rPr sz="3600" dirty="0">
                <a:latin typeface="Arial"/>
                <a:cs typeface="Arial"/>
              </a:rPr>
              <a:t>that</a:t>
            </a:r>
            <a:r>
              <a:rPr sz="3600" spc="-365" dirty="0">
                <a:latin typeface="Arial"/>
                <a:cs typeface="Arial"/>
              </a:rPr>
              <a:t> </a:t>
            </a:r>
            <a:r>
              <a:rPr sz="3600" dirty="0">
                <a:latin typeface="Arial"/>
                <a:cs typeface="Arial"/>
              </a:rPr>
              <a:t>function </a:t>
            </a:r>
            <a:r>
              <a:rPr sz="3600" spc="-5" dirty="0">
                <a:latin typeface="Arial"/>
                <a:cs typeface="Arial"/>
              </a:rPr>
              <a:t>as </a:t>
            </a:r>
            <a:r>
              <a:rPr sz="3600" dirty="0">
                <a:latin typeface="Arial"/>
                <a:cs typeface="Arial"/>
              </a:rPr>
              <a:t>network servers, assigning </a:t>
            </a:r>
            <a:r>
              <a:rPr sz="3600" spc="-5" dirty="0">
                <a:latin typeface="Arial"/>
                <a:cs typeface="Arial"/>
              </a:rPr>
              <a:t>a </a:t>
            </a:r>
            <a:r>
              <a:rPr sz="3600" dirty="0">
                <a:latin typeface="Arial"/>
                <a:cs typeface="Arial"/>
              </a:rPr>
              <a:t>variety</a:t>
            </a:r>
            <a:r>
              <a:rPr sz="3600" spc="-85" dirty="0">
                <a:latin typeface="Arial"/>
                <a:cs typeface="Arial"/>
              </a:rPr>
              <a:t> </a:t>
            </a:r>
            <a:r>
              <a:rPr sz="3600" spc="-5" dirty="0">
                <a:latin typeface="Arial"/>
                <a:cs typeface="Arial"/>
              </a:rPr>
              <a:t>of</a:t>
            </a:r>
            <a:r>
              <a:rPr lang="en-PH" sz="3600" spc="-5" dirty="0">
                <a:latin typeface="Arial"/>
                <a:cs typeface="Arial"/>
              </a:rPr>
              <a:t> </a:t>
            </a:r>
            <a:r>
              <a:rPr sz="3600" dirty="0">
                <a:latin typeface="Arial"/>
                <a:cs typeface="Arial"/>
              </a:rPr>
              <a:t>specialty roles </a:t>
            </a:r>
            <a:r>
              <a:rPr sz="3600" spc="-5" dirty="0">
                <a:latin typeface="Arial"/>
                <a:cs typeface="Arial"/>
              </a:rPr>
              <a:t>is </a:t>
            </a:r>
            <a:r>
              <a:rPr sz="3600" dirty="0">
                <a:latin typeface="Arial"/>
                <a:cs typeface="Arial"/>
              </a:rPr>
              <a:t>possible, depending </a:t>
            </a:r>
            <a:r>
              <a:rPr sz="3600" spc="-5" dirty="0">
                <a:latin typeface="Arial"/>
                <a:cs typeface="Arial"/>
              </a:rPr>
              <a:t>on</a:t>
            </a:r>
            <a:r>
              <a:rPr sz="3600" spc="-50" dirty="0">
                <a:latin typeface="Arial"/>
                <a:cs typeface="Arial"/>
              </a:rPr>
              <a:t> </a:t>
            </a:r>
            <a:r>
              <a:rPr sz="3600" spc="-5" dirty="0">
                <a:latin typeface="Arial"/>
                <a:cs typeface="Arial"/>
              </a:rPr>
              <a:t>the</a:t>
            </a:r>
            <a:r>
              <a:rPr lang="en-PH" sz="3600" dirty="0">
                <a:latin typeface="Arial"/>
                <a:cs typeface="Arial"/>
              </a:rPr>
              <a:t> </a:t>
            </a:r>
            <a:r>
              <a:rPr sz="3600" spc="-5" dirty="0">
                <a:latin typeface="Arial"/>
                <a:cs typeface="Arial"/>
              </a:rPr>
              <a:t>services</a:t>
            </a:r>
            <a:r>
              <a:rPr sz="3600" spc="-40" dirty="0">
                <a:latin typeface="Arial"/>
                <a:cs typeface="Arial"/>
              </a:rPr>
              <a:t> </a:t>
            </a:r>
            <a:r>
              <a:rPr sz="3600" spc="-5" dirty="0">
                <a:latin typeface="Arial"/>
                <a:cs typeface="Arial"/>
              </a:rPr>
              <a:t>provided</a:t>
            </a:r>
            <a:endParaRPr lang="en-PH" sz="3600" spc="-5" dirty="0">
              <a:latin typeface="Arial"/>
              <a:cs typeface="Arial"/>
            </a:endParaRPr>
          </a:p>
          <a:p>
            <a:pPr marL="12700" algn="just">
              <a:lnSpc>
                <a:spcPts val="3190"/>
              </a:lnSpc>
              <a:buClr>
                <a:srgbClr val="839EE2"/>
              </a:buClr>
              <a:tabLst>
                <a:tab pos="354965" algn="l"/>
                <a:tab pos="355600" algn="l"/>
              </a:tabLst>
            </a:pPr>
            <a:endParaRPr sz="3600" dirty="0">
              <a:latin typeface="Arial"/>
              <a:cs typeface="Arial"/>
            </a:endParaRPr>
          </a:p>
          <a:p>
            <a:pPr marL="355600" indent="-342900" algn="just">
              <a:lnSpc>
                <a:spcPts val="3195"/>
              </a:lnSpc>
              <a:spcBef>
                <a:spcPts val="335"/>
              </a:spcBef>
              <a:buClr>
                <a:srgbClr val="839EE2"/>
              </a:buClr>
              <a:buChar char="•"/>
              <a:tabLst>
                <a:tab pos="354965" algn="l"/>
                <a:tab pos="355600" algn="l"/>
              </a:tabLst>
            </a:pPr>
            <a:r>
              <a:rPr sz="3600" spc="-5" dirty="0">
                <a:latin typeface="Arial"/>
                <a:cs typeface="Arial"/>
              </a:rPr>
              <a:t>On large </a:t>
            </a:r>
            <a:r>
              <a:rPr sz="3600" dirty="0">
                <a:latin typeface="Arial"/>
                <a:cs typeface="Arial"/>
              </a:rPr>
              <a:t>networks </a:t>
            </a:r>
            <a:r>
              <a:rPr sz="3600" spc="-5" dirty="0">
                <a:latin typeface="Arial"/>
                <a:cs typeface="Arial"/>
              </a:rPr>
              <a:t>in </a:t>
            </a:r>
            <a:r>
              <a:rPr sz="3600" dirty="0">
                <a:latin typeface="Arial"/>
                <a:cs typeface="Arial"/>
              </a:rPr>
              <a:t>particular, servers</a:t>
            </a:r>
            <a:r>
              <a:rPr sz="3600" spc="-35" dirty="0">
                <a:latin typeface="Arial"/>
                <a:cs typeface="Arial"/>
              </a:rPr>
              <a:t> </a:t>
            </a:r>
            <a:r>
              <a:rPr sz="3600" spc="-5" dirty="0">
                <a:latin typeface="Arial"/>
                <a:cs typeface="Arial"/>
              </a:rPr>
              <a:t>with</a:t>
            </a:r>
            <a:r>
              <a:rPr lang="en-PH" sz="3600" spc="-5" dirty="0">
                <a:latin typeface="Arial"/>
                <a:cs typeface="Arial"/>
              </a:rPr>
              <a:t> </a:t>
            </a:r>
            <a:r>
              <a:rPr sz="3600" dirty="0">
                <a:latin typeface="Arial"/>
                <a:cs typeface="Arial"/>
              </a:rPr>
              <a:t>specialized roles are often</a:t>
            </a:r>
            <a:r>
              <a:rPr sz="3600" spc="-85" dirty="0">
                <a:latin typeface="Arial"/>
                <a:cs typeface="Arial"/>
              </a:rPr>
              <a:t> </a:t>
            </a:r>
            <a:r>
              <a:rPr sz="3600" dirty="0">
                <a:latin typeface="Arial"/>
                <a:cs typeface="Arial"/>
              </a:rPr>
              <a:t>deployed</a:t>
            </a:r>
            <a:r>
              <a:rPr lang="en-PH" sz="3600" dirty="0">
                <a:latin typeface="Arial"/>
                <a:cs typeface="Arial"/>
              </a:rPr>
              <a:t>.</a:t>
            </a:r>
            <a:endParaRPr sz="3600" dirty="0">
              <a:latin typeface="Arial"/>
              <a:cs typeface="Arial"/>
            </a:endParaRPr>
          </a:p>
        </p:txBody>
      </p:sp>
    </p:spTree>
  </p:cSld>
  <p:clrMapOvr>
    <a:masterClrMapping/>
  </p:clrMapOvr>
  <p:transition spd="med">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pPr algn="just"/>
            <a:endParaRPr/>
          </a:p>
        </p:txBody>
      </p:sp>
      <p:sp>
        <p:nvSpPr>
          <p:cNvPr id="3" name="object 3"/>
          <p:cNvSpPr/>
          <p:nvPr/>
        </p:nvSpPr>
        <p:spPr>
          <a:xfrm>
            <a:off x="0" y="0"/>
            <a:ext cx="9144000" cy="762000"/>
          </a:xfrm>
          <a:prstGeom prst="rect">
            <a:avLst/>
          </a:prstGeom>
          <a:blipFill>
            <a:blip r:embed="rId2" cstate="print"/>
            <a:stretch>
              <a:fillRect/>
            </a:stretch>
          </a:blipFill>
        </p:spPr>
        <p:txBody>
          <a:bodyPr wrap="square" lIns="0" tIns="0" rIns="0" bIns="0" rtlCol="0"/>
          <a:lstStyle/>
          <a:p>
            <a:pPr algn="just"/>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pPr algn="just"/>
            <a:endParaRPr/>
          </a:p>
        </p:txBody>
      </p:sp>
      <p:sp>
        <p:nvSpPr>
          <p:cNvPr id="5" name="object 5"/>
          <p:cNvSpPr/>
          <p:nvPr/>
        </p:nvSpPr>
        <p:spPr>
          <a:xfrm>
            <a:off x="685800" y="1524000"/>
            <a:ext cx="8458200" cy="0"/>
          </a:xfrm>
          <a:custGeom>
            <a:avLst/>
            <a:gdLst/>
            <a:ahLst/>
            <a:cxnLst/>
            <a:rect l="l" t="t" r="r" b="b"/>
            <a:pathLst>
              <a:path w="8458200">
                <a:moveTo>
                  <a:pt x="0" y="0"/>
                </a:moveTo>
                <a:lnTo>
                  <a:pt x="8458200" y="0"/>
                </a:lnTo>
              </a:path>
            </a:pathLst>
          </a:custGeom>
          <a:ln w="25400">
            <a:solidFill>
              <a:srgbClr val="FFFFFF"/>
            </a:solidFill>
          </a:ln>
        </p:spPr>
        <p:txBody>
          <a:bodyPr wrap="square" lIns="0" tIns="0" rIns="0" bIns="0" rtlCol="0"/>
          <a:lstStyle/>
          <a:p>
            <a:pPr algn="just"/>
            <a:endParaRPr/>
          </a:p>
        </p:txBody>
      </p:sp>
      <p:sp>
        <p:nvSpPr>
          <p:cNvPr id="6" name="object 6"/>
          <p:cNvSpPr/>
          <p:nvPr/>
        </p:nvSpPr>
        <p:spPr>
          <a:xfrm>
            <a:off x="7543800" y="6088062"/>
            <a:ext cx="381000" cy="346075"/>
          </a:xfrm>
          <a:prstGeom prst="rect">
            <a:avLst/>
          </a:prstGeom>
          <a:blipFill>
            <a:blip r:embed="rId3" cstate="print"/>
            <a:stretch>
              <a:fillRect/>
            </a:stretch>
          </a:blipFill>
        </p:spPr>
        <p:txBody>
          <a:bodyPr wrap="square" lIns="0" tIns="0" rIns="0" bIns="0" rtlCol="0"/>
          <a:lstStyle/>
          <a:p>
            <a:pPr algn="just"/>
            <a:endParaRPr/>
          </a:p>
        </p:txBody>
      </p:sp>
      <p:sp>
        <p:nvSpPr>
          <p:cNvPr id="7" name="object 7"/>
          <p:cNvSpPr/>
          <p:nvPr/>
        </p:nvSpPr>
        <p:spPr>
          <a:xfrm>
            <a:off x="8001000" y="6096000"/>
            <a:ext cx="381000" cy="361950"/>
          </a:xfrm>
          <a:prstGeom prst="rect">
            <a:avLst/>
          </a:prstGeom>
          <a:blipFill>
            <a:blip r:embed="rId4" cstate="print"/>
            <a:stretch>
              <a:fillRect/>
            </a:stretch>
          </a:blipFill>
        </p:spPr>
        <p:txBody>
          <a:bodyPr wrap="square" lIns="0" tIns="0" rIns="0" bIns="0" rtlCol="0"/>
          <a:lstStyle/>
          <a:p>
            <a:pPr algn="just"/>
            <a:endParaRPr/>
          </a:p>
        </p:txBody>
      </p:sp>
      <p:sp>
        <p:nvSpPr>
          <p:cNvPr id="8" name="object 8"/>
          <p:cNvSpPr/>
          <p:nvPr/>
        </p:nvSpPr>
        <p:spPr>
          <a:xfrm>
            <a:off x="8534400" y="6096000"/>
            <a:ext cx="381000" cy="366712"/>
          </a:xfrm>
          <a:prstGeom prst="rect">
            <a:avLst/>
          </a:prstGeom>
          <a:blipFill>
            <a:blip r:embed="rId5" cstate="print"/>
            <a:stretch>
              <a:fillRect/>
            </a:stretch>
          </a:blipFill>
        </p:spPr>
        <p:txBody>
          <a:bodyPr wrap="square" lIns="0" tIns="0" rIns="0" bIns="0" rtlCol="0"/>
          <a:lstStyle/>
          <a:p>
            <a:pPr algn="just"/>
            <a:endParaRPr/>
          </a:p>
        </p:txBody>
      </p:sp>
      <p:sp>
        <p:nvSpPr>
          <p:cNvPr id="9" name="object 9"/>
          <p:cNvSpPr txBox="1">
            <a:spLocks noGrp="1"/>
          </p:cNvSpPr>
          <p:nvPr>
            <p:ph type="title"/>
          </p:nvPr>
        </p:nvSpPr>
        <p:spPr>
          <a:prstGeom prst="rect">
            <a:avLst/>
          </a:prstGeom>
        </p:spPr>
        <p:txBody>
          <a:bodyPr vert="horz" wrap="square" lIns="0" tIns="0" rIns="0" bIns="0" rtlCol="0">
            <a:spAutoFit/>
          </a:bodyPr>
          <a:lstStyle/>
          <a:p>
            <a:pPr marL="3018155" algn="just">
              <a:lnSpc>
                <a:spcPct val="100000"/>
              </a:lnSpc>
            </a:pPr>
            <a:r>
              <a:rPr dirty="0"/>
              <a:t>Web</a:t>
            </a:r>
            <a:r>
              <a:rPr spc="-95" dirty="0"/>
              <a:t> </a:t>
            </a:r>
            <a:r>
              <a:rPr dirty="0"/>
              <a:t>Servers</a:t>
            </a:r>
          </a:p>
        </p:txBody>
      </p:sp>
      <p:sp>
        <p:nvSpPr>
          <p:cNvPr id="10" name="object 10"/>
          <p:cNvSpPr txBox="1"/>
          <p:nvPr/>
        </p:nvSpPr>
        <p:spPr>
          <a:xfrm>
            <a:off x="383540" y="948690"/>
            <a:ext cx="8095615" cy="3447098"/>
          </a:xfrm>
          <a:prstGeom prst="rect">
            <a:avLst/>
          </a:prstGeom>
        </p:spPr>
        <p:txBody>
          <a:bodyPr vert="horz" wrap="square" lIns="0" tIns="0" rIns="0" bIns="0" rtlCol="0">
            <a:spAutoFit/>
          </a:bodyPr>
          <a:lstStyle/>
          <a:p>
            <a:pPr marL="12700" marR="40640" algn="just">
              <a:lnSpc>
                <a:spcPct val="100000"/>
              </a:lnSpc>
              <a:buClr>
                <a:srgbClr val="839EE2"/>
              </a:buClr>
              <a:tabLst>
                <a:tab pos="354965" algn="l"/>
                <a:tab pos="355600" algn="l"/>
              </a:tabLst>
            </a:pPr>
            <a:r>
              <a:rPr lang="en-US" sz="3200" b="1" dirty="0">
                <a:latin typeface="Arial"/>
                <a:cs typeface="Arial"/>
              </a:rPr>
              <a:t>Web Server </a:t>
            </a:r>
            <a:r>
              <a:rPr lang="en-US" sz="3200" dirty="0">
                <a:latin typeface="Arial"/>
                <a:cs typeface="Arial"/>
              </a:rPr>
              <a:t>is software and hardware that uses HTTP (Hypertext Transfer Protocol) and other protocols to respond to client requests made over the World Wide Web. The main job of a web server is to display website content through storing, processing and delivering webpages to users.</a:t>
            </a:r>
          </a:p>
        </p:txBody>
      </p:sp>
    </p:spTree>
  </p:cSld>
  <p:clrMapOvr>
    <a:masterClrMapping/>
  </p:clrMapOvr>
  <p:transition spd="med">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F9ABA-06EC-4C04-8D55-E2C45C2C52D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54F6AAF-FBD0-44DF-9C96-76E39071A238}"/>
              </a:ext>
            </a:extLst>
          </p:cNvPr>
          <p:cNvSpPr>
            <a:spLocks noGrp="1"/>
          </p:cNvSpPr>
          <p:nvPr>
            <p:ph type="body" idx="1"/>
          </p:nvPr>
        </p:nvSpPr>
        <p:spPr/>
        <p:txBody>
          <a:bodyPr/>
          <a:lstStyle/>
          <a:p>
            <a:endParaRPr lang="en-US"/>
          </a:p>
        </p:txBody>
      </p:sp>
      <p:pic>
        <p:nvPicPr>
          <p:cNvPr id="6146" name="Picture 2" descr="Image result for web server">
            <a:extLst>
              <a:ext uri="{FF2B5EF4-FFF2-40B4-BE49-F238E27FC236}">
                <a16:creationId xmlns:a16="http://schemas.microsoft.com/office/drawing/2014/main" id="{5513263D-1E26-4DA4-9701-866B63300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190" y="1020612"/>
            <a:ext cx="8216705" cy="5291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626925"/>
      </p:ext>
    </p:extLst>
  </p:cSld>
  <p:clrMapOvr>
    <a:masterClrMapping/>
  </p:clrMapOvr>
  <p:transition spd="med">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pPr algn="just"/>
            <a:endParaRPr/>
          </a:p>
        </p:txBody>
      </p:sp>
      <p:sp>
        <p:nvSpPr>
          <p:cNvPr id="3" name="object 3"/>
          <p:cNvSpPr/>
          <p:nvPr/>
        </p:nvSpPr>
        <p:spPr>
          <a:xfrm>
            <a:off x="0" y="0"/>
            <a:ext cx="9144000" cy="762000"/>
          </a:xfrm>
          <a:prstGeom prst="rect">
            <a:avLst/>
          </a:prstGeom>
          <a:blipFill>
            <a:blip r:embed="rId2" cstate="print"/>
            <a:stretch>
              <a:fillRect/>
            </a:stretch>
          </a:blipFill>
        </p:spPr>
        <p:txBody>
          <a:bodyPr wrap="square" lIns="0" tIns="0" rIns="0" bIns="0" rtlCol="0"/>
          <a:lstStyle/>
          <a:p>
            <a:pPr algn="just"/>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pPr algn="just"/>
            <a:endParaRPr/>
          </a:p>
        </p:txBody>
      </p:sp>
      <p:sp>
        <p:nvSpPr>
          <p:cNvPr id="5" name="object 5"/>
          <p:cNvSpPr/>
          <p:nvPr/>
        </p:nvSpPr>
        <p:spPr>
          <a:xfrm>
            <a:off x="685800" y="1524000"/>
            <a:ext cx="8458200" cy="0"/>
          </a:xfrm>
          <a:custGeom>
            <a:avLst/>
            <a:gdLst/>
            <a:ahLst/>
            <a:cxnLst/>
            <a:rect l="l" t="t" r="r" b="b"/>
            <a:pathLst>
              <a:path w="8458200">
                <a:moveTo>
                  <a:pt x="0" y="0"/>
                </a:moveTo>
                <a:lnTo>
                  <a:pt x="8458200" y="0"/>
                </a:lnTo>
              </a:path>
            </a:pathLst>
          </a:custGeom>
          <a:ln w="25400">
            <a:solidFill>
              <a:srgbClr val="FFFFFF"/>
            </a:solidFill>
          </a:ln>
        </p:spPr>
        <p:txBody>
          <a:bodyPr wrap="square" lIns="0" tIns="0" rIns="0" bIns="0" rtlCol="0"/>
          <a:lstStyle/>
          <a:p>
            <a:pPr algn="just"/>
            <a:endParaRPr/>
          </a:p>
        </p:txBody>
      </p:sp>
      <p:sp>
        <p:nvSpPr>
          <p:cNvPr id="6" name="object 6"/>
          <p:cNvSpPr/>
          <p:nvPr/>
        </p:nvSpPr>
        <p:spPr>
          <a:xfrm>
            <a:off x="7543800" y="6088062"/>
            <a:ext cx="381000" cy="346075"/>
          </a:xfrm>
          <a:prstGeom prst="rect">
            <a:avLst/>
          </a:prstGeom>
          <a:blipFill>
            <a:blip r:embed="rId3" cstate="print"/>
            <a:stretch>
              <a:fillRect/>
            </a:stretch>
          </a:blipFill>
        </p:spPr>
        <p:txBody>
          <a:bodyPr wrap="square" lIns="0" tIns="0" rIns="0" bIns="0" rtlCol="0"/>
          <a:lstStyle/>
          <a:p>
            <a:pPr algn="just"/>
            <a:endParaRPr/>
          </a:p>
        </p:txBody>
      </p:sp>
      <p:sp>
        <p:nvSpPr>
          <p:cNvPr id="7" name="object 7"/>
          <p:cNvSpPr/>
          <p:nvPr/>
        </p:nvSpPr>
        <p:spPr>
          <a:xfrm>
            <a:off x="8001000" y="6096000"/>
            <a:ext cx="381000" cy="361950"/>
          </a:xfrm>
          <a:prstGeom prst="rect">
            <a:avLst/>
          </a:prstGeom>
          <a:blipFill>
            <a:blip r:embed="rId4" cstate="print"/>
            <a:stretch>
              <a:fillRect/>
            </a:stretch>
          </a:blipFill>
        </p:spPr>
        <p:txBody>
          <a:bodyPr wrap="square" lIns="0" tIns="0" rIns="0" bIns="0" rtlCol="0"/>
          <a:lstStyle/>
          <a:p>
            <a:pPr algn="just"/>
            <a:endParaRPr/>
          </a:p>
        </p:txBody>
      </p:sp>
      <p:sp>
        <p:nvSpPr>
          <p:cNvPr id="8" name="object 8"/>
          <p:cNvSpPr/>
          <p:nvPr/>
        </p:nvSpPr>
        <p:spPr>
          <a:xfrm>
            <a:off x="8534400" y="6096000"/>
            <a:ext cx="381000" cy="366712"/>
          </a:xfrm>
          <a:prstGeom prst="rect">
            <a:avLst/>
          </a:prstGeom>
          <a:blipFill>
            <a:blip r:embed="rId5" cstate="print"/>
            <a:stretch>
              <a:fillRect/>
            </a:stretch>
          </a:blipFill>
        </p:spPr>
        <p:txBody>
          <a:bodyPr wrap="square" lIns="0" tIns="0" rIns="0" bIns="0" rtlCol="0"/>
          <a:lstStyle/>
          <a:p>
            <a:pPr algn="just"/>
            <a:endParaRPr/>
          </a:p>
        </p:txBody>
      </p:sp>
      <p:sp>
        <p:nvSpPr>
          <p:cNvPr id="9" name="object 9"/>
          <p:cNvSpPr txBox="1">
            <a:spLocks noGrp="1"/>
          </p:cNvSpPr>
          <p:nvPr>
            <p:ph type="title"/>
          </p:nvPr>
        </p:nvSpPr>
        <p:spPr>
          <a:prstGeom prst="rect">
            <a:avLst/>
          </a:prstGeom>
        </p:spPr>
        <p:txBody>
          <a:bodyPr vert="horz" wrap="square" lIns="0" tIns="0" rIns="0" bIns="0" rtlCol="0">
            <a:spAutoFit/>
          </a:bodyPr>
          <a:lstStyle/>
          <a:p>
            <a:pPr marL="2256155" algn="just">
              <a:lnSpc>
                <a:spcPct val="100000"/>
              </a:lnSpc>
            </a:pPr>
            <a:r>
              <a:rPr dirty="0"/>
              <a:t>Application</a:t>
            </a:r>
            <a:r>
              <a:rPr spc="-85" dirty="0"/>
              <a:t> </a:t>
            </a:r>
            <a:r>
              <a:rPr dirty="0"/>
              <a:t>Servers</a:t>
            </a:r>
          </a:p>
        </p:txBody>
      </p:sp>
      <p:sp>
        <p:nvSpPr>
          <p:cNvPr id="10" name="object 10"/>
          <p:cNvSpPr txBox="1"/>
          <p:nvPr/>
        </p:nvSpPr>
        <p:spPr>
          <a:xfrm>
            <a:off x="383540" y="948690"/>
            <a:ext cx="8194675" cy="4611519"/>
          </a:xfrm>
          <a:prstGeom prst="rect">
            <a:avLst/>
          </a:prstGeom>
        </p:spPr>
        <p:txBody>
          <a:bodyPr vert="horz" wrap="square" lIns="0" tIns="0" rIns="0" bIns="0" rtlCol="0">
            <a:spAutoFit/>
          </a:bodyPr>
          <a:lstStyle/>
          <a:p>
            <a:pPr marL="12700" marR="5080" algn="just">
              <a:lnSpc>
                <a:spcPct val="100000"/>
              </a:lnSpc>
              <a:buClr>
                <a:srgbClr val="839EE2"/>
              </a:buClr>
              <a:tabLst>
                <a:tab pos="354965" algn="l"/>
                <a:tab pos="355600" algn="l"/>
              </a:tabLst>
            </a:pPr>
            <a:r>
              <a:rPr sz="3600" b="1" dirty="0">
                <a:latin typeface="Arial"/>
                <a:cs typeface="Arial"/>
              </a:rPr>
              <a:t>Application servers </a:t>
            </a:r>
            <a:r>
              <a:rPr sz="3600" dirty="0">
                <a:latin typeface="Arial"/>
                <a:cs typeface="Arial"/>
              </a:rPr>
              <a:t>supply the server</a:t>
            </a:r>
            <a:r>
              <a:rPr sz="3600" spc="-215" dirty="0">
                <a:latin typeface="Arial"/>
                <a:cs typeface="Arial"/>
              </a:rPr>
              <a:t> </a:t>
            </a:r>
            <a:r>
              <a:rPr sz="3600" dirty="0">
                <a:latin typeface="Arial"/>
                <a:cs typeface="Arial"/>
              </a:rPr>
              <a:t>side  of client/server </a:t>
            </a:r>
            <a:r>
              <a:rPr sz="3600" spc="-5" dirty="0">
                <a:latin typeface="Arial"/>
                <a:cs typeface="Arial"/>
              </a:rPr>
              <a:t>applications, and often the  data that goes along </a:t>
            </a:r>
            <a:r>
              <a:rPr sz="3600" dirty="0">
                <a:latin typeface="Arial"/>
                <a:cs typeface="Arial"/>
              </a:rPr>
              <a:t>with </a:t>
            </a:r>
            <a:r>
              <a:rPr sz="3600" spc="-5" dirty="0">
                <a:latin typeface="Arial"/>
                <a:cs typeface="Arial"/>
              </a:rPr>
              <a:t>them, </a:t>
            </a:r>
            <a:r>
              <a:rPr sz="3600" dirty="0">
                <a:latin typeface="Arial"/>
                <a:cs typeface="Arial"/>
              </a:rPr>
              <a:t>to </a:t>
            </a:r>
            <a:r>
              <a:rPr sz="3600" spc="-5" dirty="0">
                <a:latin typeface="Arial"/>
                <a:cs typeface="Arial"/>
              </a:rPr>
              <a:t>network  clients</a:t>
            </a:r>
            <a:endParaRPr sz="3600" dirty="0">
              <a:latin typeface="Arial"/>
              <a:cs typeface="Arial"/>
            </a:endParaRPr>
          </a:p>
          <a:p>
            <a:pPr marL="756285" lvl="1" indent="-286385" algn="just">
              <a:lnSpc>
                <a:spcPct val="100000"/>
              </a:lnSpc>
              <a:spcBef>
                <a:spcPts val="690"/>
              </a:spcBef>
              <a:buClr>
                <a:srgbClr val="515F7A"/>
              </a:buClr>
              <a:buChar char="–"/>
              <a:tabLst>
                <a:tab pos="756920" algn="l"/>
              </a:tabLst>
            </a:pPr>
            <a:r>
              <a:rPr lang="en-PH" sz="3600" dirty="0">
                <a:latin typeface="Arial"/>
                <a:cs typeface="Arial"/>
              </a:rPr>
              <a:t>It is for controlling forms, codes and data.</a:t>
            </a:r>
            <a:endParaRPr sz="3600" dirty="0">
              <a:latin typeface="Arial"/>
              <a:cs typeface="Arial"/>
            </a:endParaRPr>
          </a:p>
          <a:p>
            <a:pPr marL="756285" marR="941069" lvl="1" indent="-286385" algn="just">
              <a:lnSpc>
                <a:spcPct val="100000"/>
              </a:lnSpc>
              <a:spcBef>
                <a:spcPts val="670"/>
              </a:spcBef>
              <a:buClr>
                <a:srgbClr val="515F7A"/>
              </a:buClr>
              <a:buChar char="–"/>
              <a:tabLst>
                <a:tab pos="756920" algn="l"/>
              </a:tabLst>
            </a:pPr>
            <a:r>
              <a:rPr lang="en-PH" sz="3600" dirty="0">
                <a:latin typeface="Arial"/>
                <a:cs typeface="Arial"/>
              </a:rPr>
              <a:t>Designed to run together with a Web Server.</a:t>
            </a:r>
            <a:endParaRPr sz="3600" dirty="0">
              <a:latin typeface="Arial"/>
              <a:cs typeface="Arial"/>
            </a:endParaRPr>
          </a:p>
        </p:txBody>
      </p:sp>
    </p:spTree>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endParaRPr/>
          </a:p>
        </p:txBody>
      </p:sp>
      <p:sp>
        <p:nvSpPr>
          <p:cNvPr id="5" name="object 5"/>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82550" algn="ctr">
              <a:lnSpc>
                <a:spcPct val="100000"/>
              </a:lnSpc>
            </a:pPr>
            <a:r>
              <a:rPr lang="en-PH" dirty="0"/>
              <a:t>Kinds of Network</a:t>
            </a:r>
            <a:endParaRPr dirty="0"/>
          </a:p>
        </p:txBody>
      </p:sp>
      <p:sp>
        <p:nvSpPr>
          <p:cNvPr id="9" name="object 9"/>
          <p:cNvSpPr txBox="1"/>
          <p:nvPr/>
        </p:nvSpPr>
        <p:spPr>
          <a:xfrm>
            <a:off x="344169" y="1143000"/>
            <a:ext cx="8455660" cy="4378699"/>
          </a:xfrm>
          <a:prstGeom prst="rect">
            <a:avLst/>
          </a:prstGeom>
        </p:spPr>
        <p:txBody>
          <a:bodyPr vert="horz" wrap="square" lIns="0" tIns="0" rIns="0" bIns="0" rtlCol="0">
            <a:spAutoFit/>
          </a:bodyPr>
          <a:lstStyle/>
          <a:p>
            <a:pPr marL="755650" indent="-742950" algn="just">
              <a:lnSpc>
                <a:spcPts val="3110"/>
              </a:lnSpc>
              <a:buClr>
                <a:srgbClr val="839EE2"/>
              </a:buClr>
              <a:buAutoNum type="arabicPeriod"/>
              <a:tabLst>
                <a:tab pos="354965" algn="l"/>
                <a:tab pos="355600" algn="l"/>
              </a:tabLst>
            </a:pPr>
            <a:r>
              <a:rPr lang="en-US" sz="3600" dirty="0">
                <a:latin typeface="Arial"/>
                <a:cs typeface="Arial"/>
              </a:rPr>
              <a:t>Personal Area Network (PAN)</a:t>
            </a:r>
          </a:p>
          <a:p>
            <a:pPr marL="755650" indent="-742950" algn="just">
              <a:lnSpc>
                <a:spcPts val="3110"/>
              </a:lnSpc>
              <a:buClr>
                <a:srgbClr val="839EE2"/>
              </a:buClr>
              <a:buAutoNum type="arabicPeriod"/>
              <a:tabLst>
                <a:tab pos="354965" algn="l"/>
                <a:tab pos="355600" algn="l"/>
              </a:tabLst>
            </a:pPr>
            <a:endParaRPr lang="en-US" sz="3600" dirty="0">
              <a:latin typeface="Arial"/>
              <a:cs typeface="Arial"/>
            </a:endParaRPr>
          </a:p>
          <a:p>
            <a:pPr marL="12700" algn="just">
              <a:lnSpc>
                <a:spcPts val="3110"/>
              </a:lnSpc>
              <a:buClr>
                <a:srgbClr val="839EE2"/>
              </a:buClr>
              <a:tabLst>
                <a:tab pos="354965" algn="l"/>
                <a:tab pos="355600" algn="l"/>
              </a:tabLst>
            </a:pPr>
            <a:r>
              <a:rPr lang="en-US" sz="3600" dirty="0">
                <a:latin typeface="Arial"/>
                <a:cs typeface="Arial"/>
              </a:rPr>
              <a:t>The smallest and most basic type of network, a PAN is made up of a wireless modem, a computer or two, phones, printers, tablets, etc., and revolves around one person in one building. These types of networks are typically found in small offices or residences, and are managed by one person or organization from a single device.</a:t>
            </a:r>
          </a:p>
        </p:txBody>
      </p:sp>
    </p:spTree>
  </p:cSld>
  <p:clrMapOvr>
    <a:masterClrMapping/>
  </p:clrMapOvr>
  <p:transition spd="med">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pPr algn="just"/>
            <a:endParaRPr/>
          </a:p>
        </p:txBody>
      </p:sp>
      <p:sp>
        <p:nvSpPr>
          <p:cNvPr id="3" name="object 3"/>
          <p:cNvSpPr/>
          <p:nvPr/>
        </p:nvSpPr>
        <p:spPr>
          <a:xfrm>
            <a:off x="0" y="0"/>
            <a:ext cx="9144000" cy="762000"/>
          </a:xfrm>
          <a:prstGeom prst="rect">
            <a:avLst/>
          </a:prstGeom>
          <a:blipFill>
            <a:blip r:embed="rId2" cstate="print"/>
            <a:stretch>
              <a:fillRect/>
            </a:stretch>
          </a:blipFill>
        </p:spPr>
        <p:txBody>
          <a:bodyPr wrap="square" lIns="0" tIns="0" rIns="0" bIns="0" rtlCol="0"/>
          <a:lstStyle/>
          <a:p>
            <a:pPr algn="just"/>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pPr algn="just"/>
            <a:endParaRPr/>
          </a:p>
        </p:txBody>
      </p:sp>
      <p:sp>
        <p:nvSpPr>
          <p:cNvPr id="5" name="object 5"/>
          <p:cNvSpPr/>
          <p:nvPr/>
        </p:nvSpPr>
        <p:spPr>
          <a:xfrm>
            <a:off x="685800" y="1524000"/>
            <a:ext cx="8458200" cy="0"/>
          </a:xfrm>
          <a:custGeom>
            <a:avLst/>
            <a:gdLst/>
            <a:ahLst/>
            <a:cxnLst/>
            <a:rect l="l" t="t" r="r" b="b"/>
            <a:pathLst>
              <a:path w="8458200">
                <a:moveTo>
                  <a:pt x="0" y="0"/>
                </a:moveTo>
                <a:lnTo>
                  <a:pt x="8458200" y="0"/>
                </a:lnTo>
              </a:path>
            </a:pathLst>
          </a:custGeom>
          <a:ln w="25400">
            <a:solidFill>
              <a:srgbClr val="FFFFFF"/>
            </a:solidFill>
          </a:ln>
        </p:spPr>
        <p:txBody>
          <a:bodyPr wrap="square" lIns="0" tIns="0" rIns="0" bIns="0" rtlCol="0"/>
          <a:lstStyle/>
          <a:p>
            <a:pPr algn="just"/>
            <a:endParaRPr/>
          </a:p>
        </p:txBody>
      </p:sp>
      <p:sp>
        <p:nvSpPr>
          <p:cNvPr id="6" name="object 6"/>
          <p:cNvSpPr/>
          <p:nvPr/>
        </p:nvSpPr>
        <p:spPr>
          <a:xfrm>
            <a:off x="7543800" y="6088062"/>
            <a:ext cx="381000" cy="346075"/>
          </a:xfrm>
          <a:prstGeom prst="rect">
            <a:avLst/>
          </a:prstGeom>
          <a:blipFill>
            <a:blip r:embed="rId3" cstate="print"/>
            <a:stretch>
              <a:fillRect/>
            </a:stretch>
          </a:blipFill>
        </p:spPr>
        <p:txBody>
          <a:bodyPr wrap="square" lIns="0" tIns="0" rIns="0" bIns="0" rtlCol="0"/>
          <a:lstStyle/>
          <a:p>
            <a:pPr algn="just"/>
            <a:endParaRPr/>
          </a:p>
        </p:txBody>
      </p:sp>
      <p:sp>
        <p:nvSpPr>
          <p:cNvPr id="7" name="object 7"/>
          <p:cNvSpPr/>
          <p:nvPr/>
        </p:nvSpPr>
        <p:spPr>
          <a:xfrm>
            <a:off x="8001000" y="6096000"/>
            <a:ext cx="381000" cy="361950"/>
          </a:xfrm>
          <a:prstGeom prst="rect">
            <a:avLst/>
          </a:prstGeom>
          <a:blipFill>
            <a:blip r:embed="rId4" cstate="print"/>
            <a:stretch>
              <a:fillRect/>
            </a:stretch>
          </a:blipFill>
        </p:spPr>
        <p:txBody>
          <a:bodyPr wrap="square" lIns="0" tIns="0" rIns="0" bIns="0" rtlCol="0"/>
          <a:lstStyle/>
          <a:p>
            <a:pPr algn="just"/>
            <a:endParaRPr/>
          </a:p>
        </p:txBody>
      </p:sp>
      <p:sp>
        <p:nvSpPr>
          <p:cNvPr id="8" name="object 8"/>
          <p:cNvSpPr/>
          <p:nvPr/>
        </p:nvSpPr>
        <p:spPr>
          <a:xfrm>
            <a:off x="8534400" y="6096000"/>
            <a:ext cx="381000" cy="366712"/>
          </a:xfrm>
          <a:prstGeom prst="rect">
            <a:avLst/>
          </a:prstGeom>
          <a:blipFill>
            <a:blip r:embed="rId5" cstate="print"/>
            <a:stretch>
              <a:fillRect/>
            </a:stretch>
          </a:blipFill>
        </p:spPr>
        <p:txBody>
          <a:bodyPr wrap="square" lIns="0" tIns="0" rIns="0" bIns="0" rtlCol="0"/>
          <a:lstStyle/>
          <a:p>
            <a:pPr algn="just"/>
            <a:endParaRPr/>
          </a:p>
        </p:txBody>
      </p:sp>
      <p:sp>
        <p:nvSpPr>
          <p:cNvPr id="9" name="object 9"/>
          <p:cNvSpPr txBox="1">
            <a:spLocks noGrp="1"/>
          </p:cNvSpPr>
          <p:nvPr>
            <p:ph type="title"/>
          </p:nvPr>
        </p:nvSpPr>
        <p:spPr>
          <a:prstGeom prst="rect">
            <a:avLst/>
          </a:prstGeom>
        </p:spPr>
        <p:txBody>
          <a:bodyPr vert="horz" wrap="square" lIns="0" tIns="0" rIns="0" bIns="0" rtlCol="0">
            <a:spAutoFit/>
          </a:bodyPr>
          <a:lstStyle/>
          <a:p>
            <a:pPr marL="2256155" algn="just">
              <a:lnSpc>
                <a:spcPct val="100000"/>
              </a:lnSpc>
            </a:pPr>
            <a:r>
              <a:rPr dirty="0"/>
              <a:t>Application</a:t>
            </a:r>
            <a:r>
              <a:rPr spc="-85" dirty="0"/>
              <a:t> </a:t>
            </a:r>
            <a:r>
              <a:rPr dirty="0"/>
              <a:t>Servers</a:t>
            </a:r>
          </a:p>
        </p:txBody>
      </p:sp>
      <p:pic>
        <p:nvPicPr>
          <p:cNvPr id="1026" name="Picture 2" descr="Application Server: Increasing Use of Computer and Mobile Applications –  Research Report Insights">
            <a:extLst>
              <a:ext uri="{FF2B5EF4-FFF2-40B4-BE49-F238E27FC236}">
                <a16:creationId xmlns:a16="http://schemas.microsoft.com/office/drawing/2014/main" id="{D5589589-6459-41A6-A456-C527A649A2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952612"/>
            <a:ext cx="7239000" cy="510211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5D3C8F9-BEC4-411E-A682-42CB3B49AA86}"/>
              </a:ext>
            </a:extLst>
          </p:cNvPr>
          <p:cNvSpPr txBox="1"/>
          <p:nvPr/>
        </p:nvSpPr>
        <p:spPr>
          <a:xfrm>
            <a:off x="152400" y="6501586"/>
            <a:ext cx="6629400" cy="276999"/>
          </a:xfrm>
          <a:prstGeom prst="rect">
            <a:avLst/>
          </a:prstGeom>
          <a:noFill/>
        </p:spPr>
        <p:txBody>
          <a:bodyPr wrap="square" rtlCol="0">
            <a:spAutoFit/>
          </a:bodyPr>
          <a:lstStyle/>
          <a:p>
            <a:r>
              <a:rPr lang="en-PH" sz="1200" dirty="0"/>
              <a:t>https://globalresearchreportnews.files.wordpress.com/2020/07/application-server.jpg</a:t>
            </a:r>
          </a:p>
        </p:txBody>
      </p:sp>
    </p:spTree>
    <p:extLst>
      <p:ext uri="{BB962C8B-B14F-4D97-AF65-F5344CB8AC3E}">
        <p14:creationId xmlns:p14="http://schemas.microsoft.com/office/powerpoint/2010/main" val="2625176812"/>
      </p:ext>
    </p:extLst>
  </p:cSld>
  <p:clrMapOvr>
    <a:masterClrMapping/>
  </p:clrMapOvr>
  <p:transition spd="med">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pPr algn="just"/>
            <a:endParaRPr/>
          </a:p>
        </p:txBody>
      </p:sp>
      <p:sp>
        <p:nvSpPr>
          <p:cNvPr id="3" name="object 3"/>
          <p:cNvSpPr/>
          <p:nvPr/>
        </p:nvSpPr>
        <p:spPr>
          <a:xfrm>
            <a:off x="0" y="0"/>
            <a:ext cx="9144000" cy="762000"/>
          </a:xfrm>
          <a:prstGeom prst="rect">
            <a:avLst/>
          </a:prstGeom>
          <a:blipFill>
            <a:blip r:embed="rId2" cstate="print"/>
            <a:stretch>
              <a:fillRect/>
            </a:stretch>
          </a:blipFill>
        </p:spPr>
        <p:txBody>
          <a:bodyPr wrap="square" lIns="0" tIns="0" rIns="0" bIns="0" rtlCol="0"/>
          <a:lstStyle/>
          <a:p>
            <a:pPr algn="just"/>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pPr algn="just"/>
            <a:endParaRPr/>
          </a:p>
        </p:txBody>
      </p:sp>
      <p:sp>
        <p:nvSpPr>
          <p:cNvPr id="5" name="object 5"/>
          <p:cNvSpPr/>
          <p:nvPr/>
        </p:nvSpPr>
        <p:spPr>
          <a:xfrm>
            <a:off x="685800" y="1524000"/>
            <a:ext cx="8458200" cy="0"/>
          </a:xfrm>
          <a:custGeom>
            <a:avLst/>
            <a:gdLst/>
            <a:ahLst/>
            <a:cxnLst/>
            <a:rect l="l" t="t" r="r" b="b"/>
            <a:pathLst>
              <a:path w="8458200">
                <a:moveTo>
                  <a:pt x="0" y="0"/>
                </a:moveTo>
                <a:lnTo>
                  <a:pt x="8458200" y="0"/>
                </a:lnTo>
              </a:path>
            </a:pathLst>
          </a:custGeom>
          <a:ln w="25400">
            <a:solidFill>
              <a:srgbClr val="FFFFFF"/>
            </a:solidFill>
          </a:ln>
        </p:spPr>
        <p:txBody>
          <a:bodyPr wrap="square" lIns="0" tIns="0" rIns="0" bIns="0" rtlCol="0"/>
          <a:lstStyle/>
          <a:p>
            <a:pPr algn="just"/>
            <a:endParaRPr/>
          </a:p>
        </p:txBody>
      </p:sp>
      <p:sp>
        <p:nvSpPr>
          <p:cNvPr id="6" name="object 6"/>
          <p:cNvSpPr/>
          <p:nvPr/>
        </p:nvSpPr>
        <p:spPr>
          <a:xfrm>
            <a:off x="7543800" y="6088062"/>
            <a:ext cx="381000" cy="346075"/>
          </a:xfrm>
          <a:prstGeom prst="rect">
            <a:avLst/>
          </a:prstGeom>
          <a:blipFill>
            <a:blip r:embed="rId3" cstate="print"/>
            <a:stretch>
              <a:fillRect/>
            </a:stretch>
          </a:blipFill>
        </p:spPr>
        <p:txBody>
          <a:bodyPr wrap="square" lIns="0" tIns="0" rIns="0" bIns="0" rtlCol="0"/>
          <a:lstStyle/>
          <a:p>
            <a:pPr algn="just"/>
            <a:endParaRPr/>
          </a:p>
        </p:txBody>
      </p:sp>
      <p:sp>
        <p:nvSpPr>
          <p:cNvPr id="7" name="object 7"/>
          <p:cNvSpPr/>
          <p:nvPr/>
        </p:nvSpPr>
        <p:spPr>
          <a:xfrm>
            <a:off x="8001000" y="6096000"/>
            <a:ext cx="381000" cy="361950"/>
          </a:xfrm>
          <a:prstGeom prst="rect">
            <a:avLst/>
          </a:prstGeom>
          <a:blipFill>
            <a:blip r:embed="rId4" cstate="print"/>
            <a:stretch>
              <a:fillRect/>
            </a:stretch>
          </a:blipFill>
        </p:spPr>
        <p:txBody>
          <a:bodyPr wrap="square" lIns="0" tIns="0" rIns="0" bIns="0" rtlCol="0"/>
          <a:lstStyle/>
          <a:p>
            <a:pPr algn="just"/>
            <a:endParaRPr/>
          </a:p>
        </p:txBody>
      </p:sp>
      <p:sp>
        <p:nvSpPr>
          <p:cNvPr id="8" name="object 8"/>
          <p:cNvSpPr/>
          <p:nvPr/>
        </p:nvSpPr>
        <p:spPr>
          <a:xfrm>
            <a:off x="8534400" y="6096000"/>
            <a:ext cx="381000" cy="366712"/>
          </a:xfrm>
          <a:prstGeom prst="rect">
            <a:avLst/>
          </a:prstGeom>
          <a:blipFill>
            <a:blip r:embed="rId5" cstate="print"/>
            <a:stretch>
              <a:fillRect/>
            </a:stretch>
          </a:blipFill>
        </p:spPr>
        <p:txBody>
          <a:bodyPr wrap="square" lIns="0" tIns="0" rIns="0" bIns="0" rtlCol="0"/>
          <a:lstStyle/>
          <a:p>
            <a:pPr algn="just"/>
            <a:endParaRPr/>
          </a:p>
        </p:txBody>
      </p:sp>
      <p:sp>
        <p:nvSpPr>
          <p:cNvPr id="9" name="object 9"/>
          <p:cNvSpPr txBox="1">
            <a:spLocks noGrp="1"/>
          </p:cNvSpPr>
          <p:nvPr>
            <p:ph type="title"/>
          </p:nvPr>
        </p:nvSpPr>
        <p:spPr>
          <a:prstGeom prst="rect">
            <a:avLst/>
          </a:prstGeom>
        </p:spPr>
        <p:txBody>
          <a:bodyPr vert="horz" wrap="square" lIns="0" tIns="0" rIns="0" bIns="0" rtlCol="0">
            <a:spAutoFit/>
          </a:bodyPr>
          <a:lstStyle/>
          <a:p>
            <a:pPr marL="1772920" algn="just">
              <a:lnSpc>
                <a:spcPct val="100000"/>
              </a:lnSpc>
            </a:pPr>
            <a:r>
              <a:rPr dirty="0"/>
              <a:t>Communication</a:t>
            </a:r>
            <a:r>
              <a:rPr spc="-75" dirty="0"/>
              <a:t> </a:t>
            </a:r>
            <a:r>
              <a:rPr dirty="0"/>
              <a:t>Servers</a:t>
            </a:r>
          </a:p>
        </p:txBody>
      </p:sp>
      <p:sp>
        <p:nvSpPr>
          <p:cNvPr id="10" name="object 10"/>
          <p:cNvSpPr txBox="1"/>
          <p:nvPr/>
        </p:nvSpPr>
        <p:spPr>
          <a:xfrm>
            <a:off x="383540" y="954785"/>
            <a:ext cx="8217534" cy="5711820"/>
          </a:xfrm>
          <a:prstGeom prst="rect">
            <a:avLst/>
          </a:prstGeom>
        </p:spPr>
        <p:txBody>
          <a:bodyPr vert="horz" wrap="square" lIns="0" tIns="0" rIns="0" bIns="0" rtlCol="0">
            <a:spAutoFit/>
          </a:bodyPr>
          <a:lstStyle/>
          <a:p>
            <a:pPr marL="355600" marR="344805" indent="-342900" algn="just">
              <a:lnSpc>
                <a:spcPts val="3460"/>
              </a:lnSpc>
              <a:buClr>
                <a:srgbClr val="839EE2"/>
              </a:buClr>
              <a:buFont typeface="Arial"/>
              <a:buChar char="•"/>
              <a:tabLst>
                <a:tab pos="354965" algn="l"/>
                <a:tab pos="355600" algn="l"/>
              </a:tabLst>
            </a:pPr>
            <a:r>
              <a:rPr sz="3600" b="1" dirty="0">
                <a:latin typeface="Arial"/>
                <a:cs typeface="Arial"/>
              </a:rPr>
              <a:t>Communication servers </a:t>
            </a:r>
            <a:r>
              <a:rPr sz="3600" dirty="0">
                <a:latin typeface="Arial"/>
                <a:cs typeface="Arial"/>
              </a:rPr>
              <a:t>provide a  </a:t>
            </a:r>
            <a:r>
              <a:rPr sz="3600" spc="-5" dirty="0">
                <a:latin typeface="Arial"/>
                <a:cs typeface="Arial"/>
              </a:rPr>
              <a:t>mechanism </a:t>
            </a:r>
            <a:r>
              <a:rPr sz="3600" dirty="0">
                <a:latin typeface="Arial"/>
                <a:cs typeface="Arial"/>
              </a:rPr>
              <a:t>for users outside a </a:t>
            </a:r>
            <a:r>
              <a:rPr sz="3600" spc="-5">
                <a:latin typeface="Arial"/>
                <a:cs typeface="Arial"/>
              </a:rPr>
              <a:t>network</a:t>
            </a:r>
            <a:r>
              <a:rPr sz="3600" spc="-130">
                <a:latin typeface="Arial"/>
                <a:cs typeface="Arial"/>
              </a:rPr>
              <a:t> </a:t>
            </a:r>
            <a:r>
              <a:rPr sz="3600">
                <a:latin typeface="Arial"/>
                <a:cs typeface="Arial"/>
              </a:rPr>
              <a:t>to</a:t>
            </a:r>
            <a:r>
              <a:rPr lang="en-US" sz="3600">
                <a:latin typeface="Arial"/>
                <a:cs typeface="Arial"/>
              </a:rPr>
              <a:t> </a:t>
            </a:r>
            <a:r>
              <a:rPr sz="3600">
                <a:latin typeface="Arial"/>
                <a:cs typeface="Arial"/>
              </a:rPr>
              <a:t>access </a:t>
            </a:r>
            <a:r>
              <a:rPr sz="3600" spc="-5" dirty="0">
                <a:latin typeface="Arial"/>
                <a:cs typeface="Arial"/>
              </a:rPr>
              <a:t>that network’s </a:t>
            </a:r>
            <a:r>
              <a:rPr sz="3600" dirty="0">
                <a:latin typeface="Arial"/>
                <a:cs typeface="Arial"/>
              </a:rPr>
              <a:t>resources,</a:t>
            </a:r>
            <a:r>
              <a:rPr sz="3600" spc="-114" dirty="0">
                <a:latin typeface="Arial"/>
                <a:cs typeface="Arial"/>
              </a:rPr>
              <a:t> </a:t>
            </a:r>
            <a:r>
              <a:rPr sz="3600" spc="-5" dirty="0">
                <a:latin typeface="Arial"/>
                <a:cs typeface="Arial"/>
              </a:rPr>
              <a:t>and</a:t>
            </a:r>
            <a:r>
              <a:rPr lang="en-US" sz="3600" dirty="0">
                <a:latin typeface="Arial"/>
                <a:cs typeface="Arial"/>
              </a:rPr>
              <a:t> </a:t>
            </a:r>
            <a:r>
              <a:rPr sz="3600" spc="-5" dirty="0">
                <a:latin typeface="Arial"/>
                <a:cs typeface="Arial"/>
              </a:rPr>
              <a:t>sometimes </a:t>
            </a:r>
            <a:r>
              <a:rPr sz="3600" dirty="0">
                <a:latin typeface="Arial"/>
                <a:cs typeface="Arial"/>
              </a:rPr>
              <a:t>permit users on a network to  access resources outside network’s</a:t>
            </a:r>
            <a:r>
              <a:rPr sz="3600" spc="-200" dirty="0">
                <a:latin typeface="Arial"/>
                <a:cs typeface="Arial"/>
              </a:rPr>
              <a:t> </a:t>
            </a:r>
            <a:r>
              <a:rPr sz="3600" dirty="0">
                <a:latin typeface="Arial"/>
                <a:cs typeface="Arial"/>
              </a:rPr>
              <a:t>local  scope</a:t>
            </a:r>
          </a:p>
          <a:p>
            <a:pPr marL="469900" marR="234315" lvl="1" algn="just">
              <a:lnSpc>
                <a:spcPct val="90000"/>
              </a:lnSpc>
              <a:spcBef>
                <a:spcPts val="635"/>
              </a:spcBef>
              <a:buClr>
                <a:srgbClr val="515F7A"/>
              </a:buClr>
              <a:tabLst>
                <a:tab pos="756920" algn="l"/>
              </a:tabLst>
            </a:pPr>
            <a:r>
              <a:rPr sz="3600" dirty="0">
                <a:latin typeface="Arial"/>
                <a:cs typeface="Arial"/>
              </a:rPr>
              <a:t>Often, installing communication servers</a:t>
            </a:r>
            <a:r>
              <a:rPr lang="en-US" sz="3600" dirty="0">
                <a:latin typeface="Arial"/>
                <a:cs typeface="Arial"/>
              </a:rPr>
              <a:t> </a:t>
            </a:r>
            <a:r>
              <a:rPr sz="3600" spc="-5" dirty="0">
                <a:latin typeface="Arial"/>
                <a:cs typeface="Arial"/>
              </a:rPr>
              <a:t>on a  network </a:t>
            </a:r>
            <a:r>
              <a:rPr sz="3600" dirty="0">
                <a:latin typeface="Arial"/>
                <a:cs typeface="Arial"/>
              </a:rPr>
              <a:t>enables users </a:t>
            </a:r>
            <a:r>
              <a:rPr sz="3600" spc="-5" dirty="0">
                <a:latin typeface="Arial"/>
                <a:cs typeface="Arial"/>
              </a:rPr>
              <a:t>who are </a:t>
            </a:r>
            <a:r>
              <a:rPr sz="3600" dirty="0">
                <a:latin typeface="Arial"/>
                <a:cs typeface="Arial"/>
              </a:rPr>
              <a:t>traveling or  </a:t>
            </a:r>
            <a:r>
              <a:rPr sz="3600" spc="-5" dirty="0">
                <a:latin typeface="Arial"/>
                <a:cs typeface="Arial"/>
              </a:rPr>
              <a:t>working </a:t>
            </a:r>
            <a:r>
              <a:rPr sz="3600" dirty="0">
                <a:latin typeface="Arial"/>
                <a:cs typeface="Arial"/>
              </a:rPr>
              <a:t>at </a:t>
            </a:r>
            <a:r>
              <a:rPr sz="3600" spc="-5" dirty="0">
                <a:latin typeface="Arial"/>
                <a:cs typeface="Arial"/>
              </a:rPr>
              <a:t>home to dial in to the </a:t>
            </a:r>
            <a:r>
              <a:rPr sz="3600" dirty="0">
                <a:latin typeface="Arial"/>
                <a:cs typeface="Arial"/>
              </a:rPr>
              <a:t>network </a:t>
            </a:r>
            <a:r>
              <a:rPr sz="3600" spc="-5" dirty="0">
                <a:latin typeface="Arial"/>
                <a:cs typeface="Arial"/>
              </a:rPr>
              <a:t>via a  modem</a:t>
            </a:r>
            <a:endParaRPr sz="3600" dirty="0">
              <a:latin typeface="Arial"/>
              <a:cs typeface="Arial"/>
            </a:endParaRPr>
          </a:p>
        </p:txBody>
      </p:sp>
    </p:spTree>
  </p:cSld>
  <p:clrMapOvr>
    <a:masterClrMapping/>
  </p:clrMapOvr>
  <p:transition spd="med">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58FF8-9E0A-498B-B1A7-A343F84E894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E5E71F9-F8A4-42BF-83D0-A61C0D4C039F}"/>
              </a:ext>
            </a:extLst>
          </p:cNvPr>
          <p:cNvSpPr>
            <a:spLocks noGrp="1"/>
          </p:cNvSpPr>
          <p:nvPr>
            <p:ph type="body" idx="1"/>
          </p:nvPr>
        </p:nvSpPr>
        <p:spPr/>
        <p:txBody>
          <a:bodyPr/>
          <a:lstStyle/>
          <a:p>
            <a:endParaRPr lang="en-US"/>
          </a:p>
        </p:txBody>
      </p:sp>
      <p:pic>
        <p:nvPicPr>
          <p:cNvPr id="1026" name="Picture 2" descr="Related image">
            <a:extLst>
              <a:ext uri="{FF2B5EF4-FFF2-40B4-BE49-F238E27FC236}">
                <a16:creationId xmlns:a16="http://schemas.microsoft.com/office/drawing/2014/main" id="{F4CF0BDD-4B89-43BF-A2C5-4127993745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70" y="763030"/>
            <a:ext cx="8780327" cy="5404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789637"/>
      </p:ext>
    </p:extLst>
  </p:cSld>
  <p:clrMapOvr>
    <a:masterClrMapping/>
  </p:clrMapOvr>
  <p:transition spd="med">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pPr algn="just"/>
            <a:endParaRPr/>
          </a:p>
        </p:txBody>
      </p:sp>
      <p:sp>
        <p:nvSpPr>
          <p:cNvPr id="3" name="object 3"/>
          <p:cNvSpPr/>
          <p:nvPr/>
        </p:nvSpPr>
        <p:spPr>
          <a:xfrm>
            <a:off x="0" y="0"/>
            <a:ext cx="9144000" cy="762000"/>
          </a:xfrm>
          <a:prstGeom prst="rect">
            <a:avLst/>
          </a:prstGeom>
          <a:blipFill>
            <a:blip r:embed="rId2" cstate="print"/>
            <a:stretch>
              <a:fillRect/>
            </a:stretch>
          </a:blipFill>
        </p:spPr>
        <p:txBody>
          <a:bodyPr wrap="square" lIns="0" tIns="0" rIns="0" bIns="0" rtlCol="0"/>
          <a:lstStyle/>
          <a:p>
            <a:pPr algn="just"/>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pPr algn="just"/>
            <a:endParaRPr/>
          </a:p>
        </p:txBody>
      </p:sp>
      <p:sp>
        <p:nvSpPr>
          <p:cNvPr id="5" name="object 5"/>
          <p:cNvSpPr/>
          <p:nvPr/>
        </p:nvSpPr>
        <p:spPr>
          <a:xfrm>
            <a:off x="685800" y="1524000"/>
            <a:ext cx="8458200" cy="0"/>
          </a:xfrm>
          <a:custGeom>
            <a:avLst/>
            <a:gdLst/>
            <a:ahLst/>
            <a:cxnLst/>
            <a:rect l="l" t="t" r="r" b="b"/>
            <a:pathLst>
              <a:path w="8458200">
                <a:moveTo>
                  <a:pt x="0" y="0"/>
                </a:moveTo>
                <a:lnTo>
                  <a:pt x="8458200" y="0"/>
                </a:lnTo>
              </a:path>
            </a:pathLst>
          </a:custGeom>
          <a:ln w="25400">
            <a:solidFill>
              <a:srgbClr val="FFFFFF"/>
            </a:solidFill>
          </a:ln>
        </p:spPr>
        <p:txBody>
          <a:bodyPr wrap="square" lIns="0" tIns="0" rIns="0" bIns="0" rtlCol="0"/>
          <a:lstStyle/>
          <a:p>
            <a:pPr algn="just"/>
            <a:endParaRPr/>
          </a:p>
        </p:txBody>
      </p:sp>
      <p:sp>
        <p:nvSpPr>
          <p:cNvPr id="6" name="object 6"/>
          <p:cNvSpPr/>
          <p:nvPr/>
        </p:nvSpPr>
        <p:spPr>
          <a:xfrm>
            <a:off x="7543800" y="6088062"/>
            <a:ext cx="381000" cy="346075"/>
          </a:xfrm>
          <a:prstGeom prst="rect">
            <a:avLst/>
          </a:prstGeom>
          <a:blipFill>
            <a:blip r:embed="rId3" cstate="print"/>
            <a:stretch>
              <a:fillRect/>
            </a:stretch>
          </a:blipFill>
        </p:spPr>
        <p:txBody>
          <a:bodyPr wrap="square" lIns="0" tIns="0" rIns="0" bIns="0" rtlCol="0"/>
          <a:lstStyle/>
          <a:p>
            <a:pPr algn="just"/>
            <a:endParaRPr/>
          </a:p>
        </p:txBody>
      </p:sp>
      <p:sp>
        <p:nvSpPr>
          <p:cNvPr id="7" name="object 7"/>
          <p:cNvSpPr/>
          <p:nvPr/>
        </p:nvSpPr>
        <p:spPr>
          <a:xfrm>
            <a:off x="8001000" y="6096000"/>
            <a:ext cx="381000" cy="361950"/>
          </a:xfrm>
          <a:prstGeom prst="rect">
            <a:avLst/>
          </a:prstGeom>
          <a:blipFill>
            <a:blip r:embed="rId4" cstate="print"/>
            <a:stretch>
              <a:fillRect/>
            </a:stretch>
          </a:blipFill>
        </p:spPr>
        <p:txBody>
          <a:bodyPr wrap="square" lIns="0" tIns="0" rIns="0" bIns="0" rtlCol="0"/>
          <a:lstStyle/>
          <a:p>
            <a:pPr algn="just"/>
            <a:endParaRPr/>
          </a:p>
        </p:txBody>
      </p:sp>
      <p:sp>
        <p:nvSpPr>
          <p:cNvPr id="8" name="object 8"/>
          <p:cNvSpPr/>
          <p:nvPr/>
        </p:nvSpPr>
        <p:spPr>
          <a:xfrm>
            <a:off x="8534400" y="6096000"/>
            <a:ext cx="381000" cy="366712"/>
          </a:xfrm>
          <a:prstGeom prst="rect">
            <a:avLst/>
          </a:prstGeom>
          <a:blipFill>
            <a:blip r:embed="rId5" cstate="print"/>
            <a:stretch>
              <a:fillRect/>
            </a:stretch>
          </a:blipFill>
        </p:spPr>
        <p:txBody>
          <a:bodyPr wrap="square" lIns="0" tIns="0" rIns="0" bIns="0" rtlCol="0"/>
          <a:lstStyle/>
          <a:p>
            <a:pPr algn="just"/>
            <a:endParaRPr/>
          </a:p>
        </p:txBody>
      </p:sp>
      <p:sp>
        <p:nvSpPr>
          <p:cNvPr id="9" name="object 9"/>
          <p:cNvSpPr txBox="1">
            <a:spLocks noGrp="1"/>
          </p:cNvSpPr>
          <p:nvPr>
            <p:ph type="title"/>
          </p:nvPr>
        </p:nvSpPr>
        <p:spPr>
          <a:prstGeom prst="rect">
            <a:avLst/>
          </a:prstGeom>
        </p:spPr>
        <p:txBody>
          <a:bodyPr vert="horz" wrap="square" lIns="0" tIns="0" rIns="0" bIns="0" rtlCol="0">
            <a:spAutoFit/>
          </a:bodyPr>
          <a:lstStyle/>
          <a:p>
            <a:pPr marL="83820" algn="just">
              <a:lnSpc>
                <a:spcPct val="100000"/>
              </a:lnSpc>
            </a:pPr>
            <a:r>
              <a:rPr dirty="0"/>
              <a:t>Domain Controllers/Directory</a:t>
            </a:r>
            <a:r>
              <a:rPr spc="-100" dirty="0"/>
              <a:t> </a:t>
            </a:r>
            <a:r>
              <a:rPr spc="-5" dirty="0"/>
              <a:t>Servers</a:t>
            </a:r>
          </a:p>
        </p:txBody>
      </p:sp>
      <p:sp>
        <p:nvSpPr>
          <p:cNvPr id="10" name="object 10"/>
          <p:cNvSpPr txBox="1"/>
          <p:nvPr/>
        </p:nvSpPr>
        <p:spPr>
          <a:xfrm>
            <a:off x="383540" y="948690"/>
            <a:ext cx="8335645" cy="5232202"/>
          </a:xfrm>
          <a:prstGeom prst="rect">
            <a:avLst/>
          </a:prstGeom>
        </p:spPr>
        <p:txBody>
          <a:bodyPr vert="horz" wrap="square" lIns="0" tIns="0" rIns="0" bIns="0" rtlCol="0">
            <a:spAutoFit/>
          </a:bodyPr>
          <a:lstStyle/>
          <a:p>
            <a:pPr marL="12700" marR="52069" algn="just">
              <a:lnSpc>
                <a:spcPct val="100000"/>
              </a:lnSpc>
              <a:buClr>
                <a:srgbClr val="839EE2"/>
              </a:buClr>
              <a:tabLst>
                <a:tab pos="354965" algn="l"/>
                <a:tab pos="355600" algn="l"/>
              </a:tabLst>
            </a:pPr>
            <a:r>
              <a:rPr sz="3000" spc="-5" dirty="0">
                <a:latin typeface="Arial"/>
                <a:cs typeface="Arial"/>
              </a:rPr>
              <a:t>Make </a:t>
            </a:r>
            <a:r>
              <a:rPr sz="3000" dirty="0">
                <a:latin typeface="Arial"/>
                <a:cs typeface="Arial"/>
              </a:rPr>
              <a:t>it </a:t>
            </a:r>
            <a:r>
              <a:rPr sz="3000" spc="-5" dirty="0">
                <a:latin typeface="Arial"/>
                <a:cs typeface="Arial"/>
              </a:rPr>
              <a:t>possible </a:t>
            </a:r>
            <a:r>
              <a:rPr sz="3000" dirty="0">
                <a:latin typeface="Arial"/>
                <a:cs typeface="Arial"/>
              </a:rPr>
              <a:t>to locate, store, </a:t>
            </a:r>
            <a:r>
              <a:rPr sz="3000" spc="-5" dirty="0">
                <a:latin typeface="Arial"/>
                <a:cs typeface="Arial"/>
              </a:rPr>
              <a:t>and</a:t>
            </a:r>
            <a:r>
              <a:rPr sz="3000" spc="-105" dirty="0">
                <a:latin typeface="Arial"/>
                <a:cs typeface="Arial"/>
              </a:rPr>
              <a:t> </a:t>
            </a:r>
            <a:r>
              <a:rPr sz="3000" dirty="0">
                <a:latin typeface="Arial"/>
                <a:cs typeface="Arial"/>
              </a:rPr>
              <a:t>secure  </a:t>
            </a:r>
            <a:r>
              <a:rPr sz="3000" spc="-5" dirty="0">
                <a:latin typeface="Arial"/>
                <a:cs typeface="Arial"/>
              </a:rPr>
              <a:t>information about </a:t>
            </a:r>
            <a:r>
              <a:rPr sz="3000" dirty="0">
                <a:latin typeface="Arial"/>
                <a:cs typeface="Arial"/>
              </a:rPr>
              <a:t>a network </a:t>
            </a:r>
            <a:r>
              <a:rPr sz="3000" spc="-5" dirty="0">
                <a:latin typeface="Arial"/>
                <a:cs typeface="Arial"/>
              </a:rPr>
              <a:t>and </a:t>
            </a:r>
            <a:r>
              <a:rPr sz="3000" dirty="0">
                <a:latin typeface="Arial"/>
                <a:cs typeface="Arial"/>
              </a:rPr>
              <a:t>its  resources</a:t>
            </a:r>
            <a:endParaRPr lang="en-US" sz="3000" dirty="0">
              <a:latin typeface="Arial"/>
              <a:cs typeface="Arial"/>
            </a:endParaRPr>
          </a:p>
          <a:p>
            <a:pPr marL="12700" marR="52069" algn="just">
              <a:lnSpc>
                <a:spcPct val="100000"/>
              </a:lnSpc>
              <a:buClr>
                <a:srgbClr val="839EE2"/>
              </a:buClr>
              <a:tabLst>
                <a:tab pos="354965" algn="l"/>
                <a:tab pos="355600" algn="l"/>
              </a:tabLst>
            </a:pPr>
            <a:r>
              <a:rPr sz="3000" spc="-5" dirty="0">
                <a:latin typeface="Arial"/>
                <a:cs typeface="Arial"/>
              </a:rPr>
              <a:t>Windows Server </a:t>
            </a:r>
            <a:r>
              <a:rPr sz="3000" dirty="0">
                <a:latin typeface="Arial"/>
                <a:cs typeface="Arial"/>
              </a:rPr>
              <a:t>permits computers,  users, groups, and resources to </a:t>
            </a:r>
            <a:r>
              <a:rPr sz="3000" spc="-5" dirty="0">
                <a:latin typeface="Arial"/>
                <a:cs typeface="Arial"/>
              </a:rPr>
              <a:t>be </a:t>
            </a:r>
            <a:r>
              <a:rPr sz="3000" dirty="0">
                <a:latin typeface="Arial"/>
                <a:cs typeface="Arial"/>
              </a:rPr>
              <a:t>combined  </a:t>
            </a:r>
            <a:r>
              <a:rPr sz="3000" spc="-5" dirty="0">
                <a:latin typeface="Arial"/>
                <a:cs typeface="Arial"/>
              </a:rPr>
              <a:t>into </a:t>
            </a:r>
            <a:r>
              <a:rPr sz="3000" dirty="0">
                <a:latin typeface="Arial"/>
                <a:cs typeface="Arial"/>
              </a:rPr>
              <a:t>logical groups called</a:t>
            </a:r>
            <a:r>
              <a:rPr sz="3000" spc="-25" dirty="0">
                <a:latin typeface="Arial"/>
                <a:cs typeface="Arial"/>
              </a:rPr>
              <a:t> </a:t>
            </a:r>
            <a:r>
              <a:rPr sz="3000" b="1" spc="-5" dirty="0">
                <a:latin typeface="Arial"/>
                <a:cs typeface="Arial"/>
              </a:rPr>
              <a:t>domains</a:t>
            </a:r>
            <a:endParaRPr sz="3000" dirty="0">
              <a:latin typeface="Arial"/>
              <a:cs typeface="Arial"/>
            </a:endParaRPr>
          </a:p>
          <a:p>
            <a:pPr marL="241300" marR="5080" indent="-228600" algn="just">
              <a:spcBef>
                <a:spcPts val="590"/>
              </a:spcBef>
              <a:buClr>
                <a:srgbClr val="839EE2"/>
              </a:buClr>
              <a:buChar char="•"/>
              <a:tabLst>
                <a:tab pos="1163638" algn="l"/>
              </a:tabLst>
            </a:pPr>
            <a:r>
              <a:rPr sz="3000" dirty="0">
                <a:latin typeface="Arial"/>
                <a:cs typeface="Arial"/>
              </a:rPr>
              <a:t>A </a:t>
            </a:r>
            <a:r>
              <a:rPr sz="3000" spc="-5" dirty="0">
                <a:latin typeface="Arial"/>
                <a:cs typeface="Arial"/>
              </a:rPr>
              <a:t>user belonging </a:t>
            </a:r>
            <a:r>
              <a:rPr sz="3000" dirty="0">
                <a:latin typeface="Arial"/>
                <a:cs typeface="Arial"/>
              </a:rPr>
              <a:t>to </a:t>
            </a:r>
            <a:r>
              <a:rPr sz="3000" spc="-5" dirty="0">
                <a:latin typeface="Arial"/>
                <a:cs typeface="Arial"/>
              </a:rPr>
              <a:t>a domain can </a:t>
            </a:r>
            <a:r>
              <a:rPr sz="3000" dirty="0">
                <a:latin typeface="Arial"/>
                <a:cs typeface="Arial"/>
              </a:rPr>
              <a:t>access </a:t>
            </a:r>
            <a:r>
              <a:rPr sz="3000" spc="-5" dirty="0">
                <a:latin typeface="Arial"/>
                <a:cs typeface="Arial"/>
              </a:rPr>
              <a:t>all  resources and information </a:t>
            </a:r>
            <a:r>
              <a:rPr sz="3000" dirty="0">
                <a:latin typeface="Arial"/>
                <a:cs typeface="Arial"/>
              </a:rPr>
              <a:t>that he or she has  </a:t>
            </a:r>
            <a:r>
              <a:rPr sz="3000" spc="-5" dirty="0">
                <a:latin typeface="Arial"/>
                <a:cs typeface="Arial"/>
              </a:rPr>
              <a:t>permission </a:t>
            </a:r>
            <a:r>
              <a:rPr sz="3000" dirty="0">
                <a:latin typeface="Arial"/>
                <a:cs typeface="Arial"/>
              </a:rPr>
              <a:t>to </a:t>
            </a:r>
            <a:r>
              <a:rPr sz="3000" spc="-5" dirty="0">
                <a:latin typeface="Arial"/>
                <a:cs typeface="Arial"/>
              </a:rPr>
              <a:t>use simply by logging on </a:t>
            </a:r>
            <a:r>
              <a:rPr sz="3000" dirty="0">
                <a:latin typeface="Arial"/>
                <a:cs typeface="Arial"/>
              </a:rPr>
              <a:t>to the</a:t>
            </a:r>
            <a:r>
              <a:rPr sz="3000" spc="95" dirty="0">
                <a:latin typeface="Arial"/>
                <a:cs typeface="Arial"/>
              </a:rPr>
              <a:t> </a:t>
            </a:r>
            <a:r>
              <a:rPr sz="3000" spc="-5" dirty="0">
                <a:latin typeface="Arial"/>
                <a:cs typeface="Arial"/>
              </a:rPr>
              <a:t>domain</a:t>
            </a:r>
            <a:endParaRPr sz="3000" dirty="0">
              <a:latin typeface="Arial"/>
              <a:cs typeface="Arial"/>
            </a:endParaRPr>
          </a:p>
          <a:p>
            <a:pPr marL="241300" marR="157480" indent="-228600" algn="just">
              <a:spcBef>
                <a:spcPts val="575"/>
              </a:spcBef>
              <a:buClr>
                <a:srgbClr val="839EE2"/>
              </a:buClr>
              <a:buChar char="•"/>
              <a:tabLst>
                <a:tab pos="1163638" algn="l"/>
              </a:tabLst>
            </a:pPr>
            <a:r>
              <a:rPr sz="3000" spc="-5" dirty="0">
                <a:latin typeface="Arial"/>
                <a:cs typeface="Arial"/>
              </a:rPr>
              <a:t>Server that handles </a:t>
            </a:r>
            <a:r>
              <a:rPr sz="3000" dirty="0">
                <a:latin typeface="Arial"/>
                <a:cs typeface="Arial"/>
              </a:rPr>
              <a:t>this </a:t>
            </a:r>
            <a:r>
              <a:rPr sz="3000" spc="-5" dirty="0">
                <a:latin typeface="Arial"/>
                <a:cs typeface="Arial"/>
              </a:rPr>
              <a:t>logon service</a:t>
            </a:r>
            <a:r>
              <a:rPr lang="en-US" sz="3000" spc="-5" dirty="0">
                <a:latin typeface="Arial"/>
                <a:cs typeface="Arial"/>
              </a:rPr>
              <a:t> </a:t>
            </a:r>
            <a:r>
              <a:rPr sz="3000" spc="-5" dirty="0">
                <a:latin typeface="Arial"/>
                <a:cs typeface="Arial"/>
              </a:rPr>
              <a:t>is a </a:t>
            </a:r>
            <a:r>
              <a:rPr sz="3000" b="1" dirty="0">
                <a:latin typeface="Arial"/>
                <a:cs typeface="Arial"/>
              </a:rPr>
              <a:t>domain </a:t>
            </a:r>
            <a:r>
              <a:rPr sz="3000" b="1" spc="-5" dirty="0">
                <a:latin typeface="Arial"/>
                <a:cs typeface="Arial"/>
              </a:rPr>
              <a:t>controller </a:t>
            </a:r>
            <a:r>
              <a:rPr sz="3000" spc="-5" dirty="0">
                <a:latin typeface="Arial"/>
                <a:cs typeface="Arial"/>
              </a:rPr>
              <a:t>or </a:t>
            </a:r>
            <a:r>
              <a:rPr sz="3000" b="1" spc="-5" dirty="0">
                <a:latin typeface="Arial"/>
                <a:cs typeface="Arial"/>
              </a:rPr>
              <a:t>directory</a:t>
            </a:r>
            <a:r>
              <a:rPr sz="3000" b="1" spc="55" dirty="0">
                <a:latin typeface="Arial"/>
                <a:cs typeface="Arial"/>
              </a:rPr>
              <a:t> </a:t>
            </a:r>
            <a:r>
              <a:rPr sz="3000" b="1" spc="-5" dirty="0">
                <a:latin typeface="Arial"/>
                <a:cs typeface="Arial"/>
              </a:rPr>
              <a:t>server</a:t>
            </a:r>
            <a:endParaRPr sz="3000" dirty="0">
              <a:latin typeface="Arial"/>
              <a:cs typeface="Arial"/>
            </a:endParaRPr>
          </a:p>
        </p:txBody>
      </p:sp>
    </p:spTree>
  </p:cSld>
  <p:clrMapOvr>
    <a:masterClrMapping/>
  </p:clrMapOvr>
  <p:transition spd="med">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D9EBD-C5F8-427C-9649-6F98961BC0B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F141D91-38D1-4A26-A170-DF9773BC7142}"/>
              </a:ext>
            </a:extLst>
          </p:cNvPr>
          <p:cNvSpPr>
            <a:spLocks noGrp="1"/>
          </p:cNvSpPr>
          <p:nvPr>
            <p:ph type="body" idx="1"/>
          </p:nvPr>
        </p:nvSpPr>
        <p:spPr/>
        <p:txBody>
          <a:bodyPr/>
          <a:lstStyle/>
          <a:p>
            <a:endParaRPr lang="en-US"/>
          </a:p>
        </p:txBody>
      </p:sp>
      <p:pic>
        <p:nvPicPr>
          <p:cNvPr id="2050" name="Picture 2" descr="Image result for directory server">
            <a:extLst>
              <a:ext uri="{FF2B5EF4-FFF2-40B4-BE49-F238E27FC236}">
                <a16:creationId xmlns:a16="http://schemas.microsoft.com/office/drawing/2014/main" id="{A086236A-7E82-49F9-B926-6739959AF8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838" y="1033017"/>
            <a:ext cx="8060424" cy="5373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300804"/>
      </p:ext>
    </p:extLst>
  </p:cSld>
  <p:clrMapOvr>
    <a:masterClrMapping/>
  </p:clrMapOvr>
  <p:transition spd="med">
    <p:fade thruBlk="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pPr algn="just"/>
            <a:endParaRPr/>
          </a:p>
        </p:txBody>
      </p:sp>
      <p:sp>
        <p:nvSpPr>
          <p:cNvPr id="3" name="object 3"/>
          <p:cNvSpPr/>
          <p:nvPr/>
        </p:nvSpPr>
        <p:spPr>
          <a:xfrm>
            <a:off x="0" y="0"/>
            <a:ext cx="9144000" cy="762000"/>
          </a:xfrm>
          <a:prstGeom prst="rect">
            <a:avLst/>
          </a:prstGeom>
          <a:blipFill>
            <a:blip r:embed="rId2" cstate="print"/>
            <a:stretch>
              <a:fillRect/>
            </a:stretch>
          </a:blipFill>
        </p:spPr>
        <p:txBody>
          <a:bodyPr wrap="square" lIns="0" tIns="0" rIns="0" bIns="0" rtlCol="0"/>
          <a:lstStyle/>
          <a:p>
            <a:pPr algn="just"/>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pPr algn="just"/>
            <a:endParaRPr/>
          </a:p>
        </p:txBody>
      </p:sp>
      <p:sp>
        <p:nvSpPr>
          <p:cNvPr id="5" name="object 5"/>
          <p:cNvSpPr/>
          <p:nvPr/>
        </p:nvSpPr>
        <p:spPr>
          <a:xfrm>
            <a:off x="685800" y="1524000"/>
            <a:ext cx="8458200" cy="0"/>
          </a:xfrm>
          <a:custGeom>
            <a:avLst/>
            <a:gdLst/>
            <a:ahLst/>
            <a:cxnLst/>
            <a:rect l="l" t="t" r="r" b="b"/>
            <a:pathLst>
              <a:path w="8458200">
                <a:moveTo>
                  <a:pt x="0" y="0"/>
                </a:moveTo>
                <a:lnTo>
                  <a:pt x="8458200" y="0"/>
                </a:lnTo>
              </a:path>
            </a:pathLst>
          </a:custGeom>
          <a:ln w="25400">
            <a:solidFill>
              <a:srgbClr val="FFFFFF"/>
            </a:solidFill>
          </a:ln>
        </p:spPr>
        <p:txBody>
          <a:bodyPr wrap="square" lIns="0" tIns="0" rIns="0" bIns="0" rtlCol="0"/>
          <a:lstStyle/>
          <a:p>
            <a:pPr algn="just"/>
            <a:endParaRPr/>
          </a:p>
        </p:txBody>
      </p:sp>
      <p:sp>
        <p:nvSpPr>
          <p:cNvPr id="6" name="object 6"/>
          <p:cNvSpPr/>
          <p:nvPr/>
        </p:nvSpPr>
        <p:spPr>
          <a:xfrm>
            <a:off x="7543800" y="6088062"/>
            <a:ext cx="381000" cy="346075"/>
          </a:xfrm>
          <a:prstGeom prst="rect">
            <a:avLst/>
          </a:prstGeom>
          <a:blipFill>
            <a:blip r:embed="rId3" cstate="print"/>
            <a:stretch>
              <a:fillRect/>
            </a:stretch>
          </a:blipFill>
        </p:spPr>
        <p:txBody>
          <a:bodyPr wrap="square" lIns="0" tIns="0" rIns="0" bIns="0" rtlCol="0"/>
          <a:lstStyle/>
          <a:p>
            <a:pPr algn="just"/>
            <a:endParaRPr/>
          </a:p>
        </p:txBody>
      </p:sp>
      <p:sp>
        <p:nvSpPr>
          <p:cNvPr id="7" name="object 7"/>
          <p:cNvSpPr/>
          <p:nvPr/>
        </p:nvSpPr>
        <p:spPr>
          <a:xfrm>
            <a:off x="8001000" y="6096000"/>
            <a:ext cx="381000" cy="361950"/>
          </a:xfrm>
          <a:prstGeom prst="rect">
            <a:avLst/>
          </a:prstGeom>
          <a:blipFill>
            <a:blip r:embed="rId4" cstate="print"/>
            <a:stretch>
              <a:fillRect/>
            </a:stretch>
          </a:blipFill>
        </p:spPr>
        <p:txBody>
          <a:bodyPr wrap="square" lIns="0" tIns="0" rIns="0" bIns="0" rtlCol="0"/>
          <a:lstStyle/>
          <a:p>
            <a:pPr algn="just"/>
            <a:endParaRPr/>
          </a:p>
        </p:txBody>
      </p:sp>
      <p:sp>
        <p:nvSpPr>
          <p:cNvPr id="8" name="object 8"/>
          <p:cNvSpPr/>
          <p:nvPr/>
        </p:nvSpPr>
        <p:spPr>
          <a:xfrm>
            <a:off x="8534400" y="6096000"/>
            <a:ext cx="381000" cy="366712"/>
          </a:xfrm>
          <a:prstGeom prst="rect">
            <a:avLst/>
          </a:prstGeom>
          <a:blipFill>
            <a:blip r:embed="rId5" cstate="print"/>
            <a:stretch>
              <a:fillRect/>
            </a:stretch>
          </a:blipFill>
        </p:spPr>
        <p:txBody>
          <a:bodyPr wrap="square" lIns="0" tIns="0" rIns="0" bIns="0" rtlCol="0"/>
          <a:lstStyle/>
          <a:p>
            <a:pPr algn="just"/>
            <a:endParaRPr/>
          </a:p>
        </p:txBody>
      </p:sp>
      <p:sp>
        <p:nvSpPr>
          <p:cNvPr id="9" name="object 9"/>
          <p:cNvSpPr txBox="1">
            <a:spLocks noGrp="1"/>
          </p:cNvSpPr>
          <p:nvPr>
            <p:ph type="title"/>
          </p:nvPr>
        </p:nvSpPr>
        <p:spPr>
          <a:prstGeom prst="rect">
            <a:avLst/>
          </a:prstGeom>
        </p:spPr>
        <p:txBody>
          <a:bodyPr vert="horz" wrap="square" lIns="0" tIns="0" rIns="0" bIns="0" rtlCol="0">
            <a:spAutoFit/>
          </a:bodyPr>
          <a:lstStyle/>
          <a:p>
            <a:pPr marL="3107055" algn="just">
              <a:lnSpc>
                <a:spcPct val="100000"/>
              </a:lnSpc>
            </a:pPr>
            <a:r>
              <a:rPr dirty="0"/>
              <a:t>Fax</a:t>
            </a:r>
            <a:r>
              <a:rPr spc="-100" dirty="0"/>
              <a:t> </a:t>
            </a:r>
            <a:r>
              <a:rPr dirty="0"/>
              <a:t>Servers</a:t>
            </a:r>
          </a:p>
        </p:txBody>
      </p:sp>
      <p:sp>
        <p:nvSpPr>
          <p:cNvPr id="10" name="object 10"/>
          <p:cNvSpPr txBox="1"/>
          <p:nvPr/>
        </p:nvSpPr>
        <p:spPr>
          <a:xfrm>
            <a:off x="383540" y="954785"/>
            <a:ext cx="8306434" cy="5124480"/>
          </a:xfrm>
          <a:prstGeom prst="rect">
            <a:avLst/>
          </a:prstGeom>
        </p:spPr>
        <p:txBody>
          <a:bodyPr vert="horz" wrap="square" lIns="0" tIns="0" rIns="0" bIns="0" rtlCol="0">
            <a:spAutoFit/>
          </a:bodyPr>
          <a:lstStyle/>
          <a:p>
            <a:pPr marL="0" marR="1425575" lvl="1" algn="just" defTabSz="984250">
              <a:lnSpc>
                <a:spcPts val="3460"/>
              </a:lnSpc>
              <a:buClr>
                <a:srgbClr val="839EE2"/>
              </a:buClr>
            </a:pPr>
            <a:r>
              <a:rPr sz="3000" b="1" dirty="0">
                <a:latin typeface="Arial"/>
                <a:cs typeface="Arial"/>
              </a:rPr>
              <a:t>Fax servers </a:t>
            </a:r>
            <a:r>
              <a:rPr sz="3000" spc="-5" dirty="0">
                <a:latin typeface="Arial"/>
                <a:cs typeface="Arial"/>
              </a:rPr>
              <a:t>manage fax traffic </a:t>
            </a:r>
            <a:r>
              <a:rPr sz="3000" dirty="0">
                <a:latin typeface="Arial"/>
                <a:cs typeface="Arial"/>
              </a:rPr>
              <a:t>for</a:t>
            </a:r>
            <a:r>
              <a:rPr sz="3000" spc="-125" dirty="0">
                <a:latin typeface="Arial"/>
                <a:cs typeface="Arial"/>
              </a:rPr>
              <a:t> </a:t>
            </a:r>
            <a:r>
              <a:rPr sz="3000" dirty="0">
                <a:latin typeface="Arial"/>
                <a:cs typeface="Arial"/>
              </a:rPr>
              <a:t>a</a:t>
            </a:r>
            <a:r>
              <a:rPr lang="en-US" sz="3000" dirty="0">
                <a:latin typeface="Arial"/>
                <a:cs typeface="Arial"/>
              </a:rPr>
              <a:t> </a:t>
            </a:r>
            <a:r>
              <a:rPr sz="3000" dirty="0">
                <a:latin typeface="Arial"/>
                <a:cs typeface="Arial"/>
              </a:rPr>
              <a:t>network</a:t>
            </a:r>
          </a:p>
          <a:p>
            <a:pPr marL="0" marR="344170" lvl="1" algn="just">
              <a:lnSpc>
                <a:spcPct val="90000"/>
              </a:lnSpc>
              <a:spcBef>
                <a:spcPts val="635"/>
              </a:spcBef>
              <a:buClr>
                <a:srgbClr val="515F7A"/>
              </a:buClr>
              <a:buChar char="–"/>
              <a:tabLst>
                <a:tab pos="756920" algn="l"/>
              </a:tabLst>
            </a:pPr>
            <a:r>
              <a:rPr sz="3000" spc="-5" dirty="0">
                <a:latin typeface="Arial"/>
                <a:cs typeface="Arial"/>
              </a:rPr>
              <a:t>Receive incoming </a:t>
            </a:r>
            <a:r>
              <a:rPr sz="3000" dirty="0">
                <a:latin typeface="Arial"/>
                <a:cs typeface="Arial"/>
              </a:rPr>
              <a:t>faxes </a:t>
            </a:r>
            <a:r>
              <a:rPr sz="3000" spc="-5" dirty="0">
                <a:latin typeface="Arial"/>
                <a:cs typeface="Arial"/>
              </a:rPr>
              <a:t>via </a:t>
            </a:r>
            <a:r>
              <a:rPr sz="3000" dirty="0">
                <a:latin typeface="Arial"/>
                <a:cs typeface="Arial"/>
              </a:rPr>
              <a:t>telephone,  distribute them </a:t>
            </a:r>
            <a:r>
              <a:rPr sz="3000" spc="-5" dirty="0">
                <a:latin typeface="Arial"/>
                <a:cs typeface="Arial"/>
              </a:rPr>
              <a:t>to </a:t>
            </a:r>
            <a:r>
              <a:rPr sz="3000" dirty="0">
                <a:latin typeface="Arial"/>
                <a:cs typeface="Arial"/>
              </a:rPr>
              <a:t>recipients over </a:t>
            </a:r>
            <a:r>
              <a:rPr sz="3000" spc="-5" dirty="0">
                <a:latin typeface="Arial"/>
                <a:cs typeface="Arial"/>
              </a:rPr>
              <a:t>the </a:t>
            </a:r>
            <a:r>
              <a:rPr sz="3000" dirty="0">
                <a:latin typeface="Arial"/>
                <a:cs typeface="Arial"/>
              </a:rPr>
              <a:t>network,  </a:t>
            </a:r>
            <a:r>
              <a:rPr sz="3000" spc="-5" dirty="0">
                <a:latin typeface="Arial"/>
                <a:cs typeface="Arial"/>
              </a:rPr>
              <a:t>and collect </a:t>
            </a:r>
            <a:r>
              <a:rPr sz="3000" dirty="0">
                <a:latin typeface="Arial"/>
                <a:cs typeface="Arial"/>
              </a:rPr>
              <a:t>outgoing faxes </a:t>
            </a:r>
            <a:r>
              <a:rPr sz="3000" spc="-5" dirty="0">
                <a:latin typeface="Arial"/>
                <a:cs typeface="Arial"/>
              </a:rPr>
              <a:t>across the network  </a:t>
            </a:r>
            <a:r>
              <a:rPr sz="3000" dirty="0">
                <a:latin typeface="Arial"/>
                <a:cs typeface="Arial"/>
              </a:rPr>
              <a:t>before </a:t>
            </a:r>
            <a:r>
              <a:rPr sz="3000" spc="-5" dirty="0">
                <a:latin typeface="Arial"/>
                <a:cs typeface="Arial"/>
              </a:rPr>
              <a:t>sending </a:t>
            </a:r>
            <a:r>
              <a:rPr sz="3000" dirty="0">
                <a:latin typeface="Arial"/>
                <a:cs typeface="Arial"/>
              </a:rPr>
              <a:t>them </a:t>
            </a:r>
            <a:r>
              <a:rPr sz="3000" spc="-5" dirty="0">
                <a:latin typeface="Arial"/>
                <a:cs typeface="Arial"/>
              </a:rPr>
              <a:t>via</a:t>
            </a:r>
            <a:r>
              <a:rPr sz="3000" spc="-45" dirty="0">
                <a:latin typeface="Arial"/>
                <a:cs typeface="Arial"/>
              </a:rPr>
              <a:t> </a:t>
            </a:r>
            <a:r>
              <a:rPr sz="3000" dirty="0">
                <a:latin typeface="Arial"/>
                <a:cs typeface="Arial"/>
              </a:rPr>
              <a:t>telephone</a:t>
            </a:r>
          </a:p>
          <a:p>
            <a:pPr marL="0" marR="995044" lvl="1" algn="just">
              <a:lnSpc>
                <a:spcPts val="3020"/>
              </a:lnSpc>
              <a:spcBef>
                <a:spcPts val="720"/>
              </a:spcBef>
              <a:buClr>
                <a:srgbClr val="515F7A"/>
              </a:buClr>
              <a:buChar char="–"/>
              <a:tabLst>
                <a:tab pos="756920" algn="l"/>
              </a:tabLst>
            </a:pPr>
            <a:r>
              <a:rPr sz="3000" spc="-5" dirty="0">
                <a:latin typeface="Arial"/>
                <a:cs typeface="Arial"/>
              </a:rPr>
              <a:t>Use one </a:t>
            </a:r>
            <a:r>
              <a:rPr sz="3000" dirty="0">
                <a:latin typeface="Arial"/>
                <a:cs typeface="Arial"/>
              </a:rPr>
              <a:t>or </a:t>
            </a:r>
            <a:r>
              <a:rPr sz="3000" spc="-5" dirty="0">
                <a:latin typeface="Arial"/>
                <a:cs typeface="Arial"/>
              </a:rPr>
              <a:t>more fax modem </a:t>
            </a:r>
            <a:r>
              <a:rPr sz="3000" dirty="0">
                <a:latin typeface="Arial"/>
                <a:cs typeface="Arial"/>
              </a:rPr>
              <a:t>interfaces </a:t>
            </a:r>
            <a:r>
              <a:rPr sz="3000" spc="-5" dirty="0">
                <a:latin typeface="Arial"/>
                <a:cs typeface="Arial"/>
              </a:rPr>
              <a:t>to  </a:t>
            </a:r>
            <a:r>
              <a:rPr sz="3000" dirty="0">
                <a:latin typeface="Arial"/>
                <a:cs typeface="Arial"/>
              </a:rPr>
              <a:t>perform </a:t>
            </a:r>
            <a:r>
              <a:rPr sz="3000" spc="-5" dirty="0">
                <a:latin typeface="Arial"/>
                <a:cs typeface="Arial"/>
              </a:rPr>
              <a:t>these</a:t>
            </a:r>
            <a:r>
              <a:rPr sz="3000" spc="-85" dirty="0">
                <a:latin typeface="Arial"/>
                <a:cs typeface="Arial"/>
              </a:rPr>
              <a:t> </a:t>
            </a:r>
            <a:r>
              <a:rPr sz="3000" dirty="0">
                <a:latin typeface="Arial"/>
                <a:cs typeface="Arial"/>
              </a:rPr>
              <a:t>tasks</a:t>
            </a:r>
          </a:p>
          <a:p>
            <a:pPr marL="0" lvl="1" algn="just">
              <a:lnSpc>
                <a:spcPts val="3190"/>
              </a:lnSpc>
              <a:spcBef>
                <a:spcPts val="295"/>
              </a:spcBef>
              <a:buClr>
                <a:srgbClr val="515F7A"/>
              </a:buClr>
              <a:buChar char="–"/>
              <a:tabLst>
                <a:tab pos="756920" algn="l"/>
              </a:tabLst>
            </a:pPr>
            <a:r>
              <a:rPr sz="3000" spc="-5" dirty="0">
                <a:latin typeface="Arial"/>
                <a:cs typeface="Arial"/>
              </a:rPr>
              <a:t>As with most communication </a:t>
            </a:r>
            <a:r>
              <a:rPr sz="3000" dirty="0">
                <a:latin typeface="Arial"/>
                <a:cs typeface="Arial"/>
              </a:rPr>
              <a:t>servers,</a:t>
            </a:r>
            <a:r>
              <a:rPr sz="3000" spc="5" dirty="0">
                <a:latin typeface="Arial"/>
                <a:cs typeface="Arial"/>
              </a:rPr>
              <a:t> Windows-</a:t>
            </a:r>
            <a:endParaRPr sz="3000" dirty="0">
              <a:latin typeface="Arial"/>
              <a:cs typeface="Arial"/>
            </a:endParaRPr>
          </a:p>
          <a:p>
            <a:pPr marR="184150" algn="just">
              <a:lnSpc>
                <a:spcPts val="3030"/>
              </a:lnSpc>
              <a:spcBef>
                <a:spcPts val="204"/>
              </a:spcBef>
            </a:pPr>
            <a:r>
              <a:rPr sz="3000" spc="-5" dirty="0">
                <a:latin typeface="Arial"/>
                <a:cs typeface="Arial"/>
              </a:rPr>
              <a:t>, </a:t>
            </a:r>
            <a:r>
              <a:rPr sz="3000" dirty="0">
                <a:latin typeface="Arial"/>
                <a:cs typeface="Arial"/>
              </a:rPr>
              <a:t>NetWare-, </a:t>
            </a:r>
            <a:r>
              <a:rPr sz="3000" spc="-5" dirty="0">
                <a:latin typeface="Arial"/>
                <a:cs typeface="Arial"/>
              </a:rPr>
              <a:t>and </a:t>
            </a:r>
            <a:r>
              <a:rPr sz="3000" dirty="0">
                <a:latin typeface="Arial"/>
                <a:cs typeface="Arial"/>
              </a:rPr>
              <a:t>Linux-based </a:t>
            </a:r>
            <a:r>
              <a:rPr sz="3000" spc="-5" dirty="0">
                <a:latin typeface="Arial"/>
                <a:cs typeface="Arial"/>
              </a:rPr>
              <a:t>fax </a:t>
            </a:r>
            <a:r>
              <a:rPr sz="3000" dirty="0">
                <a:latin typeface="Arial"/>
                <a:cs typeface="Arial"/>
              </a:rPr>
              <a:t>servers </a:t>
            </a:r>
            <a:r>
              <a:rPr sz="3000" spc="-5" dirty="0">
                <a:latin typeface="Arial"/>
                <a:cs typeface="Arial"/>
              </a:rPr>
              <a:t>come  </a:t>
            </a:r>
            <a:r>
              <a:rPr sz="3000" dirty="0">
                <a:latin typeface="Arial"/>
                <a:cs typeface="Arial"/>
              </a:rPr>
              <a:t>from </a:t>
            </a:r>
            <a:r>
              <a:rPr sz="3000" spc="-5" dirty="0">
                <a:latin typeface="Arial"/>
                <a:cs typeface="Arial"/>
              </a:rPr>
              <a:t>third </a:t>
            </a:r>
            <a:r>
              <a:rPr sz="3000" dirty="0">
                <a:latin typeface="Arial"/>
                <a:cs typeface="Arial"/>
              </a:rPr>
              <a:t>parties instead of </a:t>
            </a:r>
            <a:r>
              <a:rPr sz="3000" spc="-5" dirty="0">
                <a:latin typeface="Arial"/>
                <a:cs typeface="Arial"/>
              </a:rPr>
              <a:t>the platform  vendors</a:t>
            </a:r>
            <a:endParaRPr sz="3000" dirty="0">
              <a:latin typeface="Arial"/>
              <a:cs typeface="Arial"/>
            </a:endParaRPr>
          </a:p>
        </p:txBody>
      </p:sp>
    </p:spTree>
  </p:cSld>
  <p:clrMapOvr>
    <a:masterClrMapping/>
  </p:clrMapOvr>
  <p:transition spd="med">
    <p:fade thruBlk="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5450F-EE7C-43FE-A5B3-E5D37162960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838DC6C-ED09-43C8-B164-CAE173E7E5F3}"/>
              </a:ext>
            </a:extLst>
          </p:cNvPr>
          <p:cNvSpPr>
            <a:spLocks noGrp="1"/>
          </p:cNvSpPr>
          <p:nvPr>
            <p:ph type="body" idx="1"/>
          </p:nvPr>
        </p:nvSpPr>
        <p:spPr/>
        <p:txBody>
          <a:bodyPr/>
          <a:lstStyle/>
          <a:p>
            <a:endParaRPr lang="en-US"/>
          </a:p>
        </p:txBody>
      </p:sp>
      <p:pic>
        <p:nvPicPr>
          <p:cNvPr id="3074" name="Picture 2" descr="Image result for fax server">
            <a:extLst>
              <a:ext uri="{FF2B5EF4-FFF2-40B4-BE49-F238E27FC236}">
                <a16:creationId xmlns:a16="http://schemas.microsoft.com/office/drawing/2014/main" id="{BF589F6C-DD7C-49CE-AAE9-B8B9E607F7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961"/>
          <a:stretch/>
        </p:blipFill>
        <p:spPr bwMode="auto">
          <a:xfrm>
            <a:off x="527610" y="766575"/>
            <a:ext cx="8072829" cy="5558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086357"/>
      </p:ext>
    </p:extLst>
  </p:cSld>
  <p:clrMapOvr>
    <a:masterClrMapping/>
  </p:clrMapOvr>
  <p:transition spd="med">
    <p:fade thruBlk="1"/>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pPr algn="just"/>
            <a:endParaRPr/>
          </a:p>
        </p:txBody>
      </p:sp>
      <p:sp>
        <p:nvSpPr>
          <p:cNvPr id="3" name="object 3"/>
          <p:cNvSpPr/>
          <p:nvPr/>
        </p:nvSpPr>
        <p:spPr>
          <a:xfrm>
            <a:off x="0" y="0"/>
            <a:ext cx="9144000" cy="762000"/>
          </a:xfrm>
          <a:prstGeom prst="rect">
            <a:avLst/>
          </a:prstGeom>
          <a:blipFill>
            <a:blip r:embed="rId2" cstate="print"/>
            <a:stretch>
              <a:fillRect/>
            </a:stretch>
          </a:blipFill>
        </p:spPr>
        <p:txBody>
          <a:bodyPr wrap="square" lIns="0" tIns="0" rIns="0" bIns="0" rtlCol="0"/>
          <a:lstStyle/>
          <a:p>
            <a:pPr algn="just"/>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pPr algn="just"/>
            <a:endParaRPr/>
          </a:p>
        </p:txBody>
      </p:sp>
      <p:sp>
        <p:nvSpPr>
          <p:cNvPr id="5" name="object 5"/>
          <p:cNvSpPr/>
          <p:nvPr/>
        </p:nvSpPr>
        <p:spPr>
          <a:xfrm>
            <a:off x="685800" y="1524000"/>
            <a:ext cx="8458200" cy="0"/>
          </a:xfrm>
          <a:custGeom>
            <a:avLst/>
            <a:gdLst/>
            <a:ahLst/>
            <a:cxnLst/>
            <a:rect l="l" t="t" r="r" b="b"/>
            <a:pathLst>
              <a:path w="8458200">
                <a:moveTo>
                  <a:pt x="0" y="0"/>
                </a:moveTo>
                <a:lnTo>
                  <a:pt x="8458200" y="0"/>
                </a:lnTo>
              </a:path>
            </a:pathLst>
          </a:custGeom>
          <a:ln w="25400">
            <a:solidFill>
              <a:srgbClr val="FFFFFF"/>
            </a:solidFill>
          </a:ln>
        </p:spPr>
        <p:txBody>
          <a:bodyPr wrap="square" lIns="0" tIns="0" rIns="0" bIns="0" rtlCol="0"/>
          <a:lstStyle/>
          <a:p>
            <a:pPr algn="just"/>
            <a:endParaRPr/>
          </a:p>
        </p:txBody>
      </p:sp>
      <p:sp>
        <p:nvSpPr>
          <p:cNvPr id="6" name="object 6"/>
          <p:cNvSpPr/>
          <p:nvPr/>
        </p:nvSpPr>
        <p:spPr>
          <a:xfrm>
            <a:off x="7543800" y="6088062"/>
            <a:ext cx="381000" cy="346075"/>
          </a:xfrm>
          <a:prstGeom prst="rect">
            <a:avLst/>
          </a:prstGeom>
          <a:blipFill>
            <a:blip r:embed="rId3" cstate="print"/>
            <a:stretch>
              <a:fillRect/>
            </a:stretch>
          </a:blipFill>
        </p:spPr>
        <p:txBody>
          <a:bodyPr wrap="square" lIns="0" tIns="0" rIns="0" bIns="0" rtlCol="0"/>
          <a:lstStyle/>
          <a:p>
            <a:pPr algn="just"/>
            <a:endParaRPr/>
          </a:p>
        </p:txBody>
      </p:sp>
      <p:sp>
        <p:nvSpPr>
          <p:cNvPr id="7" name="object 7"/>
          <p:cNvSpPr/>
          <p:nvPr/>
        </p:nvSpPr>
        <p:spPr>
          <a:xfrm>
            <a:off x="8001000" y="6096000"/>
            <a:ext cx="381000" cy="361950"/>
          </a:xfrm>
          <a:prstGeom prst="rect">
            <a:avLst/>
          </a:prstGeom>
          <a:blipFill>
            <a:blip r:embed="rId4" cstate="print"/>
            <a:stretch>
              <a:fillRect/>
            </a:stretch>
          </a:blipFill>
        </p:spPr>
        <p:txBody>
          <a:bodyPr wrap="square" lIns="0" tIns="0" rIns="0" bIns="0" rtlCol="0"/>
          <a:lstStyle/>
          <a:p>
            <a:pPr algn="just"/>
            <a:endParaRPr/>
          </a:p>
        </p:txBody>
      </p:sp>
      <p:sp>
        <p:nvSpPr>
          <p:cNvPr id="8" name="object 8"/>
          <p:cNvSpPr/>
          <p:nvPr/>
        </p:nvSpPr>
        <p:spPr>
          <a:xfrm>
            <a:off x="8534400" y="6096000"/>
            <a:ext cx="381000" cy="366712"/>
          </a:xfrm>
          <a:prstGeom prst="rect">
            <a:avLst/>
          </a:prstGeom>
          <a:blipFill>
            <a:blip r:embed="rId5" cstate="print"/>
            <a:stretch>
              <a:fillRect/>
            </a:stretch>
          </a:blipFill>
        </p:spPr>
        <p:txBody>
          <a:bodyPr wrap="square" lIns="0" tIns="0" rIns="0" bIns="0" rtlCol="0"/>
          <a:lstStyle/>
          <a:p>
            <a:pPr algn="just"/>
            <a:endParaRPr/>
          </a:p>
        </p:txBody>
      </p:sp>
      <p:sp>
        <p:nvSpPr>
          <p:cNvPr id="9" name="object 9"/>
          <p:cNvSpPr txBox="1">
            <a:spLocks noGrp="1"/>
          </p:cNvSpPr>
          <p:nvPr>
            <p:ph type="title"/>
          </p:nvPr>
        </p:nvSpPr>
        <p:spPr>
          <a:prstGeom prst="rect">
            <a:avLst/>
          </a:prstGeom>
        </p:spPr>
        <p:txBody>
          <a:bodyPr vert="horz" wrap="square" lIns="0" tIns="0" rIns="0" bIns="0" rtlCol="0">
            <a:spAutoFit/>
          </a:bodyPr>
          <a:lstStyle/>
          <a:p>
            <a:pPr marL="2053589" algn="just">
              <a:lnSpc>
                <a:spcPct val="100000"/>
              </a:lnSpc>
            </a:pPr>
            <a:r>
              <a:rPr spc="-5" dirty="0"/>
              <a:t>File </a:t>
            </a:r>
            <a:r>
              <a:rPr dirty="0"/>
              <a:t>and Print</a:t>
            </a:r>
            <a:r>
              <a:rPr spc="-75" dirty="0"/>
              <a:t> </a:t>
            </a:r>
            <a:r>
              <a:rPr dirty="0"/>
              <a:t>Servers</a:t>
            </a:r>
          </a:p>
        </p:txBody>
      </p:sp>
      <p:sp>
        <p:nvSpPr>
          <p:cNvPr id="10" name="object 10"/>
          <p:cNvSpPr txBox="1"/>
          <p:nvPr/>
        </p:nvSpPr>
        <p:spPr>
          <a:xfrm>
            <a:off x="383540" y="948690"/>
            <a:ext cx="8321675" cy="4119076"/>
          </a:xfrm>
          <a:prstGeom prst="rect">
            <a:avLst/>
          </a:prstGeom>
        </p:spPr>
        <p:txBody>
          <a:bodyPr vert="horz" wrap="square" lIns="0" tIns="0" rIns="0" bIns="0" rtlCol="0">
            <a:spAutoFit/>
          </a:bodyPr>
          <a:lstStyle/>
          <a:p>
            <a:pPr marL="12700" marR="267970" algn="just">
              <a:lnSpc>
                <a:spcPct val="100000"/>
              </a:lnSpc>
              <a:buClr>
                <a:srgbClr val="839EE2"/>
              </a:buClr>
              <a:tabLst>
                <a:tab pos="354965" algn="l"/>
                <a:tab pos="355600" algn="l"/>
              </a:tabLst>
            </a:pPr>
            <a:r>
              <a:rPr sz="3200" b="1" dirty="0">
                <a:latin typeface="Arial"/>
                <a:cs typeface="Arial"/>
              </a:rPr>
              <a:t>File and print servers </a:t>
            </a:r>
            <a:r>
              <a:rPr sz="3200" dirty="0">
                <a:latin typeface="Arial"/>
                <a:cs typeface="Arial"/>
              </a:rPr>
              <a:t>provide </a:t>
            </a:r>
            <a:r>
              <a:rPr sz="3200" spc="-5" dirty="0">
                <a:latin typeface="Arial"/>
                <a:cs typeface="Arial"/>
              </a:rPr>
              <a:t>basic  </a:t>
            </a:r>
            <a:r>
              <a:rPr sz="3200" dirty="0">
                <a:latin typeface="Arial"/>
                <a:cs typeface="Arial"/>
              </a:rPr>
              <a:t>network </a:t>
            </a:r>
            <a:r>
              <a:rPr sz="3200" spc="-5" dirty="0">
                <a:latin typeface="Arial"/>
                <a:cs typeface="Arial"/>
              </a:rPr>
              <a:t>file storage, </a:t>
            </a:r>
            <a:r>
              <a:rPr sz="3200" dirty="0">
                <a:latin typeface="Arial"/>
                <a:cs typeface="Arial"/>
              </a:rPr>
              <a:t>retrieval services,</a:t>
            </a:r>
            <a:r>
              <a:rPr sz="3200" spc="-140" dirty="0">
                <a:latin typeface="Arial"/>
                <a:cs typeface="Arial"/>
              </a:rPr>
              <a:t> </a:t>
            </a:r>
            <a:r>
              <a:rPr sz="3200" spc="-5" dirty="0">
                <a:latin typeface="Arial"/>
                <a:cs typeface="Arial"/>
              </a:rPr>
              <a:t>and  </a:t>
            </a:r>
            <a:r>
              <a:rPr sz="3200" dirty="0">
                <a:latin typeface="Arial"/>
                <a:cs typeface="Arial"/>
              </a:rPr>
              <a:t>access to networked</a:t>
            </a:r>
            <a:r>
              <a:rPr sz="3200" spc="-130" dirty="0">
                <a:latin typeface="Arial"/>
                <a:cs typeface="Arial"/>
              </a:rPr>
              <a:t> </a:t>
            </a:r>
            <a:r>
              <a:rPr sz="3200" spc="-5" dirty="0">
                <a:latin typeface="Arial"/>
                <a:cs typeface="Arial"/>
              </a:rPr>
              <a:t>printers</a:t>
            </a:r>
            <a:endParaRPr sz="3200" dirty="0">
              <a:latin typeface="Arial"/>
              <a:cs typeface="Arial"/>
            </a:endParaRPr>
          </a:p>
          <a:p>
            <a:pPr marL="756285" marR="20955" lvl="1" indent="-286385" algn="just">
              <a:lnSpc>
                <a:spcPct val="100000"/>
              </a:lnSpc>
              <a:spcBef>
                <a:spcPts val="685"/>
              </a:spcBef>
              <a:buClr>
                <a:srgbClr val="515F7A"/>
              </a:buClr>
              <a:buChar char="–"/>
              <a:tabLst>
                <a:tab pos="756920" algn="l"/>
              </a:tabLst>
            </a:pPr>
            <a:r>
              <a:rPr sz="3200" spc="-5" dirty="0">
                <a:latin typeface="Arial"/>
                <a:cs typeface="Arial"/>
              </a:rPr>
              <a:t>Users can </a:t>
            </a:r>
            <a:r>
              <a:rPr sz="3200" dirty="0">
                <a:latin typeface="Arial"/>
                <a:cs typeface="Arial"/>
              </a:rPr>
              <a:t>run applications </a:t>
            </a:r>
            <a:r>
              <a:rPr sz="3200" spc="-5" dirty="0">
                <a:latin typeface="Arial"/>
                <a:cs typeface="Arial"/>
              </a:rPr>
              <a:t>locally but </a:t>
            </a:r>
            <a:r>
              <a:rPr sz="3200" dirty="0">
                <a:latin typeface="Arial"/>
                <a:cs typeface="Arial"/>
              </a:rPr>
              <a:t>keep data  files </a:t>
            </a:r>
            <a:r>
              <a:rPr sz="3200" spc="-5" dirty="0">
                <a:latin typeface="Arial"/>
                <a:cs typeface="Arial"/>
              </a:rPr>
              <a:t>on the </a:t>
            </a:r>
            <a:r>
              <a:rPr sz="3200" dirty="0">
                <a:latin typeface="Arial"/>
                <a:cs typeface="Arial"/>
              </a:rPr>
              <a:t>server (and print those </a:t>
            </a:r>
            <a:r>
              <a:rPr sz="3200" spc="-5" dirty="0">
                <a:latin typeface="Arial"/>
                <a:cs typeface="Arial"/>
              </a:rPr>
              <a:t>files when  </a:t>
            </a:r>
            <a:r>
              <a:rPr sz="3200" dirty="0">
                <a:latin typeface="Arial"/>
                <a:cs typeface="Arial"/>
              </a:rPr>
              <a:t>they </a:t>
            </a:r>
            <a:r>
              <a:rPr sz="3200" spc="-5" dirty="0">
                <a:latin typeface="Arial"/>
                <a:cs typeface="Arial"/>
              </a:rPr>
              <a:t>want hard</a:t>
            </a:r>
            <a:r>
              <a:rPr sz="3200" spc="-65" dirty="0">
                <a:latin typeface="Arial"/>
                <a:cs typeface="Arial"/>
              </a:rPr>
              <a:t> </a:t>
            </a:r>
            <a:r>
              <a:rPr sz="3200" dirty="0">
                <a:latin typeface="Arial"/>
                <a:cs typeface="Arial"/>
              </a:rPr>
              <a:t>copies)</a:t>
            </a:r>
          </a:p>
          <a:p>
            <a:pPr marL="756285" marR="5080" lvl="1" indent="-286385" algn="just">
              <a:lnSpc>
                <a:spcPct val="100000"/>
              </a:lnSpc>
              <a:spcBef>
                <a:spcPts val="670"/>
              </a:spcBef>
              <a:buClr>
                <a:srgbClr val="515F7A"/>
              </a:buClr>
              <a:buChar char="–"/>
              <a:tabLst>
                <a:tab pos="756920" algn="l"/>
              </a:tabLst>
            </a:pPr>
            <a:r>
              <a:rPr sz="3200" spc="-5" dirty="0">
                <a:latin typeface="Arial"/>
                <a:cs typeface="Arial"/>
              </a:rPr>
              <a:t>Any Windows, NetWare, or Linux server can </a:t>
            </a:r>
            <a:r>
              <a:rPr sz="3200" dirty="0">
                <a:latin typeface="Arial"/>
                <a:cs typeface="Arial"/>
              </a:rPr>
              <a:t>act  </a:t>
            </a:r>
            <a:r>
              <a:rPr sz="3200" spc="-5" dirty="0">
                <a:latin typeface="Arial"/>
                <a:cs typeface="Arial"/>
              </a:rPr>
              <a:t>as a file </a:t>
            </a:r>
            <a:r>
              <a:rPr sz="3200" dirty="0">
                <a:latin typeface="Arial"/>
                <a:cs typeface="Arial"/>
              </a:rPr>
              <a:t>and print</a:t>
            </a:r>
            <a:r>
              <a:rPr sz="3200" spc="-70" dirty="0">
                <a:latin typeface="Arial"/>
                <a:cs typeface="Arial"/>
              </a:rPr>
              <a:t> </a:t>
            </a:r>
            <a:r>
              <a:rPr sz="3200" dirty="0">
                <a:latin typeface="Arial"/>
                <a:cs typeface="Arial"/>
              </a:rPr>
              <a:t>server</a:t>
            </a:r>
          </a:p>
        </p:txBody>
      </p:sp>
    </p:spTree>
  </p:cSld>
  <p:clrMapOvr>
    <a:masterClrMapping/>
  </p:clrMapOvr>
  <p:transition spd="med">
    <p:fade thruBlk="1"/>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5B029-CE5E-4C22-A7BD-E97A7C7E612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141E5E9-AE7A-4DD7-BFE5-CDF96D4720E0}"/>
              </a:ext>
            </a:extLst>
          </p:cNvPr>
          <p:cNvSpPr>
            <a:spLocks noGrp="1"/>
          </p:cNvSpPr>
          <p:nvPr>
            <p:ph type="body" idx="1"/>
          </p:nvPr>
        </p:nvSpPr>
        <p:spPr/>
        <p:txBody>
          <a:bodyPr/>
          <a:lstStyle/>
          <a:p>
            <a:endParaRPr lang="en-US" dirty="0"/>
          </a:p>
        </p:txBody>
      </p:sp>
      <p:sp>
        <p:nvSpPr>
          <p:cNvPr id="4" name="AutoShape 2" descr="Image result for file and print server">
            <a:extLst>
              <a:ext uri="{FF2B5EF4-FFF2-40B4-BE49-F238E27FC236}">
                <a16:creationId xmlns:a16="http://schemas.microsoft.com/office/drawing/2014/main" id="{F3F5F097-2F79-4A45-B8B2-3FA32F0D574C}"/>
              </a:ext>
            </a:extLst>
          </p:cNvPr>
          <p:cNvSpPr>
            <a:spLocks noChangeAspect="1" noChangeArrowheads="1"/>
          </p:cNvSpPr>
          <p:nvPr/>
        </p:nvSpPr>
        <p:spPr bwMode="auto">
          <a:xfrm>
            <a:off x="3505200" y="3276600"/>
            <a:ext cx="1219200" cy="1219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2" name="Picture 6" descr="Image result for file and print server">
            <a:extLst>
              <a:ext uri="{FF2B5EF4-FFF2-40B4-BE49-F238E27FC236}">
                <a16:creationId xmlns:a16="http://schemas.microsoft.com/office/drawing/2014/main" id="{CE15FE7F-589F-49BD-8955-C0A3918918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871" r="315"/>
          <a:stretch/>
        </p:blipFill>
        <p:spPr bwMode="auto">
          <a:xfrm>
            <a:off x="73616" y="743214"/>
            <a:ext cx="8963224" cy="5200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753644"/>
      </p:ext>
    </p:extLst>
  </p:cSld>
  <p:clrMapOvr>
    <a:masterClrMapping/>
  </p:clrMapOvr>
  <p:transition spd="med">
    <p:fade thruBlk="1"/>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pPr algn="just"/>
            <a:endParaRPr/>
          </a:p>
        </p:txBody>
      </p:sp>
      <p:sp>
        <p:nvSpPr>
          <p:cNvPr id="3" name="object 3"/>
          <p:cNvSpPr/>
          <p:nvPr/>
        </p:nvSpPr>
        <p:spPr>
          <a:xfrm>
            <a:off x="0" y="0"/>
            <a:ext cx="9144000" cy="762000"/>
          </a:xfrm>
          <a:prstGeom prst="rect">
            <a:avLst/>
          </a:prstGeom>
          <a:blipFill>
            <a:blip r:embed="rId2" cstate="print"/>
            <a:stretch>
              <a:fillRect/>
            </a:stretch>
          </a:blipFill>
        </p:spPr>
        <p:txBody>
          <a:bodyPr wrap="square" lIns="0" tIns="0" rIns="0" bIns="0" rtlCol="0"/>
          <a:lstStyle/>
          <a:p>
            <a:pPr algn="just"/>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pPr algn="just"/>
            <a:endParaRPr/>
          </a:p>
        </p:txBody>
      </p:sp>
      <p:sp>
        <p:nvSpPr>
          <p:cNvPr id="5" name="object 5"/>
          <p:cNvSpPr/>
          <p:nvPr/>
        </p:nvSpPr>
        <p:spPr>
          <a:xfrm>
            <a:off x="685800" y="1524000"/>
            <a:ext cx="8458200" cy="0"/>
          </a:xfrm>
          <a:custGeom>
            <a:avLst/>
            <a:gdLst/>
            <a:ahLst/>
            <a:cxnLst/>
            <a:rect l="l" t="t" r="r" b="b"/>
            <a:pathLst>
              <a:path w="8458200">
                <a:moveTo>
                  <a:pt x="0" y="0"/>
                </a:moveTo>
                <a:lnTo>
                  <a:pt x="8458200" y="0"/>
                </a:lnTo>
              </a:path>
            </a:pathLst>
          </a:custGeom>
          <a:ln w="25400">
            <a:solidFill>
              <a:srgbClr val="FFFFFF"/>
            </a:solidFill>
          </a:ln>
        </p:spPr>
        <p:txBody>
          <a:bodyPr wrap="square" lIns="0" tIns="0" rIns="0" bIns="0" rtlCol="0"/>
          <a:lstStyle/>
          <a:p>
            <a:pPr algn="just"/>
            <a:endParaRPr/>
          </a:p>
        </p:txBody>
      </p:sp>
      <p:sp>
        <p:nvSpPr>
          <p:cNvPr id="6" name="object 6"/>
          <p:cNvSpPr/>
          <p:nvPr/>
        </p:nvSpPr>
        <p:spPr>
          <a:xfrm>
            <a:off x="7543800" y="6088062"/>
            <a:ext cx="381000" cy="346075"/>
          </a:xfrm>
          <a:prstGeom prst="rect">
            <a:avLst/>
          </a:prstGeom>
          <a:blipFill>
            <a:blip r:embed="rId3" cstate="print"/>
            <a:stretch>
              <a:fillRect/>
            </a:stretch>
          </a:blipFill>
        </p:spPr>
        <p:txBody>
          <a:bodyPr wrap="square" lIns="0" tIns="0" rIns="0" bIns="0" rtlCol="0"/>
          <a:lstStyle/>
          <a:p>
            <a:pPr algn="just"/>
            <a:endParaRPr/>
          </a:p>
        </p:txBody>
      </p:sp>
      <p:sp>
        <p:nvSpPr>
          <p:cNvPr id="7" name="object 7"/>
          <p:cNvSpPr/>
          <p:nvPr/>
        </p:nvSpPr>
        <p:spPr>
          <a:xfrm>
            <a:off x="8001000" y="6096000"/>
            <a:ext cx="381000" cy="361950"/>
          </a:xfrm>
          <a:prstGeom prst="rect">
            <a:avLst/>
          </a:prstGeom>
          <a:blipFill>
            <a:blip r:embed="rId4" cstate="print"/>
            <a:stretch>
              <a:fillRect/>
            </a:stretch>
          </a:blipFill>
        </p:spPr>
        <p:txBody>
          <a:bodyPr wrap="square" lIns="0" tIns="0" rIns="0" bIns="0" rtlCol="0"/>
          <a:lstStyle/>
          <a:p>
            <a:pPr algn="just"/>
            <a:endParaRPr/>
          </a:p>
        </p:txBody>
      </p:sp>
      <p:sp>
        <p:nvSpPr>
          <p:cNvPr id="8" name="object 8"/>
          <p:cNvSpPr/>
          <p:nvPr/>
        </p:nvSpPr>
        <p:spPr>
          <a:xfrm>
            <a:off x="8534400" y="6096000"/>
            <a:ext cx="381000" cy="366712"/>
          </a:xfrm>
          <a:prstGeom prst="rect">
            <a:avLst/>
          </a:prstGeom>
          <a:blipFill>
            <a:blip r:embed="rId5" cstate="print"/>
            <a:stretch>
              <a:fillRect/>
            </a:stretch>
          </a:blipFill>
        </p:spPr>
        <p:txBody>
          <a:bodyPr wrap="square" lIns="0" tIns="0" rIns="0" bIns="0" rtlCol="0"/>
          <a:lstStyle/>
          <a:p>
            <a:pPr algn="just"/>
            <a:endParaRPr/>
          </a:p>
        </p:txBody>
      </p:sp>
      <p:sp>
        <p:nvSpPr>
          <p:cNvPr id="9" name="object 9"/>
          <p:cNvSpPr txBox="1">
            <a:spLocks noGrp="1"/>
          </p:cNvSpPr>
          <p:nvPr>
            <p:ph type="title"/>
          </p:nvPr>
        </p:nvSpPr>
        <p:spPr>
          <a:prstGeom prst="rect">
            <a:avLst/>
          </a:prstGeom>
        </p:spPr>
        <p:txBody>
          <a:bodyPr vert="horz" wrap="square" lIns="0" tIns="0" rIns="0" bIns="0" rtlCol="0">
            <a:spAutoFit/>
          </a:bodyPr>
          <a:lstStyle/>
          <a:p>
            <a:pPr marL="3056255" algn="just">
              <a:lnSpc>
                <a:spcPct val="100000"/>
              </a:lnSpc>
            </a:pPr>
            <a:r>
              <a:rPr dirty="0"/>
              <a:t>Mail</a:t>
            </a:r>
            <a:r>
              <a:rPr spc="-95" dirty="0"/>
              <a:t> </a:t>
            </a:r>
            <a:r>
              <a:rPr dirty="0"/>
              <a:t>Servers</a:t>
            </a:r>
          </a:p>
        </p:txBody>
      </p:sp>
      <p:sp>
        <p:nvSpPr>
          <p:cNvPr id="10" name="object 10"/>
          <p:cNvSpPr txBox="1"/>
          <p:nvPr/>
        </p:nvSpPr>
        <p:spPr>
          <a:xfrm>
            <a:off x="383540" y="954785"/>
            <a:ext cx="8366125" cy="4739759"/>
          </a:xfrm>
          <a:prstGeom prst="rect">
            <a:avLst/>
          </a:prstGeom>
        </p:spPr>
        <p:txBody>
          <a:bodyPr vert="horz" wrap="square" lIns="0" tIns="0" rIns="0" bIns="0" rtlCol="0">
            <a:spAutoFit/>
          </a:bodyPr>
          <a:lstStyle/>
          <a:p>
            <a:pPr marL="12700" marR="558165" algn="just">
              <a:lnSpc>
                <a:spcPts val="3460"/>
              </a:lnSpc>
              <a:buClr>
                <a:srgbClr val="839EE2"/>
              </a:buClr>
              <a:tabLst>
                <a:tab pos="354965" algn="l"/>
                <a:tab pos="355600" algn="l"/>
              </a:tabLst>
            </a:pPr>
            <a:r>
              <a:rPr sz="3000" b="1" spc="-5" dirty="0">
                <a:latin typeface="Arial"/>
                <a:cs typeface="Arial"/>
              </a:rPr>
              <a:t>Mail </a:t>
            </a:r>
            <a:r>
              <a:rPr sz="3000" b="1" dirty="0">
                <a:latin typeface="Arial"/>
                <a:cs typeface="Arial"/>
              </a:rPr>
              <a:t>servers </a:t>
            </a:r>
            <a:r>
              <a:rPr sz="3000" spc="-5" dirty="0">
                <a:latin typeface="Arial"/>
                <a:cs typeface="Arial"/>
              </a:rPr>
              <a:t>handle e-mail messages</a:t>
            </a:r>
            <a:r>
              <a:rPr sz="3000" spc="-75" dirty="0">
                <a:latin typeface="Arial"/>
                <a:cs typeface="Arial"/>
              </a:rPr>
              <a:t> </a:t>
            </a:r>
            <a:r>
              <a:rPr sz="3000" dirty="0">
                <a:latin typeface="Arial"/>
                <a:cs typeface="Arial"/>
              </a:rPr>
              <a:t>for  users</a:t>
            </a:r>
          </a:p>
          <a:p>
            <a:pPr marL="756285" marR="283210" lvl="1" indent="-286385" algn="just">
              <a:lnSpc>
                <a:spcPts val="3020"/>
              </a:lnSpc>
              <a:spcBef>
                <a:spcPts val="685"/>
              </a:spcBef>
              <a:buClr>
                <a:srgbClr val="515F7A"/>
              </a:buClr>
              <a:buChar char="–"/>
              <a:tabLst>
                <a:tab pos="756920" algn="l"/>
              </a:tabLst>
            </a:pPr>
            <a:r>
              <a:rPr sz="3000" spc="-5" dirty="0">
                <a:latin typeface="Arial"/>
                <a:cs typeface="Arial"/>
              </a:rPr>
              <a:t>Might </a:t>
            </a:r>
            <a:r>
              <a:rPr sz="3000" dirty="0">
                <a:latin typeface="Arial"/>
                <a:cs typeface="Arial"/>
              </a:rPr>
              <a:t>involve simply </a:t>
            </a:r>
            <a:r>
              <a:rPr sz="3000" spc="-5" dirty="0">
                <a:latin typeface="Arial"/>
                <a:cs typeface="Arial"/>
              </a:rPr>
              <a:t>acting </a:t>
            </a:r>
            <a:r>
              <a:rPr sz="3000" dirty="0">
                <a:latin typeface="Arial"/>
                <a:cs typeface="Arial"/>
              </a:rPr>
              <a:t>as </a:t>
            </a:r>
            <a:r>
              <a:rPr sz="3000" spc="-5" dirty="0">
                <a:latin typeface="Arial"/>
                <a:cs typeface="Arial"/>
              </a:rPr>
              <a:t>a </a:t>
            </a:r>
            <a:r>
              <a:rPr sz="3000" dirty="0">
                <a:latin typeface="Arial"/>
                <a:cs typeface="Arial"/>
              </a:rPr>
              <a:t>clearinghouse  </a:t>
            </a:r>
            <a:r>
              <a:rPr sz="3000" spc="-5" dirty="0">
                <a:latin typeface="Arial"/>
                <a:cs typeface="Arial"/>
              </a:rPr>
              <a:t>for </a:t>
            </a:r>
            <a:r>
              <a:rPr sz="3000" dirty="0">
                <a:latin typeface="Arial"/>
                <a:cs typeface="Arial"/>
              </a:rPr>
              <a:t>local exchange </a:t>
            </a:r>
            <a:r>
              <a:rPr sz="3000" spc="-5" dirty="0">
                <a:latin typeface="Arial"/>
                <a:cs typeface="Arial"/>
              </a:rPr>
              <a:t>of</a:t>
            </a:r>
            <a:r>
              <a:rPr sz="3000" spc="-55" dirty="0">
                <a:latin typeface="Arial"/>
                <a:cs typeface="Arial"/>
              </a:rPr>
              <a:t> </a:t>
            </a:r>
            <a:r>
              <a:rPr sz="3000" spc="-5" dirty="0">
                <a:latin typeface="Arial"/>
                <a:cs typeface="Arial"/>
              </a:rPr>
              <a:t>messages</a:t>
            </a:r>
            <a:endParaRPr sz="3000" dirty="0">
              <a:latin typeface="Arial"/>
              <a:cs typeface="Arial"/>
            </a:endParaRPr>
          </a:p>
          <a:p>
            <a:pPr marL="756285" marR="772795" lvl="1" indent="-286385" algn="just">
              <a:lnSpc>
                <a:spcPts val="3020"/>
              </a:lnSpc>
              <a:spcBef>
                <a:spcPts val="675"/>
              </a:spcBef>
              <a:buClr>
                <a:srgbClr val="515F7A"/>
              </a:buClr>
              <a:buChar char="–"/>
              <a:tabLst>
                <a:tab pos="756920" algn="l"/>
              </a:tabLst>
            </a:pPr>
            <a:r>
              <a:rPr sz="3000" spc="-5" dirty="0">
                <a:latin typeface="Arial"/>
                <a:cs typeface="Arial"/>
              </a:rPr>
              <a:t>Also commonly </a:t>
            </a:r>
            <a:r>
              <a:rPr sz="3000" dirty="0">
                <a:latin typeface="Arial"/>
                <a:cs typeface="Arial"/>
              </a:rPr>
              <a:t>provide “store-and-forward”  </a:t>
            </a:r>
            <a:r>
              <a:rPr sz="3000" spc="-5" dirty="0">
                <a:latin typeface="Arial"/>
                <a:cs typeface="Arial"/>
              </a:rPr>
              <a:t>services</a:t>
            </a:r>
            <a:endParaRPr sz="3000" dirty="0">
              <a:latin typeface="Arial"/>
              <a:cs typeface="Arial"/>
            </a:endParaRPr>
          </a:p>
          <a:p>
            <a:pPr marL="756285" marR="5080" lvl="1" indent="-286385" algn="just">
              <a:lnSpc>
                <a:spcPct val="90000"/>
              </a:lnSpc>
              <a:spcBef>
                <a:spcPts val="625"/>
              </a:spcBef>
              <a:buClr>
                <a:srgbClr val="515F7A"/>
              </a:buClr>
              <a:buChar char="–"/>
              <a:tabLst>
                <a:tab pos="756920" algn="l"/>
              </a:tabLst>
            </a:pPr>
            <a:r>
              <a:rPr sz="3000" spc="-5" dirty="0">
                <a:latin typeface="Arial"/>
                <a:cs typeface="Arial"/>
              </a:rPr>
              <a:t>Can </a:t>
            </a:r>
            <a:r>
              <a:rPr sz="3000" dirty="0">
                <a:latin typeface="Arial"/>
                <a:cs typeface="Arial"/>
              </a:rPr>
              <a:t>store </a:t>
            </a:r>
            <a:r>
              <a:rPr sz="3000" spc="-5" dirty="0">
                <a:latin typeface="Arial"/>
                <a:cs typeface="Arial"/>
              </a:rPr>
              <a:t>outgoing messages until a connection  to an </a:t>
            </a:r>
            <a:r>
              <a:rPr sz="3000" dirty="0">
                <a:latin typeface="Arial"/>
                <a:cs typeface="Arial"/>
              </a:rPr>
              <a:t>external </a:t>
            </a:r>
            <a:r>
              <a:rPr sz="3000" spc="-5" dirty="0">
                <a:latin typeface="Arial"/>
                <a:cs typeface="Arial"/>
              </a:rPr>
              <a:t>mail </a:t>
            </a:r>
            <a:r>
              <a:rPr sz="3000" dirty="0">
                <a:latin typeface="Arial"/>
                <a:cs typeface="Arial"/>
              </a:rPr>
              <a:t>server </a:t>
            </a:r>
            <a:r>
              <a:rPr sz="3000" spc="-5" dirty="0">
                <a:latin typeface="Arial"/>
                <a:cs typeface="Arial"/>
              </a:rPr>
              <a:t>is </a:t>
            </a:r>
            <a:r>
              <a:rPr sz="3000" dirty="0">
                <a:latin typeface="Arial"/>
                <a:cs typeface="Arial"/>
              </a:rPr>
              <a:t>established, </a:t>
            </a:r>
            <a:r>
              <a:rPr sz="3000" spc="-5" dirty="0">
                <a:latin typeface="Arial"/>
                <a:cs typeface="Arial"/>
              </a:rPr>
              <a:t>and  </a:t>
            </a:r>
            <a:r>
              <a:rPr sz="3000" dirty="0">
                <a:latin typeface="Arial"/>
                <a:cs typeface="Arial"/>
              </a:rPr>
              <a:t>then </a:t>
            </a:r>
            <a:r>
              <a:rPr sz="3000" spc="-5" dirty="0">
                <a:latin typeface="Arial"/>
                <a:cs typeface="Arial"/>
              </a:rPr>
              <a:t>forward messages to their </a:t>
            </a:r>
            <a:r>
              <a:rPr sz="3000" dirty="0">
                <a:latin typeface="Arial"/>
                <a:cs typeface="Arial"/>
              </a:rPr>
              <a:t>intended  destinations</a:t>
            </a:r>
          </a:p>
        </p:txBody>
      </p:sp>
    </p:spTree>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endParaRPr/>
          </a:p>
        </p:txBody>
      </p:sp>
      <p:sp>
        <p:nvSpPr>
          <p:cNvPr id="5" name="object 5"/>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82550" algn="ctr">
              <a:lnSpc>
                <a:spcPct val="100000"/>
              </a:lnSpc>
            </a:pPr>
            <a:r>
              <a:rPr lang="en-PH" dirty="0"/>
              <a:t>Kinds of Network</a:t>
            </a:r>
            <a:endParaRPr dirty="0"/>
          </a:p>
        </p:txBody>
      </p:sp>
      <p:sp>
        <p:nvSpPr>
          <p:cNvPr id="9" name="object 9"/>
          <p:cNvSpPr txBox="1"/>
          <p:nvPr/>
        </p:nvSpPr>
        <p:spPr>
          <a:xfrm>
            <a:off x="344169" y="1143000"/>
            <a:ext cx="8455660" cy="1993431"/>
          </a:xfrm>
          <a:prstGeom prst="rect">
            <a:avLst/>
          </a:prstGeom>
        </p:spPr>
        <p:txBody>
          <a:bodyPr vert="horz" wrap="square" lIns="0" tIns="0" rIns="0" bIns="0" rtlCol="0">
            <a:spAutoFit/>
          </a:bodyPr>
          <a:lstStyle/>
          <a:p>
            <a:pPr marL="755650" indent="-742950" algn="just">
              <a:lnSpc>
                <a:spcPts val="3110"/>
              </a:lnSpc>
              <a:buClr>
                <a:srgbClr val="839EE2"/>
              </a:buClr>
              <a:buAutoNum type="arabicPeriod"/>
              <a:tabLst>
                <a:tab pos="354965" algn="l"/>
                <a:tab pos="355600" algn="l"/>
              </a:tabLst>
            </a:pPr>
            <a:r>
              <a:rPr lang="en-US" sz="3600" dirty="0">
                <a:latin typeface="Arial"/>
                <a:cs typeface="Arial"/>
              </a:rPr>
              <a:t>Personal Area Network (PAN)</a:t>
            </a:r>
          </a:p>
          <a:p>
            <a:pPr marL="755650" indent="-742950" algn="just">
              <a:lnSpc>
                <a:spcPts val="3110"/>
              </a:lnSpc>
              <a:buClr>
                <a:srgbClr val="839EE2"/>
              </a:buClr>
              <a:buAutoNum type="arabicPeriod"/>
              <a:tabLst>
                <a:tab pos="354965" algn="l"/>
                <a:tab pos="355600" algn="l"/>
              </a:tabLst>
            </a:pPr>
            <a:endParaRPr lang="en-US" sz="3600" dirty="0">
              <a:latin typeface="Arial"/>
              <a:cs typeface="Arial"/>
            </a:endParaRPr>
          </a:p>
          <a:p>
            <a:pPr marL="12700" algn="just">
              <a:lnSpc>
                <a:spcPts val="3110"/>
              </a:lnSpc>
              <a:buClr>
                <a:srgbClr val="839EE2"/>
              </a:buClr>
              <a:tabLst>
                <a:tab pos="354965" algn="l"/>
                <a:tab pos="355600" algn="l"/>
              </a:tabLst>
            </a:pPr>
            <a:r>
              <a:rPr lang="en-US" sz="3600" dirty="0">
                <a:latin typeface="Arial"/>
                <a:cs typeface="Arial"/>
              </a:rPr>
              <a:t>There are two types of PAN:</a:t>
            </a:r>
          </a:p>
          <a:p>
            <a:pPr marL="584200" indent="-571500" algn="just">
              <a:lnSpc>
                <a:spcPts val="3110"/>
              </a:lnSpc>
              <a:buClr>
                <a:srgbClr val="839EE2"/>
              </a:buClr>
              <a:buFont typeface="Arial" panose="020B0604020202020204" pitchFamily="34" charset="0"/>
              <a:buChar char="•"/>
              <a:tabLst>
                <a:tab pos="354965" algn="l"/>
                <a:tab pos="355600" algn="l"/>
              </a:tabLst>
            </a:pPr>
            <a:r>
              <a:rPr lang="en-US" sz="3600" dirty="0">
                <a:latin typeface="Arial"/>
                <a:cs typeface="Arial"/>
              </a:rPr>
              <a:t>Wired Personal Area Network</a:t>
            </a:r>
          </a:p>
          <a:p>
            <a:pPr marL="584200" indent="-571500" algn="just">
              <a:lnSpc>
                <a:spcPts val="3110"/>
              </a:lnSpc>
              <a:buClr>
                <a:srgbClr val="839EE2"/>
              </a:buClr>
              <a:buFont typeface="Arial" panose="020B0604020202020204" pitchFamily="34" charset="0"/>
              <a:buChar char="•"/>
              <a:tabLst>
                <a:tab pos="354965" algn="l"/>
                <a:tab pos="355600" algn="l"/>
              </a:tabLst>
            </a:pPr>
            <a:r>
              <a:rPr lang="en-US" sz="3600" dirty="0">
                <a:latin typeface="Arial"/>
                <a:cs typeface="Arial"/>
              </a:rPr>
              <a:t>Wireless Personal Area Network</a:t>
            </a:r>
          </a:p>
        </p:txBody>
      </p:sp>
    </p:spTree>
    <p:extLst>
      <p:ext uri="{BB962C8B-B14F-4D97-AF65-F5344CB8AC3E}">
        <p14:creationId xmlns:p14="http://schemas.microsoft.com/office/powerpoint/2010/main" val="3577967347"/>
      </p:ext>
    </p:extLst>
  </p:cSld>
  <p:clrMapOvr>
    <a:masterClrMapping/>
  </p:clrMapOvr>
  <p:transition spd="med">
    <p:fade thruBlk="1"/>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40B6-C21D-4CB1-BC53-1E07D43AE39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22A7DC5-D01C-48EF-98E8-67404CB06D0A}"/>
              </a:ext>
            </a:extLst>
          </p:cNvPr>
          <p:cNvSpPr>
            <a:spLocks noGrp="1"/>
          </p:cNvSpPr>
          <p:nvPr>
            <p:ph type="body" idx="1"/>
          </p:nvPr>
        </p:nvSpPr>
        <p:spPr>
          <a:xfrm>
            <a:off x="543560" y="1057826"/>
            <a:ext cx="11182702" cy="6177456"/>
          </a:xfrm>
        </p:spPr>
        <p:txBody>
          <a:bodyPr/>
          <a:lstStyle/>
          <a:p>
            <a:endParaRPr lang="en-US"/>
          </a:p>
        </p:txBody>
      </p:sp>
      <p:pic>
        <p:nvPicPr>
          <p:cNvPr id="5122" name="Picture 2" descr="Image result for mail server">
            <a:extLst>
              <a:ext uri="{FF2B5EF4-FFF2-40B4-BE49-F238E27FC236}">
                <a16:creationId xmlns:a16="http://schemas.microsoft.com/office/drawing/2014/main" id="{CF27D093-6CA6-408A-8A8F-0AC60FB242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623" y="479265"/>
            <a:ext cx="8245501" cy="6060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145003"/>
      </p:ext>
    </p:extLst>
  </p:cSld>
  <p:clrMapOvr>
    <a:masterClrMapping/>
  </p:clrMapOvr>
  <p:transition spd="med">
    <p:fade thruBlk="1"/>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pPr algn="just"/>
            <a:endParaRPr/>
          </a:p>
        </p:txBody>
      </p:sp>
      <p:sp>
        <p:nvSpPr>
          <p:cNvPr id="3" name="object 3"/>
          <p:cNvSpPr/>
          <p:nvPr/>
        </p:nvSpPr>
        <p:spPr>
          <a:xfrm>
            <a:off x="0" y="0"/>
            <a:ext cx="9144000" cy="762000"/>
          </a:xfrm>
          <a:prstGeom prst="rect">
            <a:avLst/>
          </a:prstGeom>
          <a:blipFill>
            <a:blip r:embed="rId2" cstate="print"/>
            <a:stretch>
              <a:fillRect/>
            </a:stretch>
          </a:blipFill>
        </p:spPr>
        <p:txBody>
          <a:bodyPr wrap="square" lIns="0" tIns="0" rIns="0" bIns="0" rtlCol="0"/>
          <a:lstStyle/>
          <a:p>
            <a:pPr algn="just"/>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pPr algn="just"/>
            <a:endParaRPr/>
          </a:p>
        </p:txBody>
      </p:sp>
      <p:sp>
        <p:nvSpPr>
          <p:cNvPr id="5" name="object 5"/>
          <p:cNvSpPr/>
          <p:nvPr/>
        </p:nvSpPr>
        <p:spPr>
          <a:xfrm>
            <a:off x="685800" y="1524000"/>
            <a:ext cx="8458200" cy="0"/>
          </a:xfrm>
          <a:custGeom>
            <a:avLst/>
            <a:gdLst/>
            <a:ahLst/>
            <a:cxnLst/>
            <a:rect l="l" t="t" r="r" b="b"/>
            <a:pathLst>
              <a:path w="8458200">
                <a:moveTo>
                  <a:pt x="0" y="0"/>
                </a:moveTo>
                <a:lnTo>
                  <a:pt x="8458200" y="0"/>
                </a:lnTo>
              </a:path>
            </a:pathLst>
          </a:custGeom>
          <a:ln w="25400">
            <a:solidFill>
              <a:srgbClr val="FFFFFF"/>
            </a:solidFill>
          </a:ln>
        </p:spPr>
        <p:txBody>
          <a:bodyPr wrap="square" lIns="0" tIns="0" rIns="0" bIns="0" rtlCol="0"/>
          <a:lstStyle/>
          <a:p>
            <a:pPr algn="just"/>
            <a:endParaRPr/>
          </a:p>
        </p:txBody>
      </p:sp>
      <p:sp>
        <p:nvSpPr>
          <p:cNvPr id="6" name="object 6"/>
          <p:cNvSpPr/>
          <p:nvPr/>
        </p:nvSpPr>
        <p:spPr>
          <a:xfrm>
            <a:off x="7543800" y="6088062"/>
            <a:ext cx="381000" cy="346075"/>
          </a:xfrm>
          <a:prstGeom prst="rect">
            <a:avLst/>
          </a:prstGeom>
          <a:blipFill>
            <a:blip r:embed="rId3" cstate="print"/>
            <a:stretch>
              <a:fillRect/>
            </a:stretch>
          </a:blipFill>
        </p:spPr>
        <p:txBody>
          <a:bodyPr wrap="square" lIns="0" tIns="0" rIns="0" bIns="0" rtlCol="0"/>
          <a:lstStyle/>
          <a:p>
            <a:pPr algn="just"/>
            <a:endParaRPr/>
          </a:p>
        </p:txBody>
      </p:sp>
      <p:sp>
        <p:nvSpPr>
          <p:cNvPr id="7" name="object 7"/>
          <p:cNvSpPr/>
          <p:nvPr/>
        </p:nvSpPr>
        <p:spPr>
          <a:xfrm>
            <a:off x="8001000" y="6096000"/>
            <a:ext cx="381000" cy="361950"/>
          </a:xfrm>
          <a:prstGeom prst="rect">
            <a:avLst/>
          </a:prstGeom>
          <a:blipFill>
            <a:blip r:embed="rId4" cstate="print"/>
            <a:stretch>
              <a:fillRect/>
            </a:stretch>
          </a:blipFill>
        </p:spPr>
        <p:txBody>
          <a:bodyPr wrap="square" lIns="0" tIns="0" rIns="0" bIns="0" rtlCol="0"/>
          <a:lstStyle/>
          <a:p>
            <a:pPr algn="just"/>
            <a:endParaRPr/>
          </a:p>
        </p:txBody>
      </p:sp>
      <p:sp>
        <p:nvSpPr>
          <p:cNvPr id="8" name="object 8"/>
          <p:cNvSpPr/>
          <p:nvPr/>
        </p:nvSpPr>
        <p:spPr>
          <a:xfrm>
            <a:off x="8534400" y="6096000"/>
            <a:ext cx="381000" cy="366712"/>
          </a:xfrm>
          <a:prstGeom prst="rect">
            <a:avLst/>
          </a:prstGeom>
          <a:blipFill>
            <a:blip r:embed="rId5" cstate="print"/>
            <a:stretch>
              <a:fillRect/>
            </a:stretch>
          </a:blipFill>
        </p:spPr>
        <p:txBody>
          <a:bodyPr wrap="square" lIns="0" tIns="0" rIns="0" bIns="0" rtlCol="0"/>
          <a:lstStyle/>
          <a:p>
            <a:pPr algn="just"/>
            <a:endParaRPr/>
          </a:p>
        </p:txBody>
      </p:sp>
      <p:sp>
        <p:nvSpPr>
          <p:cNvPr id="9" name="object 9"/>
          <p:cNvSpPr txBox="1">
            <a:spLocks noGrp="1"/>
          </p:cNvSpPr>
          <p:nvPr>
            <p:ph type="title"/>
          </p:nvPr>
        </p:nvSpPr>
        <p:spPr>
          <a:prstGeom prst="rect">
            <a:avLst/>
          </a:prstGeom>
        </p:spPr>
        <p:txBody>
          <a:bodyPr vert="horz" wrap="square" lIns="0" tIns="0" rIns="0" bIns="0" rtlCol="0">
            <a:spAutoFit/>
          </a:bodyPr>
          <a:lstStyle/>
          <a:p>
            <a:pPr marL="2065655" algn="just">
              <a:lnSpc>
                <a:spcPct val="100000"/>
              </a:lnSpc>
            </a:pPr>
            <a:r>
              <a:rPr dirty="0"/>
              <a:t>Web-Based</a:t>
            </a:r>
            <a:r>
              <a:rPr spc="-105" dirty="0"/>
              <a:t> </a:t>
            </a:r>
            <a:r>
              <a:rPr dirty="0"/>
              <a:t>Networks</a:t>
            </a:r>
          </a:p>
        </p:txBody>
      </p:sp>
      <p:sp>
        <p:nvSpPr>
          <p:cNvPr id="10" name="object 10"/>
          <p:cNvSpPr txBox="1"/>
          <p:nvPr/>
        </p:nvSpPr>
        <p:spPr>
          <a:xfrm>
            <a:off x="190602" y="950721"/>
            <a:ext cx="8762796" cy="4029308"/>
          </a:xfrm>
          <a:prstGeom prst="rect">
            <a:avLst/>
          </a:prstGeom>
        </p:spPr>
        <p:txBody>
          <a:bodyPr vert="horz" wrap="square" lIns="0" tIns="0" rIns="0" bIns="0" rtlCol="0">
            <a:spAutoFit/>
          </a:bodyPr>
          <a:lstStyle/>
          <a:p>
            <a:pPr marL="355600" marR="913765" indent="-342900" algn="just">
              <a:lnSpc>
                <a:spcPct val="100000"/>
              </a:lnSpc>
              <a:buClr>
                <a:srgbClr val="839EE2"/>
              </a:buClr>
              <a:buChar char="•"/>
              <a:tabLst>
                <a:tab pos="354965" algn="l"/>
                <a:tab pos="355600" algn="l"/>
              </a:tabLst>
            </a:pPr>
            <a:r>
              <a:rPr sz="3200" spc="-5" dirty="0">
                <a:latin typeface="Arial"/>
                <a:cs typeface="Arial"/>
              </a:rPr>
              <a:t>Most computers today are </a:t>
            </a:r>
            <a:r>
              <a:rPr sz="3200" dirty="0">
                <a:latin typeface="Arial"/>
                <a:cs typeface="Arial"/>
              </a:rPr>
              <a:t>connected </a:t>
            </a:r>
            <a:r>
              <a:rPr sz="3200" spc="-5" dirty="0">
                <a:latin typeface="Arial"/>
                <a:cs typeface="Arial"/>
              </a:rPr>
              <a:t>to the</a:t>
            </a:r>
            <a:r>
              <a:rPr lang="en-US" sz="3200" spc="-5" dirty="0">
                <a:latin typeface="Arial"/>
                <a:cs typeface="Arial"/>
              </a:rPr>
              <a:t> </a:t>
            </a:r>
            <a:r>
              <a:rPr sz="3200" dirty="0">
                <a:latin typeface="Arial"/>
                <a:cs typeface="Arial"/>
              </a:rPr>
              <a:t>Internet, </a:t>
            </a:r>
            <a:r>
              <a:rPr sz="3200" spc="-5" dirty="0">
                <a:latin typeface="Arial"/>
                <a:cs typeface="Arial"/>
              </a:rPr>
              <a:t>and the </a:t>
            </a:r>
            <a:r>
              <a:rPr sz="3200" dirty="0">
                <a:latin typeface="Arial"/>
                <a:cs typeface="Arial"/>
              </a:rPr>
              <a:t>latest </a:t>
            </a:r>
            <a:r>
              <a:rPr sz="3200" spc="-5" dirty="0">
                <a:latin typeface="Arial"/>
                <a:cs typeface="Arial"/>
              </a:rPr>
              <a:t>handheld </a:t>
            </a:r>
            <a:r>
              <a:rPr sz="3200" dirty="0">
                <a:latin typeface="Arial"/>
                <a:cs typeface="Arial"/>
              </a:rPr>
              <a:t>devices </a:t>
            </a:r>
            <a:r>
              <a:rPr sz="3200" spc="-5" dirty="0">
                <a:latin typeface="Arial"/>
                <a:cs typeface="Arial"/>
              </a:rPr>
              <a:t>are  </a:t>
            </a:r>
            <a:r>
              <a:rPr sz="3200" dirty="0">
                <a:latin typeface="Arial"/>
                <a:cs typeface="Arial"/>
              </a:rPr>
              <a:t>connecting through wireless</a:t>
            </a:r>
            <a:r>
              <a:rPr sz="3200" spc="-80" dirty="0">
                <a:latin typeface="Arial"/>
                <a:cs typeface="Arial"/>
              </a:rPr>
              <a:t> </a:t>
            </a:r>
            <a:r>
              <a:rPr sz="3200" dirty="0">
                <a:latin typeface="Arial"/>
                <a:cs typeface="Arial"/>
              </a:rPr>
              <a:t>communications</a:t>
            </a:r>
          </a:p>
          <a:p>
            <a:pPr marL="355600" marR="5080" indent="-342900" algn="just">
              <a:lnSpc>
                <a:spcPct val="100000"/>
              </a:lnSpc>
              <a:spcBef>
                <a:spcPts val="670"/>
              </a:spcBef>
              <a:buClr>
                <a:srgbClr val="839EE2"/>
              </a:buClr>
              <a:buChar char="•"/>
              <a:tabLst>
                <a:tab pos="354965" algn="l"/>
                <a:tab pos="355600" algn="l"/>
              </a:tabLst>
            </a:pPr>
            <a:r>
              <a:rPr sz="3200" spc="-5" dirty="0">
                <a:latin typeface="Arial"/>
                <a:cs typeface="Arial"/>
              </a:rPr>
              <a:t>Because of the </a:t>
            </a:r>
            <a:r>
              <a:rPr sz="3200" dirty="0">
                <a:latin typeface="Arial"/>
                <a:cs typeface="Arial"/>
              </a:rPr>
              <a:t>always-on </a:t>
            </a:r>
            <a:r>
              <a:rPr sz="3200" spc="-5" dirty="0">
                <a:latin typeface="Arial"/>
                <a:cs typeface="Arial"/>
              </a:rPr>
              <a:t>connections </a:t>
            </a:r>
            <a:r>
              <a:rPr sz="3200" dirty="0">
                <a:latin typeface="Arial"/>
                <a:cs typeface="Arial"/>
              </a:rPr>
              <a:t>available  </a:t>
            </a:r>
            <a:r>
              <a:rPr sz="3200" spc="-5" dirty="0">
                <a:latin typeface="Arial"/>
                <a:cs typeface="Arial"/>
              </a:rPr>
              <a:t>via </a:t>
            </a:r>
            <a:r>
              <a:rPr sz="3200" spc="-10" dirty="0">
                <a:latin typeface="Arial"/>
                <a:cs typeface="Arial"/>
              </a:rPr>
              <a:t>DSL </a:t>
            </a:r>
            <a:r>
              <a:rPr sz="3200" dirty="0">
                <a:latin typeface="Arial"/>
                <a:cs typeface="Arial"/>
              </a:rPr>
              <a:t>and </a:t>
            </a:r>
            <a:r>
              <a:rPr sz="3200" spc="-5" dirty="0">
                <a:latin typeface="Arial"/>
                <a:cs typeface="Arial"/>
              </a:rPr>
              <a:t>cable modems, the Web is an </a:t>
            </a:r>
            <a:r>
              <a:rPr sz="3200" dirty="0">
                <a:latin typeface="Arial"/>
                <a:cs typeface="Arial"/>
              </a:rPr>
              <a:t>integral  </a:t>
            </a:r>
            <a:r>
              <a:rPr sz="3200" spc="-5" dirty="0">
                <a:latin typeface="Arial"/>
                <a:cs typeface="Arial"/>
              </a:rPr>
              <a:t>and </a:t>
            </a:r>
            <a:r>
              <a:rPr sz="3200" dirty="0">
                <a:latin typeface="Arial"/>
                <a:cs typeface="Arial"/>
              </a:rPr>
              <a:t>seamless </a:t>
            </a:r>
            <a:r>
              <a:rPr sz="3200" spc="-5" dirty="0">
                <a:latin typeface="Arial"/>
                <a:cs typeface="Arial"/>
              </a:rPr>
              <a:t>part of the computing</a:t>
            </a:r>
            <a:r>
              <a:rPr sz="3200" spc="25" dirty="0">
                <a:latin typeface="Arial"/>
                <a:cs typeface="Arial"/>
              </a:rPr>
              <a:t> </a:t>
            </a:r>
            <a:r>
              <a:rPr sz="3200" dirty="0">
                <a:latin typeface="Arial"/>
                <a:cs typeface="Arial"/>
              </a:rPr>
              <a:t>experience</a:t>
            </a:r>
          </a:p>
        </p:txBody>
      </p:sp>
    </p:spTree>
  </p:cSld>
  <p:clrMapOvr>
    <a:masterClrMapping/>
  </p:clrMapOvr>
  <p:transition spd="med">
    <p:fade thruBlk="1"/>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pPr algn="just"/>
            <a:endParaRPr/>
          </a:p>
        </p:txBody>
      </p:sp>
      <p:sp>
        <p:nvSpPr>
          <p:cNvPr id="3" name="object 3"/>
          <p:cNvSpPr/>
          <p:nvPr/>
        </p:nvSpPr>
        <p:spPr>
          <a:xfrm>
            <a:off x="0" y="0"/>
            <a:ext cx="9144000" cy="762000"/>
          </a:xfrm>
          <a:prstGeom prst="rect">
            <a:avLst/>
          </a:prstGeom>
          <a:blipFill>
            <a:blip r:embed="rId2" cstate="print"/>
            <a:stretch>
              <a:fillRect/>
            </a:stretch>
          </a:blipFill>
        </p:spPr>
        <p:txBody>
          <a:bodyPr wrap="square" lIns="0" tIns="0" rIns="0" bIns="0" rtlCol="0"/>
          <a:lstStyle/>
          <a:p>
            <a:pPr algn="just"/>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pPr algn="just"/>
            <a:endParaRPr/>
          </a:p>
        </p:txBody>
      </p:sp>
      <p:sp>
        <p:nvSpPr>
          <p:cNvPr id="5" name="object 5"/>
          <p:cNvSpPr/>
          <p:nvPr/>
        </p:nvSpPr>
        <p:spPr>
          <a:xfrm>
            <a:off x="685800" y="1524000"/>
            <a:ext cx="8458200" cy="0"/>
          </a:xfrm>
          <a:custGeom>
            <a:avLst/>
            <a:gdLst/>
            <a:ahLst/>
            <a:cxnLst/>
            <a:rect l="l" t="t" r="r" b="b"/>
            <a:pathLst>
              <a:path w="8458200">
                <a:moveTo>
                  <a:pt x="0" y="0"/>
                </a:moveTo>
                <a:lnTo>
                  <a:pt x="8458200" y="0"/>
                </a:lnTo>
              </a:path>
            </a:pathLst>
          </a:custGeom>
          <a:ln w="25400">
            <a:solidFill>
              <a:srgbClr val="FFFFFF"/>
            </a:solidFill>
          </a:ln>
        </p:spPr>
        <p:txBody>
          <a:bodyPr wrap="square" lIns="0" tIns="0" rIns="0" bIns="0" rtlCol="0"/>
          <a:lstStyle/>
          <a:p>
            <a:pPr algn="just"/>
            <a:endParaRPr/>
          </a:p>
        </p:txBody>
      </p:sp>
      <p:sp>
        <p:nvSpPr>
          <p:cNvPr id="6" name="object 6"/>
          <p:cNvSpPr/>
          <p:nvPr/>
        </p:nvSpPr>
        <p:spPr>
          <a:xfrm>
            <a:off x="7543800" y="6088062"/>
            <a:ext cx="381000" cy="346075"/>
          </a:xfrm>
          <a:prstGeom prst="rect">
            <a:avLst/>
          </a:prstGeom>
          <a:blipFill>
            <a:blip r:embed="rId3" cstate="print"/>
            <a:stretch>
              <a:fillRect/>
            </a:stretch>
          </a:blipFill>
        </p:spPr>
        <p:txBody>
          <a:bodyPr wrap="square" lIns="0" tIns="0" rIns="0" bIns="0" rtlCol="0"/>
          <a:lstStyle/>
          <a:p>
            <a:pPr algn="just"/>
            <a:endParaRPr/>
          </a:p>
        </p:txBody>
      </p:sp>
      <p:sp>
        <p:nvSpPr>
          <p:cNvPr id="7" name="object 7"/>
          <p:cNvSpPr/>
          <p:nvPr/>
        </p:nvSpPr>
        <p:spPr>
          <a:xfrm>
            <a:off x="8001000" y="6096000"/>
            <a:ext cx="381000" cy="361950"/>
          </a:xfrm>
          <a:prstGeom prst="rect">
            <a:avLst/>
          </a:prstGeom>
          <a:blipFill>
            <a:blip r:embed="rId4" cstate="print"/>
            <a:stretch>
              <a:fillRect/>
            </a:stretch>
          </a:blipFill>
        </p:spPr>
        <p:txBody>
          <a:bodyPr wrap="square" lIns="0" tIns="0" rIns="0" bIns="0" rtlCol="0"/>
          <a:lstStyle/>
          <a:p>
            <a:pPr algn="just"/>
            <a:endParaRPr/>
          </a:p>
        </p:txBody>
      </p:sp>
      <p:sp>
        <p:nvSpPr>
          <p:cNvPr id="8" name="object 8"/>
          <p:cNvSpPr/>
          <p:nvPr/>
        </p:nvSpPr>
        <p:spPr>
          <a:xfrm>
            <a:off x="8534400" y="6096000"/>
            <a:ext cx="381000" cy="366712"/>
          </a:xfrm>
          <a:prstGeom prst="rect">
            <a:avLst/>
          </a:prstGeom>
          <a:blipFill>
            <a:blip r:embed="rId5" cstate="print"/>
            <a:stretch>
              <a:fillRect/>
            </a:stretch>
          </a:blipFill>
        </p:spPr>
        <p:txBody>
          <a:bodyPr wrap="square" lIns="0" tIns="0" rIns="0" bIns="0" rtlCol="0"/>
          <a:lstStyle/>
          <a:p>
            <a:pPr algn="just"/>
            <a:endParaRPr/>
          </a:p>
        </p:txBody>
      </p:sp>
      <p:sp>
        <p:nvSpPr>
          <p:cNvPr id="9" name="object 9"/>
          <p:cNvSpPr txBox="1">
            <a:spLocks noGrp="1"/>
          </p:cNvSpPr>
          <p:nvPr>
            <p:ph type="title"/>
          </p:nvPr>
        </p:nvSpPr>
        <p:spPr>
          <a:prstGeom prst="rect">
            <a:avLst/>
          </a:prstGeom>
        </p:spPr>
        <p:txBody>
          <a:bodyPr vert="horz" wrap="square" lIns="0" tIns="0" rIns="0" bIns="0" rtlCol="0">
            <a:spAutoFit/>
          </a:bodyPr>
          <a:lstStyle/>
          <a:p>
            <a:pPr marL="2703195" algn="just">
              <a:lnSpc>
                <a:spcPct val="100000"/>
              </a:lnSpc>
            </a:pPr>
            <a:r>
              <a:rPr dirty="0"/>
              <a:t>.Net</a:t>
            </a:r>
            <a:r>
              <a:rPr spc="-105" dirty="0"/>
              <a:t> </a:t>
            </a:r>
            <a:r>
              <a:rPr dirty="0"/>
              <a:t>Computing</a:t>
            </a:r>
          </a:p>
        </p:txBody>
      </p:sp>
      <p:sp>
        <p:nvSpPr>
          <p:cNvPr id="10" name="object 10"/>
          <p:cNvSpPr txBox="1">
            <a:spLocks noGrp="1"/>
          </p:cNvSpPr>
          <p:nvPr>
            <p:ph type="body" idx="1"/>
          </p:nvPr>
        </p:nvSpPr>
        <p:spPr>
          <a:xfrm>
            <a:off x="543559" y="1033017"/>
            <a:ext cx="8056880" cy="2317237"/>
          </a:xfrm>
          <a:prstGeom prst="rect">
            <a:avLst/>
          </a:prstGeom>
        </p:spPr>
        <p:txBody>
          <a:bodyPr vert="horz" wrap="square" lIns="0" tIns="0" rIns="0" bIns="0" rtlCol="0">
            <a:spAutoFit/>
          </a:bodyPr>
          <a:lstStyle/>
          <a:p>
            <a:pPr marL="81280" marR="310515" algn="just">
              <a:lnSpc>
                <a:spcPts val="3020"/>
              </a:lnSpc>
              <a:buClr>
                <a:srgbClr val="839EE2"/>
              </a:buClr>
              <a:tabLst>
                <a:tab pos="423545" algn="l"/>
                <a:tab pos="424180" algn="l"/>
              </a:tabLst>
            </a:pPr>
            <a:r>
              <a:rPr sz="3600" spc="-5" dirty="0"/>
              <a:t>The Microsoft .NET computing model uses the  Web to deliver </a:t>
            </a:r>
            <a:r>
              <a:rPr sz="3600" dirty="0"/>
              <a:t>applications </a:t>
            </a:r>
            <a:r>
              <a:rPr sz="3600" spc="-5" dirty="0"/>
              <a:t>and to</a:t>
            </a:r>
            <a:r>
              <a:rPr sz="3600" spc="20" dirty="0"/>
              <a:t> </a:t>
            </a:r>
            <a:r>
              <a:rPr sz="3600" spc="-5" dirty="0"/>
              <a:t>enable</a:t>
            </a:r>
            <a:r>
              <a:rPr lang="en-PH" sz="3600" spc="-5" dirty="0"/>
              <a:t> </a:t>
            </a:r>
            <a:r>
              <a:rPr sz="3600" dirty="0"/>
              <a:t>applications </a:t>
            </a:r>
            <a:r>
              <a:rPr sz="3600" spc="-5" dirty="0"/>
              <a:t>on </a:t>
            </a:r>
            <a:r>
              <a:rPr sz="3600" dirty="0"/>
              <a:t>different devices</a:t>
            </a:r>
            <a:r>
              <a:rPr sz="3600" spc="-70" dirty="0"/>
              <a:t> </a:t>
            </a:r>
            <a:r>
              <a:rPr sz="3600" dirty="0"/>
              <a:t>running  different </a:t>
            </a:r>
            <a:r>
              <a:rPr sz="3600" spc="-5" dirty="0"/>
              <a:t>operating environments to</a:t>
            </a:r>
            <a:r>
              <a:rPr lang="en-PH" sz="3600" spc="-5" dirty="0"/>
              <a:t> </a:t>
            </a:r>
            <a:r>
              <a:rPr sz="3600" spc="-5" dirty="0"/>
              <a:t>communicate </a:t>
            </a:r>
            <a:r>
              <a:rPr sz="3600" dirty="0"/>
              <a:t>and share</a:t>
            </a:r>
            <a:r>
              <a:rPr sz="3600" spc="-35" dirty="0"/>
              <a:t> </a:t>
            </a:r>
            <a:r>
              <a:rPr sz="3600" dirty="0"/>
              <a:t>data</a:t>
            </a:r>
            <a:r>
              <a:rPr lang="en-PH" sz="3600" dirty="0"/>
              <a:t>.</a:t>
            </a:r>
            <a:endParaRPr sz="3600" dirty="0"/>
          </a:p>
        </p:txBody>
      </p:sp>
    </p:spTree>
  </p:cSld>
  <p:clrMapOvr>
    <a:masterClrMapping/>
  </p:clrMapOvr>
  <p:transition spd="med">
    <p:fade thruBlk="1"/>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pPr algn="just"/>
            <a:endParaRPr/>
          </a:p>
        </p:txBody>
      </p:sp>
      <p:sp>
        <p:nvSpPr>
          <p:cNvPr id="3" name="object 3"/>
          <p:cNvSpPr/>
          <p:nvPr/>
        </p:nvSpPr>
        <p:spPr>
          <a:xfrm>
            <a:off x="0" y="0"/>
            <a:ext cx="9144000" cy="762000"/>
          </a:xfrm>
          <a:prstGeom prst="rect">
            <a:avLst/>
          </a:prstGeom>
          <a:blipFill>
            <a:blip r:embed="rId2" cstate="print"/>
            <a:stretch>
              <a:fillRect/>
            </a:stretch>
          </a:blipFill>
        </p:spPr>
        <p:txBody>
          <a:bodyPr wrap="square" lIns="0" tIns="0" rIns="0" bIns="0" rtlCol="0"/>
          <a:lstStyle/>
          <a:p>
            <a:pPr algn="just"/>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pPr algn="just"/>
            <a:endParaRPr/>
          </a:p>
        </p:txBody>
      </p:sp>
      <p:sp>
        <p:nvSpPr>
          <p:cNvPr id="5" name="object 5"/>
          <p:cNvSpPr/>
          <p:nvPr/>
        </p:nvSpPr>
        <p:spPr>
          <a:xfrm>
            <a:off x="7543800" y="6088062"/>
            <a:ext cx="381000" cy="346075"/>
          </a:xfrm>
          <a:prstGeom prst="rect">
            <a:avLst/>
          </a:prstGeom>
          <a:blipFill>
            <a:blip r:embed="rId3" cstate="print"/>
            <a:stretch>
              <a:fillRect/>
            </a:stretch>
          </a:blipFill>
        </p:spPr>
        <p:txBody>
          <a:bodyPr wrap="square" lIns="0" tIns="0" rIns="0" bIns="0" rtlCol="0"/>
          <a:lstStyle/>
          <a:p>
            <a:pPr algn="just"/>
            <a:endParaRPr/>
          </a:p>
        </p:txBody>
      </p:sp>
      <p:sp>
        <p:nvSpPr>
          <p:cNvPr id="6" name="object 6"/>
          <p:cNvSpPr/>
          <p:nvPr/>
        </p:nvSpPr>
        <p:spPr>
          <a:xfrm>
            <a:off x="8001000" y="6096000"/>
            <a:ext cx="381000" cy="361950"/>
          </a:xfrm>
          <a:prstGeom prst="rect">
            <a:avLst/>
          </a:prstGeom>
          <a:blipFill>
            <a:blip r:embed="rId4" cstate="print"/>
            <a:stretch>
              <a:fillRect/>
            </a:stretch>
          </a:blipFill>
        </p:spPr>
        <p:txBody>
          <a:bodyPr wrap="square" lIns="0" tIns="0" rIns="0" bIns="0" rtlCol="0"/>
          <a:lstStyle/>
          <a:p>
            <a:pPr algn="just"/>
            <a:endParaRPr/>
          </a:p>
        </p:txBody>
      </p:sp>
      <p:sp>
        <p:nvSpPr>
          <p:cNvPr id="7" name="object 7"/>
          <p:cNvSpPr/>
          <p:nvPr/>
        </p:nvSpPr>
        <p:spPr>
          <a:xfrm>
            <a:off x="8534400" y="6096000"/>
            <a:ext cx="381000" cy="366712"/>
          </a:xfrm>
          <a:prstGeom prst="rect">
            <a:avLst/>
          </a:prstGeom>
          <a:blipFill>
            <a:blip r:embed="rId5" cstate="print"/>
            <a:stretch>
              <a:fillRect/>
            </a:stretch>
          </a:blipFill>
        </p:spPr>
        <p:txBody>
          <a:bodyPr wrap="square" lIns="0" tIns="0" rIns="0" bIns="0" rtlCol="0"/>
          <a:lstStyle/>
          <a:p>
            <a:pPr algn="just"/>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2027555" algn="just">
              <a:lnSpc>
                <a:spcPct val="100000"/>
              </a:lnSpc>
            </a:pPr>
            <a:r>
              <a:rPr dirty="0"/>
              <a:t>Web-Enabled</a:t>
            </a:r>
            <a:r>
              <a:rPr spc="-95" dirty="0"/>
              <a:t> </a:t>
            </a:r>
            <a:r>
              <a:rPr dirty="0"/>
              <a:t>Devices</a:t>
            </a:r>
          </a:p>
        </p:txBody>
      </p:sp>
      <p:sp>
        <p:nvSpPr>
          <p:cNvPr id="10" name="object 10"/>
          <p:cNvSpPr txBox="1">
            <a:spLocks noGrp="1"/>
          </p:cNvSpPr>
          <p:nvPr>
            <p:ph type="ftr" sz="quarter" idx="5"/>
          </p:nvPr>
        </p:nvSpPr>
        <p:spPr>
          <a:xfrm>
            <a:off x="3172205" y="6535880"/>
            <a:ext cx="3026410" cy="166712"/>
          </a:xfrm>
          <a:prstGeom prst="rect">
            <a:avLst/>
          </a:prstGeom>
        </p:spPr>
        <p:txBody>
          <a:bodyPr vert="horz" wrap="square" lIns="0" tIns="0" rIns="0" bIns="0" rtlCol="0">
            <a:spAutoFit/>
          </a:bodyPr>
          <a:lstStyle/>
          <a:p>
            <a:pPr marL="12700" algn="just">
              <a:lnSpc>
                <a:spcPts val="1310"/>
              </a:lnSpc>
            </a:pPr>
            <a:r>
              <a:rPr dirty="0"/>
              <a:t>Guide to </a:t>
            </a:r>
            <a:r>
              <a:rPr spc="-5" dirty="0"/>
              <a:t>Networking </a:t>
            </a:r>
            <a:r>
              <a:rPr dirty="0"/>
              <a:t>Essentials, Fifth</a:t>
            </a:r>
            <a:r>
              <a:rPr spc="-114" dirty="0"/>
              <a:t> </a:t>
            </a:r>
            <a:r>
              <a:rPr spc="-5" dirty="0"/>
              <a:t>Edition</a:t>
            </a:r>
          </a:p>
        </p:txBody>
      </p:sp>
      <p:sp>
        <p:nvSpPr>
          <p:cNvPr id="11" name="object 11"/>
          <p:cNvSpPr txBox="1">
            <a:spLocks noGrp="1"/>
          </p:cNvSpPr>
          <p:nvPr>
            <p:ph type="sldNum" sz="quarter" idx="7"/>
          </p:nvPr>
        </p:nvSpPr>
        <p:spPr>
          <a:xfrm>
            <a:off x="8551418" y="6535880"/>
            <a:ext cx="221615" cy="166712"/>
          </a:xfrm>
          <a:prstGeom prst="rect">
            <a:avLst/>
          </a:prstGeom>
        </p:spPr>
        <p:txBody>
          <a:bodyPr vert="horz" wrap="square" lIns="0" tIns="0" rIns="0" bIns="0" rtlCol="0">
            <a:spAutoFit/>
          </a:bodyPr>
          <a:lstStyle/>
          <a:p>
            <a:pPr marL="25400" algn="just">
              <a:lnSpc>
                <a:spcPts val="1310"/>
              </a:lnSpc>
            </a:pPr>
            <a:fld id="{81D60167-4931-47E6-BA6A-407CBD079E47}" type="slidenum">
              <a:rPr spc="-5" dirty="0"/>
              <a:pPr marL="25400" algn="just">
                <a:lnSpc>
                  <a:spcPts val="1310"/>
                </a:lnSpc>
              </a:pPr>
              <a:t>63</a:t>
            </a:fld>
            <a:endParaRPr spc="-5" dirty="0"/>
          </a:p>
        </p:txBody>
      </p:sp>
      <p:sp>
        <p:nvSpPr>
          <p:cNvPr id="9" name="object 9"/>
          <p:cNvSpPr txBox="1"/>
          <p:nvPr/>
        </p:nvSpPr>
        <p:spPr>
          <a:xfrm>
            <a:off x="383540" y="920241"/>
            <a:ext cx="8773160" cy="4678045"/>
          </a:xfrm>
          <a:prstGeom prst="rect">
            <a:avLst/>
          </a:prstGeom>
        </p:spPr>
        <p:txBody>
          <a:bodyPr vert="horz" wrap="square" lIns="0" tIns="0" rIns="0" bIns="0" rtlCol="0">
            <a:spAutoFit/>
          </a:bodyPr>
          <a:lstStyle/>
          <a:p>
            <a:pPr marL="355600" indent="-342900" algn="just">
              <a:lnSpc>
                <a:spcPts val="3245"/>
              </a:lnSpc>
              <a:buClr>
                <a:srgbClr val="839EE2"/>
              </a:buClr>
              <a:buChar char="•"/>
              <a:tabLst>
                <a:tab pos="354965" algn="l"/>
                <a:tab pos="355600" algn="l"/>
              </a:tabLst>
            </a:pPr>
            <a:r>
              <a:rPr sz="2800" spc="-5" dirty="0">
                <a:latin typeface="Arial"/>
                <a:cs typeface="Arial"/>
              </a:rPr>
              <a:t>WPANs allow </a:t>
            </a:r>
            <a:r>
              <a:rPr sz="2800" dirty="0">
                <a:latin typeface="Arial"/>
                <a:cs typeface="Arial"/>
              </a:rPr>
              <a:t>devices </a:t>
            </a:r>
            <a:r>
              <a:rPr sz="2800" spc="-5" dirty="0">
                <a:latin typeface="Arial"/>
                <a:cs typeface="Arial"/>
              </a:rPr>
              <a:t>within a </a:t>
            </a:r>
            <a:r>
              <a:rPr sz="2800" dirty="0">
                <a:latin typeface="Arial"/>
                <a:cs typeface="Arial"/>
              </a:rPr>
              <a:t>person’s</a:t>
            </a:r>
            <a:r>
              <a:rPr sz="2800" spc="15" dirty="0">
                <a:latin typeface="Arial"/>
                <a:cs typeface="Arial"/>
              </a:rPr>
              <a:t> </a:t>
            </a:r>
            <a:r>
              <a:rPr sz="2800" spc="-5" dirty="0">
                <a:latin typeface="Arial"/>
                <a:cs typeface="Arial"/>
              </a:rPr>
              <a:t>personal</a:t>
            </a:r>
            <a:endParaRPr sz="2800" dirty="0">
              <a:latin typeface="Arial"/>
              <a:cs typeface="Arial"/>
            </a:endParaRPr>
          </a:p>
          <a:p>
            <a:pPr marL="302260" algn="just">
              <a:lnSpc>
                <a:spcPts val="3245"/>
              </a:lnSpc>
              <a:tabLst>
                <a:tab pos="8759825" algn="l"/>
              </a:tabLst>
            </a:pPr>
            <a:r>
              <a:rPr sz="2800" spc="-365" dirty="0">
                <a:latin typeface="Arial"/>
                <a:cs typeface="Arial"/>
              </a:rPr>
              <a:t> </a:t>
            </a:r>
            <a:r>
              <a:rPr sz="2800" spc="-5" dirty="0">
                <a:latin typeface="Arial"/>
                <a:cs typeface="Arial"/>
              </a:rPr>
              <a:t>space to</a:t>
            </a:r>
            <a:r>
              <a:rPr sz="2800" spc="-35" dirty="0">
                <a:latin typeface="Arial"/>
                <a:cs typeface="Arial"/>
              </a:rPr>
              <a:t> </a:t>
            </a:r>
            <a:r>
              <a:rPr sz="2800" spc="-5" dirty="0">
                <a:latin typeface="Arial"/>
                <a:cs typeface="Arial"/>
              </a:rPr>
              <a:t>communicate	</a:t>
            </a:r>
            <a:endParaRPr sz="2800" dirty="0">
              <a:latin typeface="Arial"/>
              <a:cs typeface="Arial"/>
            </a:endParaRPr>
          </a:p>
          <a:p>
            <a:pPr marL="355600" marR="693420" indent="-342900" algn="just">
              <a:lnSpc>
                <a:spcPct val="93000"/>
              </a:lnSpc>
              <a:spcBef>
                <a:spcPts val="670"/>
              </a:spcBef>
              <a:buClr>
                <a:srgbClr val="839EE2"/>
              </a:buClr>
              <a:buChar char="•"/>
              <a:tabLst>
                <a:tab pos="355600" algn="l"/>
              </a:tabLst>
            </a:pPr>
            <a:r>
              <a:rPr sz="2800" spc="-5" dirty="0">
                <a:latin typeface="Arial"/>
                <a:cs typeface="Arial"/>
              </a:rPr>
              <a:t>Many </a:t>
            </a:r>
            <a:r>
              <a:rPr sz="2800" dirty="0">
                <a:latin typeface="Arial"/>
                <a:cs typeface="Arial"/>
              </a:rPr>
              <a:t>devices used in </a:t>
            </a:r>
            <a:r>
              <a:rPr sz="2800" spc="-5" dirty="0">
                <a:latin typeface="Arial"/>
                <a:cs typeface="Arial"/>
              </a:rPr>
              <a:t>a WPAN are </a:t>
            </a:r>
            <a:r>
              <a:rPr sz="2800" dirty="0">
                <a:latin typeface="Arial"/>
                <a:cs typeface="Arial"/>
              </a:rPr>
              <a:t>Web-enabled  devices that </a:t>
            </a:r>
            <a:r>
              <a:rPr sz="2800" spc="-5" dirty="0">
                <a:latin typeface="Arial"/>
                <a:cs typeface="Arial"/>
              </a:rPr>
              <a:t>can </a:t>
            </a:r>
            <a:r>
              <a:rPr sz="2800" dirty="0">
                <a:latin typeface="Arial"/>
                <a:cs typeface="Arial"/>
              </a:rPr>
              <a:t>gather and send information </a:t>
            </a:r>
            <a:r>
              <a:rPr sz="2800" spc="-5" dirty="0">
                <a:latin typeface="Arial"/>
                <a:cs typeface="Arial"/>
              </a:rPr>
              <a:t>via  the</a:t>
            </a:r>
            <a:r>
              <a:rPr sz="2800" spc="-90" dirty="0">
                <a:latin typeface="Arial"/>
                <a:cs typeface="Arial"/>
              </a:rPr>
              <a:t> </a:t>
            </a:r>
            <a:r>
              <a:rPr sz="2800" dirty="0">
                <a:latin typeface="Arial"/>
                <a:cs typeface="Arial"/>
              </a:rPr>
              <a:t>Internet</a:t>
            </a:r>
          </a:p>
          <a:p>
            <a:pPr marL="355600" indent="-342900" algn="just">
              <a:lnSpc>
                <a:spcPct val="100000"/>
              </a:lnSpc>
              <a:spcBef>
                <a:spcPts val="434"/>
              </a:spcBef>
              <a:buClr>
                <a:srgbClr val="839EE2"/>
              </a:buClr>
              <a:buChar char="•"/>
              <a:tabLst>
                <a:tab pos="354965" algn="l"/>
                <a:tab pos="355600" algn="l"/>
              </a:tabLst>
            </a:pPr>
            <a:r>
              <a:rPr sz="2800" spc="-5" dirty="0">
                <a:latin typeface="Arial"/>
                <a:cs typeface="Arial"/>
              </a:rPr>
              <a:t>Other </a:t>
            </a:r>
            <a:r>
              <a:rPr sz="2800" dirty="0">
                <a:latin typeface="Arial"/>
                <a:cs typeface="Arial"/>
              </a:rPr>
              <a:t>devices </a:t>
            </a:r>
            <a:r>
              <a:rPr sz="2800" spc="-5" dirty="0">
                <a:latin typeface="Arial"/>
                <a:cs typeface="Arial"/>
              </a:rPr>
              <a:t>are </a:t>
            </a:r>
            <a:r>
              <a:rPr sz="2800" dirty="0">
                <a:latin typeface="Arial"/>
                <a:cs typeface="Arial"/>
              </a:rPr>
              <a:t>becoming</a:t>
            </a:r>
            <a:r>
              <a:rPr sz="2800" spc="5" dirty="0">
                <a:latin typeface="Arial"/>
                <a:cs typeface="Arial"/>
              </a:rPr>
              <a:t> </a:t>
            </a:r>
            <a:r>
              <a:rPr sz="2800" dirty="0">
                <a:latin typeface="Arial"/>
                <a:cs typeface="Arial"/>
              </a:rPr>
              <a:t>Web-enabled</a:t>
            </a:r>
          </a:p>
          <a:p>
            <a:pPr marL="469900" algn="just">
              <a:lnSpc>
                <a:spcPct val="100000"/>
              </a:lnSpc>
              <a:spcBef>
                <a:spcPts val="385"/>
              </a:spcBef>
            </a:pPr>
            <a:r>
              <a:rPr sz="2400" spc="-5" dirty="0">
                <a:solidFill>
                  <a:srgbClr val="515F7A"/>
                </a:solidFill>
                <a:latin typeface="Arial"/>
                <a:cs typeface="Arial"/>
              </a:rPr>
              <a:t>– </a:t>
            </a:r>
            <a:r>
              <a:rPr sz="2400" dirty="0">
                <a:latin typeface="Arial"/>
                <a:cs typeface="Arial"/>
              </a:rPr>
              <a:t>For </a:t>
            </a:r>
            <a:r>
              <a:rPr sz="2400" spc="-5" dirty="0">
                <a:latin typeface="Arial"/>
                <a:cs typeface="Arial"/>
              </a:rPr>
              <a:t>example,</a:t>
            </a:r>
            <a:r>
              <a:rPr sz="2400" spc="225" dirty="0">
                <a:latin typeface="Arial"/>
                <a:cs typeface="Arial"/>
              </a:rPr>
              <a:t> </a:t>
            </a:r>
            <a:r>
              <a:rPr sz="2400" spc="-5" dirty="0">
                <a:latin typeface="Arial"/>
                <a:cs typeface="Arial"/>
              </a:rPr>
              <a:t>automobiles</a:t>
            </a:r>
            <a:endParaRPr sz="2400" dirty="0">
              <a:latin typeface="Arial"/>
              <a:cs typeface="Arial"/>
            </a:endParaRPr>
          </a:p>
          <a:p>
            <a:pPr marL="355600" marR="431800" indent="-342900" algn="just">
              <a:lnSpc>
                <a:spcPct val="93000"/>
              </a:lnSpc>
              <a:spcBef>
                <a:spcPts val="665"/>
              </a:spcBef>
              <a:buClr>
                <a:srgbClr val="839EE2"/>
              </a:buClr>
              <a:buChar char="•"/>
              <a:tabLst>
                <a:tab pos="354965" algn="l"/>
                <a:tab pos="355600" algn="l"/>
              </a:tabLst>
            </a:pPr>
            <a:r>
              <a:rPr sz="2800" spc="-5" dirty="0">
                <a:latin typeface="Arial"/>
                <a:cs typeface="Arial"/>
              </a:rPr>
              <a:t>A host of </a:t>
            </a:r>
            <a:r>
              <a:rPr sz="2800" dirty="0">
                <a:latin typeface="Arial"/>
                <a:cs typeface="Arial"/>
              </a:rPr>
              <a:t>devices </a:t>
            </a:r>
            <a:r>
              <a:rPr sz="2800" spc="-5" dirty="0">
                <a:latin typeface="Arial"/>
                <a:cs typeface="Arial"/>
              </a:rPr>
              <a:t>are </a:t>
            </a:r>
            <a:r>
              <a:rPr sz="2800" dirty="0">
                <a:latin typeface="Arial"/>
                <a:cs typeface="Arial"/>
              </a:rPr>
              <a:t>being created that </a:t>
            </a:r>
            <a:r>
              <a:rPr sz="2800" spc="-5" dirty="0">
                <a:latin typeface="Arial"/>
                <a:cs typeface="Arial"/>
              </a:rPr>
              <a:t>can  access the Web, </a:t>
            </a:r>
            <a:r>
              <a:rPr sz="2800" dirty="0">
                <a:latin typeface="Arial"/>
                <a:cs typeface="Arial"/>
              </a:rPr>
              <a:t>thus shifting </a:t>
            </a:r>
            <a:r>
              <a:rPr sz="2800" spc="-5" dirty="0">
                <a:latin typeface="Arial"/>
                <a:cs typeface="Arial"/>
              </a:rPr>
              <a:t>the networking  paradigm </a:t>
            </a:r>
            <a:r>
              <a:rPr sz="2800" dirty="0">
                <a:latin typeface="Arial"/>
                <a:cs typeface="Arial"/>
              </a:rPr>
              <a:t>from </a:t>
            </a:r>
            <a:r>
              <a:rPr sz="2800" spc="-5" dirty="0">
                <a:latin typeface="Arial"/>
                <a:cs typeface="Arial"/>
              </a:rPr>
              <a:t>clients and </a:t>
            </a:r>
            <a:r>
              <a:rPr sz="2800" dirty="0">
                <a:latin typeface="Arial"/>
                <a:cs typeface="Arial"/>
              </a:rPr>
              <a:t>servers </a:t>
            </a:r>
            <a:r>
              <a:rPr sz="2800" spc="-5" dirty="0">
                <a:latin typeface="Arial"/>
                <a:cs typeface="Arial"/>
              </a:rPr>
              <a:t>to </a:t>
            </a:r>
            <a:r>
              <a:rPr sz="2800" dirty="0">
                <a:latin typeface="Arial"/>
                <a:cs typeface="Arial"/>
              </a:rPr>
              <a:t>Web-enabled  </a:t>
            </a:r>
            <a:r>
              <a:rPr sz="2800" spc="-5" dirty="0">
                <a:latin typeface="Arial"/>
                <a:cs typeface="Arial"/>
              </a:rPr>
              <a:t>and not</a:t>
            </a:r>
            <a:r>
              <a:rPr sz="2800" spc="-65" dirty="0">
                <a:latin typeface="Arial"/>
                <a:cs typeface="Arial"/>
              </a:rPr>
              <a:t> </a:t>
            </a:r>
            <a:r>
              <a:rPr sz="2800" dirty="0">
                <a:latin typeface="Arial"/>
                <a:cs typeface="Arial"/>
              </a:rPr>
              <a:t>Web-enabled</a:t>
            </a:r>
          </a:p>
        </p:txBody>
      </p:sp>
    </p:spTree>
  </p:cSld>
  <p:clrMapOvr>
    <a:masterClrMapping/>
  </p:clrMapOvr>
  <p:transition spd="med">
    <p:fade thruBlk="1"/>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pPr algn="just"/>
            <a:endParaRPr/>
          </a:p>
        </p:txBody>
      </p:sp>
      <p:sp>
        <p:nvSpPr>
          <p:cNvPr id="3" name="object 3"/>
          <p:cNvSpPr/>
          <p:nvPr/>
        </p:nvSpPr>
        <p:spPr>
          <a:xfrm>
            <a:off x="0" y="0"/>
            <a:ext cx="9144000" cy="762000"/>
          </a:xfrm>
          <a:prstGeom prst="rect">
            <a:avLst/>
          </a:prstGeom>
          <a:blipFill>
            <a:blip r:embed="rId2" cstate="print"/>
            <a:stretch>
              <a:fillRect/>
            </a:stretch>
          </a:blipFill>
        </p:spPr>
        <p:txBody>
          <a:bodyPr wrap="square" lIns="0" tIns="0" rIns="0" bIns="0" rtlCol="0"/>
          <a:lstStyle/>
          <a:p>
            <a:pPr algn="just"/>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pPr algn="just"/>
            <a:endParaRPr/>
          </a:p>
        </p:txBody>
      </p:sp>
      <p:sp>
        <p:nvSpPr>
          <p:cNvPr id="5" name="object 5"/>
          <p:cNvSpPr/>
          <p:nvPr/>
        </p:nvSpPr>
        <p:spPr>
          <a:xfrm>
            <a:off x="685800" y="1524000"/>
            <a:ext cx="8458200" cy="0"/>
          </a:xfrm>
          <a:custGeom>
            <a:avLst/>
            <a:gdLst/>
            <a:ahLst/>
            <a:cxnLst/>
            <a:rect l="l" t="t" r="r" b="b"/>
            <a:pathLst>
              <a:path w="8458200">
                <a:moveTo>
                  <a:pt x="0" y="0"/>
                </a:moveTo>
                <a:lnTo>
                  <a:pt x="8458200" y="0"/>
                </a:lnTo>
              </a:path>
            </a:pathLst>
          </a:custGeom>
          <a:ln w="25400">
            <a:solidFill>
              <a:srgbClr val="FFFFFF"/>
            </a:solidFill>
          </a:ln>
        </p:spPr>
        <p:txBody>
          <a:bodyPr wrap="square" lIns="0" tIns="0" rIns="0" bIns="0" rtlCol="0"/>
          <a:lstStyle/>
          <a:p>
            <a:pPr algn="just"/>
            <a:endParaRPr/>
          </a:p>
        </p:txBody>
      </p:sp>
      <p:sp>
        <p:nvSpPr>
          <p:cNvPr id="6" name="object 6"/>
          <p:cNvSpPr/>
          <p:nvPr/>
        </p:nvSpPr>
        <p:spPr>
          <a:xfrm>
            <a:off x="7543800" y="6088062"/>
            <a:ext cx="381000" cy="346075"/>
          </a:xfrm>
          <a:prstGeom prst="rect">
            <a:avLst/>
          </a:prstGeom>
          <a:blipFill>
            <a:blip r:embed="rId3" cstate="print"/>
            <a:stretch>
              <a:fillRect/>
            </a:stretch>
          </a:blipFill>
        </p:spPr>
        <p:txBody>
          <a:bodyPr wrap="square" lIns="0" tIns="0" rIns="0" bIns="0" rtlCol="0"/>
          <a:lstStyle/>
          <a:p>
            <a:pPr algn="just"/>
            <a:endParaRPr/>
          </a:p>
        </p:txBody>
      </p:sp>
      <p:sp>
        <p:nvSpPr>
          <p:cNvPr id="7" name="object 7"/>
          <p:cNvSpPr/>
          <p:nvPr/>
        </p:nvSpPr>
        <p:spPr>
          <a:xfrm>
            <a:off x="8001000" y="6096000"/>
            <a:ext cx="381000" cy="361950"/>
          </a:xfrm>
          <a:prstGeom prst="rect">
            <a:avLst/>
          </a:prstGeom>
          <a:blipFill>
            <a:blip r:embed="rId4" cstate="print"/>
            <a:stretch>
              <a:fillRect/>
            </a:stretch>
          </a:blipFill>
        </p:spPr>
        <p:txBody>
          <a:bodyPr wrap="square" lIns="0" tIns="0" rIns="0" bIns="0" rtlCol="0"/>
          <a:lstStyle/>
          <a:p>
            <a:pPr algn="just"/>
            <a:endParaRPr/>
          </a:p>
        </p:txBody>
      </p:sp>
      <p:sp>
        <p:nvSpPr>
          <p:cNvPr id="8" name="object 8"/>
          <p:cNvSpPr/>
          <p:nvPr/>
        </p:nvSpPr>
        <p:spPr>
          <a:xfrm>
            <a:off x="8534400" y="6096000"/>
            <a:ext cx="381000" cy="366712"/>
          </a:xfrm>
          <a:prstGeom prst="rect">
            <a:avLst/>
          </a:prstGeom>
          <a:blipFill>
            <a:blip r:embed="rId5" cstate="print"/>
            <a:stretch>
              <a:fillRect/>
            </a:stretch>
          </a:blipFill>
        </p:spPr>
        <p:txBody>
          <a:bodyPr wrap="square" lIns="0" tIns="0" rIns="0" bIns="0" rtlCol="0"/>
          <a:lstStyle/>
          <a:p>
            <a:pPr algn="just"/>
            <a:endParaRPr/>
          </a:p>
        </p:txBody>
      </p:sp>
      <p:sp>
        <p:nvSpPr>
          <p:cNvPr id="9" name="object 9"/>
          <p:cNvSpPr txBox="1">
            <a:spLocks noGrp="1"/>
          </p:cNvSpPr>
          <p:nvPr>
            <p:ph type="title"/>
          </p:nvPr>
        </p:nvSpPr>
        <p:spPr>
          <a:prstGeom prst="rect">
            <a:avLst/>
          </a:prstGeom>
        </p:spPr>
        <p:txBody>
          <a:bodyPr vert="horz" wrap="square" lIns="0" tIns="0" rIns="0" bIns="0" rtlCol="0">
            <a:spAutoFit/>
          </a:bodyPr>
          <a:lstStyle/>
          <a:p>
            <a:pPr marL="490855" algn="just">
              <a:lnSpc>
                <a:spcPct val="100000"/>
              </a:lnSpc>
            </a:pPr>
            <a:r>
              <a:rPr dirty="0"/>
              <a:t>Selecting the Right Type of</a:t>
            </a:r>
            <a:r>
              <a:rPr spc="-80" dirty="0"/>
              <a:t> </a:t>
            </a:r>
            <a:r>
              <a:rPr dirty="0"/>
              <a:t>Network</a:t>
            </a:r>
          </a:p>
        </p:txBody>
      </p:sp>
      <p:sp>
        <p:nvSpPr>
          <p:cNvPr id="10" name="object 10"/>
          <p:cNvSpPr txBox="1"/>
          <p:nvPr/>
        </p:nvSpPr>
        <p:spPr>
          <a:xfrm>
            <a:off x="383540" y="950721"/>
            <a:ext cx="8065134" cy="5386090"/>
          </a:xfrm>
          <a:prstGeom prst="rect">
            <a:avLst/>
          </a:prstGeom>
        </p:spPr>
        <p:txBody>
          <a:bodyPr vert="horz" wrap="square" lIns="0" tIns="0" rIns="0" bIns="0" rtlCol="0">
            <a:spAutoFit/>
          </a:bodyPr>
          <a:lstStyle/>
          <a:p>
            <a:pPr marL="12700" marR="5080" algn="just">
              <a:lnSpc>
                <a:spcPct val="100000"/>
              </a:lnSpc>
              <a:buClr>
                <a:srgbClr val="839EE2"/>
              </a:buClr>
              <a:tabLst>
                <a:tab pos="354965" algn="l"/>
                <a:tab pos="355600" algn="l"/>
              </a:tabLst>
            </a:pPr>
            <a:r>
              <a:rPr sz="3000" spc="-5" dirty="0">
                <a:latin typeface="Arial"/>
                <a:cs typeface="Arial"/>
              </a:rPr>
              <a:t>You </a:t>
            </a:r>
            <a:r>
              <a:rPr sz="3000" dirty="0">
                <a:latin typeface="Arial"/>
                <a:cs typeface="Arial"/>
              </a:rPr>
              <a:t>have </a:t>
            </a:r>
            <a:r>
              <a:rPr sz="3000" spc="-5" dirty="0">
                <a:latin typeface="Arial"/>
                <a:cs typeface="Arial"/>
              </a:rPr>
              <a:t>a </a:t>
            </a:r>
            <a:r>
              <a:rPr sz="3000" dirty="0">
                <a:latin typeface="Arial"/>
                <a:cs typeface="Arial"/>
              </a:rPr>
              <a:t>number </a:t>
            </a:r>
            <a:r>
              <a:rPr sz="3000" spc="-5" dirty="0">
                <a:latin typeface="Arial"/>
                <a:cs typeface="Arial"/>
              </a:rPr>
              <a:t>of </a:t>
            </a:r>
            <a:r>
              <a:rPr sz="3000" dirty="0">
                <a:latin typeface="Arial"/>
                <a:cs typeface="Arial"/>
              </a:rPr>
              <a:t>choices </a:t>
            </a:r>
            <a:r>
              <a:rPr sz="3000" spc="-5" dirty="0">
                <a:latin typeface="Arial"/>
                <a:cs typeface="Arial"/>
              </a:rPr>
              <a:t>to make when  deciding how to design </a:t>
            </a:r>
            <a:r>
              <a:rPr sz="3000" dirty="0">
                <a:latin typeface="Arial"/>
                <a:cs typeface="Arial"/>
              </a:rPr>
              <a:t>and </a:t>
            </a:r>
            <a:r>
              <a:rPr sz="3000" spc="-5" dirty="0">
                <a:latin typeface="Arial"/>
                <a:cs typeface="Arial"/>
              </a:rPr>
              <a:t>implement a</a:t>
            </a:r>
            <a:r>
              <a:rPr sz="3000" spc="75" dirty="0">
                <a:latin typeface="Arial"/>
                <a:cs typeface="Arial"/>
              </a:rPr>
              <a:t> </a:t>
            </a:r>
            <a:r>
              <a:rPr sz="3000" dirty="0">
                <a:latin typeface="Arial"/>
                <a:cs typeface="Arial"/>
              </a:rPr>
              <a:t>network</a:t>
            </a:r>
          </a:p>
          <a:p>
            <a:pPr marL="756285" lvl="1" indent="-286385" algn="just">
              <a:lnSpc>
                <a:spcPct val="100000"/>
              </a:lnSpc>
              <a:spcBef>
                <a:spcPts val="595"/>
              </a:spcBef>
              <a:buClr>
                <a:srgbClr val="515F7A"/>
              </a:buClr>
              <a:buChar char="–"/>
              <a:tabLst>
                <a:tab pos="756920" algn="l"/>
              </a:tabLst>
            </a:pPr>
            <a:r>
              <a:rPr sz="3000" spc="-5" dirty="0">
                <a:latin typeface="Arial"/>
                <a:cs typeface="Arial"/>
              </a:rPr>
              <a:t>Will </a:t>
            </a:r>
            <a:r>
              <a:rPr sz="3000" dirty="0">
                <a:latin typeface="Arial"/>
                <a:cs typeface="Arial"/>
              </a:rPr>
              <a:t>a </a:t>
            </a:r>
            <a:r>
              <a:rPr sz="3000" spc="-5" dirty="0">
                <a:latin typeface="Arial"/>
                <a:cs typeface="Arial"/>
              </a:rPr>
              <a:t>single LAN do, or is </a:t>
            </a:r>
            <a:r>
              <a:rPr sz="3000" dirty="0">
                <a:latin typeface="Arial"/>
                <a:cs typeface="Arial"/>
              </a:rPr>
              <a:t>an </a:t>
            </a:r>
            <a:r>
              <a:rPr sz="3000" spc="-5" dirty="0">
                <a:latin typeface="Arial"/>
                <a:cs typeface="Arial"/>
              </a:rPr>
              <a:t>internetwork</a:t>
            </a:r>
            <a:r>
              <a:rPr sz="3000" spc="95" dirty="0">
                <a:latin typeface="Arial"/>
                <a:cs typeface="Arial"/>
              </a:rPr>
              <a:t> </a:t>
            </a:r>
            <a:r>
              <a:rPr sz="3000" spc="-5" dirty="0">
                <a:latin typeface="Arial"/>
                <a:cs typeface="Arial"/>
              </a:rPr>
              <a:t>required?</a:t>
            </a:r>
            <a:endParaRPr sz="3000" dirty="0">
              <a:latin typeface="Arial"/>
              <a:cs typeface="Arial"/>
            </a:endParaRPr>
          </a:p>
          <a:p>
            <a:pPr marL="756285" lvl="1" indent="-286385" algn="just">
              <a:lnSpc>
                <a:spcPct val="100000"/>
              </a:lnSpc>
              <a:spcBef>
                <a:spcPts val="575"/>
              </a:spcBef>
              <a:buClr>
                <a:srgbClr val="515F7A"/>
              </a:buClr>
              <a:buChar char="–"/>
              <a:tabLst>
                <a:tab pos="756920" algn="l"/>
              </a:tabLst>
            </a:pPr>
            <a:r>
              <a:rPr sz="3000" dirty="0">
                <a:latin typeface="Arial"/>
                <a:cs typeface="Arial"/>
              </a:rPr>
              <a:t>Is </a:t>
            </a:r>
            <a:r>
              <a:rPr sz="3000" spc="-5" dirty="0">
                <a:latin typeface="Arial"/>
                <a:cs typeface="Arial"/>
              </a:rPr>
              <a:t>a MAN or </a:t>
            </a:r>
            <a:r>
              <a:rPr sz="3000" dirty="0">
                <a:latin typeface="Arial"/>
                <a:cs typeface="Arial"/>
              </a:rPr>
              <a:t>WAN</a:t>
            </a:r>
            <a:r>
              <a:rPr sz="3000" spc="-70" dirty="0">
                <a:latin typeface="Arial"/>
                <a:cs typeface="Arial"/>
              </a:rPr>
              <a:t> </a:t>
            </a:r>
            <a:r>
              <a:rPr sz="3000" spc="-5" dirty="0">
                <a:latin typeface="Arial"/>
                <a:cs typeface="Arial"/>
              </a:rPr>
              <a:t>required?</a:t>
            </a:r>
            <a:endParaRPr sz="3000" dirty="0">
              <a:latin typeface="Arial"/>
              <a:cs typeface="Arial"/>
            </a:endParaRPr>
          </a:p>
          <a:p>
            <a:pPr marL="756285" marR="487680" lvl="1" indent="-286385" algn="just">
              <a:lnSpc>
                <a:spcPct val="100000"/>
              </a:lnSpc>
              <a:spcBef>
                <a:spcPts val="575"/>
              </a:spcBef>
              <a:buClr>
                <a:srgbClr val="515F7A"/>
              </a:buClr>
              <a:buChar char="–"/>
              <a:tabLst>
                <a:tab pos="756920" algn="l"/>
              </a:tabLst>
            </a:pPr>
            <a:r>
              <a:rPr sz="3000" spc="-5" dirty="0">
                <a:latin typeface="Arial"/>
                <a:cs typeface="Arial"/>
              </a:rPr>
              <a:t>Will peer-to-peer networking </a:t>
            </a:r>
            <a:r>
              <a:rPr sz="3000" dirty="0">
                <a:latin typeface="Arial"/>
                <a:cs typeface="Arial"/>
              </a:rPr>
              <a:t>suffice, </a:t>
            </a:r>
            <a:r>
              <a:rPr sz="3000" spc="-5" dirty="0">
                <a:latin typeface="Arial"/>
                <a:cs typeface="Arial"/>
              </a:rPr>
              <a:t>or </a:t>
            </a:r>
            <a:r>
              <a:rPr sz="3000" spc="-10" dirty="0">
                <a:latin typeface="Arial"/>
                <a:cs typeface="Arial"/>
              </a:rPr>
              <a:t>is </a:t>
            </a:r>
            <a:r>
              <a:rPr sz="3000" spc="-5" dirty="0">
                <a:latin typeface="Arial"/>
                <a:cs typeface="Arial"/>
              </a:rPr>
              <a:t>a </a:t>
            </a:r>
            <a:r>
              <a:rPr sz="3000" dirty="0">
                <a:latin typeface="Arial"/>
                <a:cs typeface="Arial"/>
              </a:rPr>
              <a:t>server-  </a:t>
            </a:r>
            <a:r>
              <a:rPr sz="3000" spc="-5" dirty="0">
                <a:latin typeface="Arial"/>
                <a:cs typeface="Arial"/>
              </a:rPr>
              <a:t>based network in</a:t>
            </a:r>
            <a:r>
              <a:rPr sz="3000" spc="5" dirty="0">
                <a:latin typeface="Arial"/>
                <a:cs typeface="Arial"/>
              </a:rPr>
              <a:t> </a:t>
            </a:r>
            <a:r>
              <a:rPr sz="3000" spc="-5" dirty="0">
                <a:latin typeface="Arial"/>
                <a:cs typeface="Arial"/>
              </a:rPr>
              <a:t>order?</a:t>
            </a:r>
            <a:endParaRPr sz="3000" dirty="0">
              <a:latin typeface="Arial"/>
              <a:cs typeface="Arial"/>
            </a:endParaRPr>
          </a:p>
          <a:p>
            <a:pPr marL="756285" marR="607695" lvl="1" indent="-286385" algn="just">
              <a:lnSpc>
                <a:spcPct val="100000"/>
              </a:lnSpc>
              <a:spcBef>
                <a:spcPts val="575"/>
              </a:spcBef>
              <a:buClr>
                <a:srgbClr val="515F7A"/>
              </a:buClr>
              <a:buChar char="–"/>
              <a:tabLst>
                <a:tab pos="756920" algn="l"/>
              </a:tabLst>
            </a:pPr>
            <a:r>
              <a:rPr sz="3000" spc="-5" dirty="0">
                <a:latin typeface="Arial"/>
                <a:cs typeface="Arial"/>
              </a:rPr>
              <a:t>Do some functions need </a:t>
            </a:r>
            <a:r>
              <a:rPr sz="3000" dirty="0">
                <a:latin typeface="Arial"/>
                <a:cs typeface="Arial"/>
              </a:rPr>
              <a:t>to </a:t>
            </a:r>
            <a:r>
              <a:rPr sz="3000" spc="-5" dirty="0">
                <a:latin typeface="Arial"/>
                <a:cs typeface="Arial"/>
              </a:rPr>
              <a:t>be </a:t>
            </a:r>
            <a:r>
              <a:rPr sz="3000" dirty="0">
                <a:latin typeface="Arial"/>
                <a:cs typeface="Arial"/>
              </a:rPr>
              <a:t>server-based </a:t>
            </a:r>
            <a:r>
              <a:rPr sz="3000" spc="-5" dirty="0">
                <a:latin typeface="Arial"/>
                <a:cs typeface="Arial"/>
              </a:rPr>
              <a:t>while  others work well as a peer-to-peer</a:t>
            </a:r>
            <a:r>
              <a:rPr sz="3000" spc="75" dirty="0">
                <a:latin typeface="Arial"/>
                <a:cs typeface="Arial"/>
              </a:rPr>
              <a:t> </a:t>
            </a:r>
            <a:r>
              <a:rPr sz="3000" spc="-5" dirty="0">
                <a:latin typeface="Arial"/>
                <a:cs typeface="Arial"/>
              </a:rPr>
              <a:t>network?</a:t>
            </a:r>
            <a:endParaRPr sz="3000" dirty="0">
              <a:latin typeface="Arial"/>
              <a:cs typeface="Arial"/>
            </a:endParaRPr>
          </a:p>
        </p:txBody>
      </p:sp>
    </p:spTree>
  </p:cSld>
  <p:clrMapOvr>
    <a:masterClrMapping/>
  </p:clrMapOvr>
  <p:transition spd="med">
    <p:fade thruBlk="1"/>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pPr algn="just"/>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pPr algn="just"/>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pPr algn="just"/>
            <a:endParaRPr/>
          </a:p>
        </p:txBody>
      </p:sp>
      <p:sp>
        <p:nvSpPr>
          <p:cNvPr id="5" name="object 5"/>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pPr algn="just"/>
            <a:endParaRPr/>
          </a:p>
        </p:txBody>
      </p:sp>
      <p:sp>
        <p:nvSpPr>
          <p:cNvPr id="6" name="object 6"/>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pPr algn="just"/>
            <a:endParaRPr/>
          </a:p>
        </p:txBody>
      </p:sp>
      <p:sp>
        <p:nvSpPr>
          <p:cNvPr id="7" name="object 7"/>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pPr algn="just"/>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12700" algn="just">
              <a:lnSpc>
                <a:spcPct val="100000"/>
              </a:lnSpc>
            </a:pPr>
            <a:r>
              <a:rPr dirty="0"/>
              <a:t>Choosing a LAN Versus an</a:t>
            </a:r>
            <a:r>
              <a:rPr spc="-85" dirty="0"/>
              <a:t> </a:t>
            </a:r>
            <a:r>
              <a:rPr spc="-5" dirty="0"/>
              <a:t>Internetwork</a:t>
            </a:r>
          </a:p>
        </p:txBody>
      </p:sp>
      <p:sp>
        <p:nvSpPr>
          <p:cNvPr id="9" name="object 9"/>
          <p:cNvSpPr txBox="1"/>
          <p:nvPr/>
        </p:nvSpPr>
        <p:spPr>
          <a:xfrm>
            <a:off x="383540" y="908050"/>
            <a:ext cx="8773160" cy="5459956"/>
          </a:xfrm>
          <a:prstGeom prst="rect">
            <a:avLst/>
          </a:prstGeom>
        </p:spPr>
        <p:txBody>
          <a:bodyPr vert="horz" wrap="square" lIns="0" tIns="0" rIns="0" bIns="0" rtlCol="0">
            <a:spAutoFit/>
          </a:bodyPr>
          <a:lstStyle/>
          <a:p>
            <a:pPr marL="12700" algn="just">
              <a:lnSpc>
                <a:spcPts val="3190"/>
              </a:lnSpc>
              <a:buClr>
                <a:srgbClr val="839EE2"/>
              </a:buClr>
              <a:tabLst>
                <a:tab pos="354965" algn="l"/>
                <a:tab pos="355600" algn="l"/>
              </a:tabLst>
            </a:pPr>
            <a:r>
              <a:rPr lang="en-US" sz="2800" spc="-5" dirty="0">
                <a:latin typeface="Arial"/>
                <a:cs typeface="Arial"/>
              </a:rPr>
              <a:t>The following sections offer a </a:t>
            </a:r>
            <a:r>
              <a:rPr lang="en-US" sz="2800" dirty="0">
                <a:latin typeface="Arial"/>
                <a:cs typeface="Arial"/>
              </a:rPr>
              <a:t>brief </a:t>
            </a:r>
            <a:r>
              <a:rPr lang="en-US" sz="2800" spc="-5" dirty="0">
                <a:latin typeface="Arial"/>
                <a:cs typeface="Arial"/>
              </a:rPr>
              <a:t>summary to  help in the </a:t>
            </a:r>
            <a:r>
              <a:rPr lang="en-US" sz="2800" dirty="0">
                <a:latin typeface="Arial"/>
                <a:cs typeface="Arial"/>
              </a:rPr>
              <a:t>decision-making</a:t>
            </a:r>
            <a:r>
              <a:rPr lang="en-US" sz="2800" spc="-5" dirty="0">
                <a:latin typeface="Arial"/>
                <a:cs typeface="Arial"/>
              </a:rPr>
              <a:t> </a:t>
            </a:r>
            <a:r>
              <a:rPr lang="en-US" sz="2800" dirty="0">
                <a:latin typeface="Arial"/>
                <a:cs typeface="Arial"/>
              </a:rPr>
              <a:t>process:</a:t>
            </a:r>
          </a:p>
          <a:p>
            <a:pPr marL="12700" algn="just">
              <a:lnSpc>
                <a:spcPts val="3190"/>
              </a:lnSpc>
              <a:buClr>
                <a:srgbClr val="839EE2"/>
              </a:buClr>
              <a:tabLst>
                <a:tab pos="354965" algn="l"/>
                <a:tab pos="355600" algn="l"/>
              </a:tabLst>
            </a:pPr>
            <a:endParaRPr lang="en-US" sz="2800" spc="-5" dirty="0">
              <a:latin typeface="Arial"/>
              <a:cs typeface="Arial"/>
            </a:endParaRPr>
          </a:p>
          <a:p>
            <a:pPr marL="12700" algn="just">
              <a:lnSpc>
                <a:spcPts val="3190"/>
              </a:lnSpc>
              <a:buClr>
                <a:srgbClr val="839EE2"/>
              </a:buClr>
              <a:tabLst>
                <a:tab pos="354965" algn="l"/>
                <a:tab pos="355600" algn="l"/>
              </a:tabLst>
            </a:pPr>
            <a:r>
              <a:rPr sz="2800" spc="-5" dirty="0">
                <a:latin typeface="Arial"/>
                <a:cs typeface="Arial"/>
              </a:rPr>
              <a:t>The decision to design a LAN or an </a:t>
            </a:r>
            <a:r>
              <a:rPr sz="2800" dirty="0">
                <a:latin typeface="Arial"/>
                <a:cs typeface="Arial"/>
              </a:rPr>
              <a:t>internetwork</a:t>
            </a:r>
            <a:r>
              <a:rPr sz="2800" spc="80" dirty="0">
                <a:latin typeface="Arial"/>
                <a:cs typeface="Arial"/>
              </a:rPr>
              <a:t> </a:t>
            </a:r>
            <a:r>
              <a:rPr sz="2800" spc="-5" dirty="0">
                <a:latin typeface="Arial"/>
                <a:cs typeface="Arial"/>
              </a:rPr>
              <a:t>is</a:t>
            </a:r>
            <a:endParaRPr sz="2800" dirty="0">
              <a:latin typeface="Arial"/>
              <a:cs typeface="Arial"/>
            </a:endParaRPr>
          </a:p>
          <a:p>
            <a:pPr marL="355600" marR="5080" indent="-53340" algn="just">
              <a:lnSpc>
                <a:spcPct val="90000"/>
              </a:lnSpc>
              <a:spcBef>
                <a:spcPts val="165"/>
              </a:spcBef>
              <a:tabLst>
                <a:tab pos="8759825" algn="l"/>
              </a:tabLst>
            </a:pPr>
            <a:r>
              <a:rPr sz="2800" spc="-365" dirty="0">
                <a:latin typeface="Arial"/>
                <a:cs typeface="Arial"/>
              </a:rPr>
              <a:t> </a:t>
            </a:r>
            <a:r>
              <a:rPr sz="2800" spc="-5" dirty="0">
                <a:latin typeface="Arial"/>
                <a:cs typeface="Arial"/>
              </a:rPr>
              <a:t>primarily </a:t>
            </a:r>
            <a:r>
              <a:rPr sz="2800" dirty="0">
                <a:latin typeface="Arial"/>
                <a:cs typeface="Arial"/>
              </a:rPr>
              <a:t>based on how </a:t>
            </a:r>
            <a:r>
              <a:rPr sz="2800" spc="-5" dirty="0">
                <a:latin typeface="Arial"/>
                <a:cs typeface="Arial"/>
              </a:rPr>
              <a:t>many total</a:t>
            </a:r>
            <a:r>
              <a:rPr sz="2800" spc="15" dirty="0">
                <a:latin typeface="Arial"/>
                <a:cs typeface="Arial"/>
              </a:rPr>
              <a:t> </a:t>
            </a:r>
            <a:r>
              <a:rPr sz="2800" dirty="0">
                <a:latin typeface="Arial"/>
                <a:cs typeface="Arial"/>
              </a:rPr>
              <a:t>computers </a:t>
            </a:r>
            <a:r>
              <a:rPr sz="2800" spc="-5" dirty="0">
                <a:latin typeface="Arial"/>
                <a:cs typeface="Arial"/>
              </a:rPr>
              <a:t>will </a:t>
            </a:r>
            <a:r>
              <a:rPr sz="2800" dirty="0">
                <a:latin typeface="Arial"/>
                <a:cs typeface="Arial"/>
              </a:rPr>
              <a:t>	 participate </a:t>
            </a:r>
            <a:r>
              <a:rPr sz="2800" spc="-5" dirty="0">
                <a:latin typeface="Arial"/>
                <a:cs typeface="Arial"/>
              </a:rPr>
              <a:t>on </a:t>
            </a:r>
            <a:r>
              <a:rPr sz="2800" dirty="0">
                <a:latin typeface="Arial"/>
                <a:cs typeface="Arial"/>
              </a:rPr>
              <a:t>the </a:t>
            </a:r>
            <a:r>
              <a:rPr sz="2800" spc="-5" dirty="0">
                <a:latin typeface="Arial"/>
                <a:cs typeface="Arial"/>
              </a:rPr>
              <a:t>network and whether</a:t>
            </a:r>
            <a:r>
              <a:rPr sz="2800" spc="45" dirty="0">
                <a:latin typeface="Arial"/>
                <a:cs typeface="Arial"/>
              </a:rPr>
              <a:t> </a:t>
            </a:r>
            <a:r>
              <a:rPr sz="2800" dirty="0">
                <a:latin typeface="Arial"/>
                <a:cs typeface="Arial"/>
              </a:rPr>
              <a:t>there’s </a:t>
            </a:r>
            <a:r>
              <a:rPr sz="2800" spc="-5" dirty="0">
                <a:latin typeface="Arial"/>
                <a:cs typeface="Arial"/>
              </a:rPr>
              <a:t>a  need to tie groups of </a:t>
            </a:r>
            <a:r>
              <a:rPr sz="2800" dirty="0">
                <a:latin typeface="Arial"/>
                <a:cs typeface="Arial"/>
              </a:rPr>
              <a:t>computers together </a:t>
            </a:r>
            <a:r>
              <a:rPr sz="2800" spc="-5" dirty="0">
                <a:latin typeface="Arial"/>
                <a:cs typeface="Arial"/>
              </a:rPr>
              <a:t>with  network </a:t>
            </a:r>
            <a:r>
              <a:rPr sz="2800" dirty="0">
                <a:latin typeface="Arial"/>
                <a:cs typeface="Arial"/>
              </a:rPr>
              <a:t>devices such </a:t>
            </a:r>
            <a:r>
              <a:rPr sz="2800" spc="-5" dirty="0">
                <a:latin typeface="Arial"/>
                <a:cs typeface="Arial"/>
              </a:rPr>
              <a:t>as</a:t>
            </a:r>
            <a:r>
              <a:rPr sz="2800" spc="-70" dirty="0">
                <a:latin typeface="Arial"/>
                <a:cs typeface="Arial"/>
              </a:rPr>
              <a:t> </a:t>
            </a:r>
            <a:r>
              <a:rPr sz="2800" dirty="0">
                <a:latin typeface="Arial"/>
                <a:cs typeface="Arial"/>
              </a:rPr>
              <a:t>routers</a:t>
            </a:r>
          </a:p>
          <a:p>
            <a:pPr marL="756285" lvl="1" indent="-286385" algn="just">
              <a:lnSpc>
                <a:spcPts val="2735"/>
              </a:lnSpc>
              <a:spcBef>
                <a:spcPts val="305"/>
              </a:spcBef>
              <a:buClr>
                <a:srgbClr val="515F7A"/>
              </a:buClr>
              <a:buChar char="–"/>
              <a:tabLst>
                <a:tab pos="756920" algn="l"/>
              </a:tabLst>
            </a:pPr>
            <a:r>
              <a:rPr sz="2400" spc="-5" dirty="0">
                <a:latin typeface="Arial"/>
                <a:cs typeface="Arial"/>
              </a:rPr>
              <a:t>The distance </a:t>
            </a:r>
            <a:r>
              <a:rPr sz="2400" dirty="0">
                <a:latin typeface="Arial"/>
                <a:cs typeface="Arial"/>
              </a:rPr>
              <a:t>the </a:t>
            </a:r>
            <a:r>
              <a:rPr sz="2400" spc="-5" dirty="0">
                <a:latin typeface="Arial"/>
                <a:cs typeface="Arial"/>
              </a:rPr>
              <a:t>network will span also plays </a:t>
            </a:r>
            <a:r>
              <a:rPr sz="2400" dirty="0">
                <a:latin typeface="Arial"/>
                <a:cs typeface="Arial"/>
              </a:rPr>
              <a:t>a </a:t>
            </a:r>
            <a:r>
              <a:rPr sz="2400" spc="-5" dirty="0">
                <a:latin typeface="Arial"/>
                <a:cs typeface="Arial"/>
              </a:rPr>
              <a:t>part</a:t>
            </a:r>
            <a:r>
              <a:rPr sz="2400" spc="100" dirty="0">
                <a:latin typeface="Arial"/>
                <a:cs typeface="Arial"/>
              </a:rPr>
              <a:t> </a:t>
            </a:r>
            <a:r>
              <a:rPr sz="2400" dirty="0">
                <a:latin typeface="Arial"/>
                <a:cs typeface="Arial"/>
              </a:rPr>
              <a:t>in</a:t>
            </a:r>
          </a:p>
          <a:p>
            <a:pPr marL="756285" algn="just">
              <a:lnSpc>
                <a:spcPts val="2735"/>
              </a:lnSpc>
            </a:pPr>
            <a:r>
              <a:rPr sz="2400" spc="-5" dirty="0">
                <a:latin typeface="Arial"/>
                <a:cs typeface="Arial"/>
              </a:rPr>
              <a:t>the</a:t>
            </a:r>
            <a:r>
              <a:rPr sz="2400" spc="-90" dirty="0">
                <a:latin typeface="Arial"/>
                <a:cs typeface="Arial"/>
              </a:rPr>
              <a:t> </a:t>
            </a:r>
            <a:r>
              <a:rPr sz="2400" spc="-5" dirty="0">
                <a:latin typeface="Arial"/>
                <a:cs typeface="Arial"/>
              </a:rPr>
              <a:t>decision</a:t>
            </a:r>
            <a:endParaRPr sz="2400" dirty="0">
              <a:latin typeface="Arial"/>
              <a:cs typeface="Arial"/>
            </a:endParaRPr>
          </a:p>
          <a:p>
            <a:pPr marL="756285" lvl="1" indent="-286385" algn="just">
              <a:lnSpc>
                <a:spcPct val="100000"/>
              </a:lnSpc>
              <a:spcBef>
                <a:spcPts val="285"/>
              </a:spcBef>
              <a:buClr>
                <a:srgbClr val="515F7A"/>
              </a:buClr>
              <a:buChar char="–"/>
              <a:tabLst>
                <a:tab pos="756920" algn="l"/>
              </a:tabLst>
            </a:pPr>
            <a:r>
              <a:rPr sz="2400" dirty="0">
                <a:latin typeface="Arial"/>
                <a:cs typeface="Arial"/>
              </a:rPr>
              <a:t>A </a:t>
            </a:r>
            <a:r>
              <a:rPr sz="2400" spc="-5" dirty="0">
                <a:latin typeface="Arial"/>
                <a:cs typeface="Arial"/>
              </a:rPr>
              <a:t>LAN is usually called </a:t>
            </a:r>
            <a:r>
              <a:rPr sz="2400" dirty="0">
                <a:latin typeface="Arial"/>
                <a:cs typeface="Arial"/>
              </a:rPr>
              <a:t>for</a:t>
            </a:r>
            <a:r>
              <a:rPr sz="2400" spc="-10" dirty="0">
                <a:latin typeface="Arial"/>
                <a:cs typeface="Arial"/>
              </a:rPr>
              <a:t> </a:t>
            </a:r>
            <a:r>
              <a:rPr sz="2400" spc="-5" dirty="0">
                <a:latin typeface="Arial"/>
                <a:cs typeface="Arial"/>
              </a:rPr>
              <a:t>when:</a:t>
            </a:r>
            <a:endParaRPr sz="2400" dirty="0">
              <a:latin typeface="Arial"/>
              <a:cs typeface="Arial"/>
            </a:endParaRPr>
          </a:p>
          <a:p>
            <a:pPr marL="1155700" lvl="2" indent="-228600" algn="just">
              <a:lnSpc>
                <a:spcPct val="100000"/>
              </a:lnSpc>
              <a:spcBef>
                <a:spcPts val="244"/>
              </a:spcBef>
              <a:buClr>
                <a:srgbClr val="839EE2"/>
              </a:buClr>
              <a:buChar char="•"/>
              <a:tabLst>
                <a:tab pos="1155700" algn="l"/>
                <a:tab pos="1156335" algn="l"/>
              </a:tabLst>
            </a:pPr>
            <a:r>
              <a:rPr sz="2000" dirty="0">
                <a:latin typeface="Arial"/>
                <a:cs typeface="Arial"/>
              </a:rPr>
              <a:t>The number of computers is fewer than</a:t>
            </a:r>
            <a:r>
              <a:rPr sz="2000" spc="-190" dirty="0">
                <a:latin typeface="Arial"/>
                <a:cs typeface="Arial"/>
              </a:rPr>
              <a:t> </a:t>
            </a:r>
            <a:r>
              <a:rPr lang="en-US" sz="2000" spc="-190" dirty="0">
                <a:latin typeface="Arial"/>
                <a:cs typeface="Arial"/>
              </a:rPr>
              <a:t>24</a:t>
            </a:r>
            <a:endParaRPr sz="2000" dirty="0">
              <a:latin typeface="Arial"/>
              <a:cs typeface="Arial"/>
            </a:endParaRPr>
          </a:p>
          <a:p>
            <a:pPr marL="1155700" lvl="2" indent="-228600" algn="just">
              <a:lnSpc>
                <a:spcPct val="100000"/>
              </a:lnSpc>
              <a:spcBef>
                <a:spcPts val="240"/>
              </a:spcBef>
              <a:buClr>
                <a:srgbClr val="839EE2"/>
              </a:buClr>
              <a:buChar char="•"/>
              <a:tabLst>
                <a:tab pos="1155700" algn="l"/>
                <a:tab pos="1156335" algn="l"/>
              </a:tabLst>
            </a:pPr>
            <a:r>
              <a:rPr sz="2000" dirty="0">
                <a:latin typeface="Arial"/>
                <a:cs typeface="Arial"/>
              </a:rPr>
              <a:t>Network use and security factors don’t require a</a:t>
            </a:r>
            <a:r>
              <a:rPr sz="2000" spc="-204" dirty="0">
                <a:latin typeface="Arial"/>
                <a:cs typeface="Arial"/>
              </a:rPr>
              <a:t> </a:t>
            </a:r>
            <a:r>
              <a:rPr sz="2000" dirty="0">
                <a:latin typeface="Arial"/>
                <a:cs typeface="Arial"/>
              </a:rPr>
              <a:t>router</a:t>
            </a:r>
          </a:p>
          <a:p>
            <a:pPr marL="1155700" lvl="2" indent="-228600" algn="just">
              <a:lnSpc>
                <a:spcPct val="100000"/>
              </a:lnSpc>
              <a:spcBef>
                <a:spcPts val="240"/>
              </a:spcBef>
              <a:buClr>
                <a:srgbClr val="839EE2"/>
              </a:buClr>
              <a:buChar char="•"/>
              <a:tabLst>
                <a:tab pos="1155700" algn="l"/>
                <a:tab pos="1156335" algn="l"/>
              </a:tabLst>
            </a:pPr>
            <a:r>
              <a:rPr sz="2000" dirty="0">
                <a:latin typeface="Arial"/>
                <a:cs typeface="Arial"/>
              </a:rPr>
              <a:t>The network is confined to a single building or</a:t>
            </a:r>
            <a:r>
              <a:rPr sz="2000" spc="-160" dirty="0">
                <a:latin typeface="Arial"/>
                <a:cs typeface="Arial"/>
              </a:rPr>
              <a:t> </a:t>
            </a:r>
            <a:r>
              <a:rPr sz="2000" dirty="0">
                <a:latin typeface="Arial"/>
                <a:cs typeface="Arial"/>
              </a:rPr>
              <a:t>floor</a:t>
            </a:r>
          </a:p>
        </p:txBody>
      </p:sp>
    </p:spTree>
  </p:cSld>
  <p:clrMapOvr>
    <a:masterClrMapping/>
  </p:clrMapOvr>
  <p:transition spd="med">
    <p:fade thruBlk="1"/>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pPr algn="just"/>
            <a:endParaRPr/>
          </a:p>
        </p:txBody>
      </p:sp>
      <p:sp>
        <p:nvSpPr>
          <p:cNvPr id="3" name="object 3"/>
          <p:cNvSpPr/>
          <p:nvPr/>
        </p:nvSpPr>
        <p:spPr>
          <a:xfrm>
            <a:off x="0" y="0"/>
            <a:ext cx="9144000" cy="762000"/>
          </a:xfrm>
          <a:prstGeom prst="rect">
            <a:avLst/>
          </a:prstGeom>
          <a:blipFill>
            <a:blip r:embed="rId2" cstate="print"/>
            <a:stretch>
              <a:fillRect/>
            </a:stretch>
          </a:blipFill>
        </p:spPr>
        <p:txBody>
          <a:bodyPr wrap="square" lIns="0" tIns="0" rIns="0" bIns="0" rtlCol="0"/>
          <a:lstStyle/>
          <a:p>
            <a:pPr algn="just"/>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pPr algn="just"/>
            <a:endParaRPr/>
          </a:p>
        </p:txBody>
      </p:sp>
      <p:sp>
        <p:nvSpPr>
          <p:cNvPr id="5" name="object 5"/>
          <p:cNvSpPr/>
          <p:nvPr/>
        </p:nvSpPr>
        <p:spPr>
          <a:xfrm>
            <a:off x="685800" y="1524000"/>
            <a:ext cx="8458200" cy="0"/>
          </a:xfrm>
          <a:custGeom>
            <a:avLst/>
            <a:gdLst/>
            <a:ahLst/>
            <a:cxnLst/>
            <a:rect l="l" t="t" r="r" b="b"/>
            <a:pathLst>
              <a:path w="8458200">
                <a:moveTo>
                  <a:pt x="0" y="0"/>
                </a:moveTo>
                <a:lnTo>
                  <a:pt x="8458200" y="0"/>
                </a:lnTo>
              </a:path>
            </a:pathLst>
          </a:custGeom>
          <a:ln w="25400">
            <a:solidFill>
              <a:srgbClr val="FFFFFF"/>
            </a:solidFill>
          </a:ln>
        </p:spPr>
        <p:txBody>
          <a:bodyPr wrap="square" lIns="0" tIns="0" rIns="0" bIns="0" rtlCol="0"/>
          <a:lstStyle/>
          <a:p>
            <a:pPr algn="just"/>
            <a:endParaRPr/>
          </a:p>
        </p:txBody>
      </p:sp>
      <p:sp>
        <p:nvSpPr>
          <p:cNvPr id="6" name="object 6"/>
          <p:cNvSpPr/>
          <p:nvPr/>
        </p:nvSpPr>
        <p:spPr>
          <a:xfrm>
            <a:off x="7543800" y="6088062"/>
            <a:ext cx="381000" cy="346075"/>
          </a:xfrm>
          <a:prstGeom prst="rect">
            <a:avLst/>
          </a:prstGeom>
          <a:blipFill>
            <a:blip r:embed="rId3" cstate="print"/>
            <a:stretch>
              <a:fillRect/>
            </a:stretch>
          </a:blipFill>
        </p:spPr>
        <p:txBody>
          <a:bodyPr wrap="square" lIns="0" tIns="0" rIns="0" bIns="0" rtlCol="0"/>
          <a:lstStyle/>
          <a:p>
            <a:pPr algn="just"/>
            <a:endParaRPr/>
          </a:p>
        </p:txBody>
      </p:sp>
      <p:sp>
        <p:nvSpPr>
          <p:cNvPr id="7" name="object 7"/>
          <p:cNvSpPr/>
          <p:nvPr/>
        </p:nvSpPr>
        <p:spPr>
          <a:xfrm>
            <a:off x="8001000" y="6096000"/>
            <a:ext cx="381000" cy="361950"/>
          </a:xfrm>
          <a:prstGeom prst="rect">
            <a:avLst/>
          </a:prstGeom>
          <a:blipFill>
            <a:blip r:embed="rId4" cstate="print"/>
            <a:stretch>
              <a:fillRect/>
            </a:stretch>
          </a:blipFill>
        </p:spPr>
        <p:txBody>
          <a:bodyPr wrap="square" lIns="0" tIns="0" rIns="0" bIns="0" rtlCol="0"/>
          <a:lstStyle/>
          <a:p>
            <a:pPr algn="just"/>
            <a:endParaRPr/>
          </a:p>
        </p:txBody>
      </p:sp>
      <p:sp>
        <p:nvSpPr>
          <p:cNvPr id="8" name="object 8"/>
          <p:cNvSpPr/>
          <p:nvPr/>
        </p:nvSpPr>
        <p:spPr>
          <a:xfrm>
            <a:off x="8534400" y="6096000"/>
            <a:ext cx="381000" cy="366712"/>
          </a:xfrm>
          <a:prstGeom prst="rect">
            <a:avLst/>
          </a:prstGeom>
          <a:blipFill>
            <a:blip r:embed="rId5" cstate="print"/>
            <a:stretch>
              <a:fillRect/>
            </a:stretch>
          </a:blipFill>
        </p:spPr>
        <p:txBody>
          <a:bodyPr wrap="square" lIns="0" tIns="0" rIns="0" bIns="0" rtlCol="0"/>
          <a:lstStyle/>
          <a:p>
            <a:pPr algn="just"/>
            <a:endParaRPr/>
          </a:p>
        </p:txBody>
      </p:sp>
      <p:sp>
        <p:nvSpPr>
          <p:cNvPr id="9" name="object 9"/>
          <p:cNvSpPr txBox="1">
            <a:spLocks noGrp="1"/>
          </p:cNvSpPr>
          <p:nvPr>
            <p:ph type="title"/>
          </p:nvPr>
        </p:nvSpPr>
        <p:spPr>
          <a:prstGeom prst="rect">
            <a:avLst/>
          </a:prstGeom>
        </p:spPr>
        <p:txBody>
          <a:bodyPr vert="horz" wrap="square" lIns="0" tIns="0" rIns="0" bIns="0" rtlCol="0">
            <a:spAutoFit/>
          </a:bodyPr>
          <a:lstStyle/>
          <a:p>
            <a:pPr marL="2002789" algn="just">
              <a:lnSpc>
                <a:spcPct val="100000"/>
              </a:lnSpc>
            </a:pPr>
            <a:r>
              <a:rPr dirty="0"/>
              <a:t>Is it a MAN or a</a:t>
            </a:r>
            <a:r>
              <a:rPr spc="-110" dirty="0"/>
              <a:t> </a:t>
            </a:r>
            <a:r>
              <a:rPr dirty="0"/>
              <a:t>WAN?</a:t>
            </a:r>
          </a:p>
        </p:txBody>
      </p:sp>
      <p:sp>
        <p:nvSpPr>
          <p:cNvPr id="10" name="object 10"/>
          <p:cNvSpPr txBox="1"/>
          <p:nvPr/>
        </p:nvSpPr>
        <p:spPr>
          <a:xfrm>
            <a:off x="383540" y="948690"/>
            <a:ext cx="8331200" cy="4452620"/>
          </a:xfrm>
          <a:prstGeom prst="rect">
            <a:avLst/>
          </a:prstGeom>
        </p:spPr>
        <p:txBody>
          <a:bodyPr vert="horz" wrap="square" lIns="0" tIns="0" rIns="0" bIns="0" rtlCol="0">
            <a:spAutoFit/>
          </a:bodyPr>
          <a:lstStyle/>
          <a:p>
            <a:pPr marL="355600" marR="5080" indent="-342900" algn="just">
              <a:lnSpc>
                <a:spcPct val="100000"/>
              </a:lnSpc>
              <a:buClr>
                <a:srgbClr val="839EE2"/>
              </a:buClr>
              <a:buChar char="•"/>
              <a:tabLst>
                <a:tab pos="354965" algn="l"/>
                <a:tab pos="355600" algn="l"/>
              </a:tabLst>
            </a:pPr>
            <a:r>
              <a:rPr sz="3200" dirty="0">
                <a:latin typeface="Arial"/>
                <a:cs typeface="Arial"/>
              </a:rPr>
              <a:t>If you </a:t>
            </a:r>
            <a:r>
              <a:rPr sz="3200" spc="-5" dirty="0">
                <a:latin typeface="Arial"/>
                <a:cs typeface="Arial"/>
              </a:rPr>
              <a:t>need the </a:t>
            </a:r>
            <a:r>
              <a:rPr sz="3200" dirty="0">
                <a:latin typeface="Arial"/>
                <a:cs typeface="Arial"/>
              </a:rPr>
              <a:t>services of a  </a:t>
            </a:r>
            <a:r>
              <a:rPr sz="3200" spc="-5" dirty="0">
                <a:latin typeface="Arial"/>
                <a:cs typeface="Arial"/>
              </a:rPr>
              <a:t>communications provider </a:t>
            </a:r>
            <a:r>
              <a:rPr sz="3200" dirty="0">
                <a:latin typeface="Arial"/>
                <a:cs typeface="Arial"/>
              </a:rPr>
              <a:t>to </a:t>
            </a:r>
            <a:r>
              <a:rPr sz="3200" spc="-5" dirty="0">
                <a:latin typeface="Arial"/>
                <a:cs typeface="Arial"/>
              </a:rPr>
              <a:t>tie multiple </a:t>
            </a:r>
            <a:r>
              <a:rPr sz="3200" dirty="0">
                <a:latin typeface="Arial"/>
                <a:cs typeface="Arial"/>
              </a:rPr>
              <a:t>sites  </a:t>
            </a:r>
            <a:r>
              <a:rPr sz="3200" spc="-5" dirty="0">
                <a:latin typeface="Arial"/>
                <a:cs typeface="Arial"/>
              </a:rPr>
              <a:t>together, </a:t>
            </a:r>
            <a:r>
              <a:rPr sz="3200" dirty="0">
                <a:latin typeface="Arial"/>
                <a:cs typeface="Arial"/>
              </a:rPr>
              <a:t>you </a:t>
            </a:r>
            <a:r>
              <a:rPr sz="3200" spc="-5" dirty="0">
                <a:latin typeface="Arial"/>
                <a:cs typeface="Arial"/>
              </a:rPr>
              <a:t>have </a:t>
            </a:r>
            <a:r>
              <a:rPr sz="3200" dirty="0">
                <a:latin typeface="Arial"/>
                <a:cs typeface="Arial"/>
              </a:rPr>
              <a:t>a </a:t>
            </a:r>
            <a:r>
              <a:rPr sz="3200" spc="-5" dirty="0">
                <a:latin typeface="Arial"/>
                <a:cs typeface="Arial"/>
              </a:rPr>
              <a:t>MAN </a:t>
            </a:r>
            <a:r>
              <a:rPr sz="3200" dirty="0">
                <a:latin typeface="Arial"/>
                <a:cs typeface="Arial"/>
              </a:rPr>
              <a:t>or</a:t>
            </a:r>
            <a:r>
              <a:rPr sz="3200" spc="-100" dirty="0">
                <a:latin typeface="Arial"/>
                <a:cs typeface="Arial"/>
              </a:rPr>
              <a:t> </a:t>
            </a:r>
            <a:r>
              <a:rPr sz="3200" dirty="0">
                <a:latin typeface="Arial"/>
                <a:cs typeface="Arial"/>
              </a:rPr>
              <a:t>WAN</a:t>
            </a:r>
          </a:p>
          <a:p>
            <a:pPr marL="756285" marR="90170" lvl="1" indent="-286385" algn="just">
              <a:lnSpc>
                <a:spcPct val="100000"/>
              </a:lnSpc>
              <a:spcBef>
                <a:spcPts val="685"/>
              </a:spcBef>
              <a:buClr>
                <a:srgbClr val="515F7A"/>
              </a:buClr>
              <a:buChar char="–"/>
              <a:tabLst>
                <a:tab pos="756920" algn="l"/>
              </a:tabLst>
            </a:pPr>
            <a:r>
              <a:rPr sz="2800" spc="-5" dirty="0">
                <a:latin typeface="Arial"/>
                <a:cs typeface="Arial"/>
              </a:rPr>
              <a:t>The only real </a:t>
            </a:r>
            <a:r>
              <a:rPr sz="2800" dirty="0">
                <a:latin typeface="Arial"/>
                <a:cs typeface="Arial"/>
              </a:rPr>
              <a:t>difference </a:t>
            </a:r>
            <a:r>
              <a:rPr sz="2800" spc="-5" dirty="0">
                <a:latin typeface="Arial"/>
                <a:cs typeface="Arial"/>
              </a:rPr>
              <a:t>is whether the sites are  </a:t>
            </a:r>
            <a:r>
              <a:rPr sz="2800" dirty="0">
                <a:latin typeface="Arial"/>
                <a:cs typeface="Arial"/>
              </a:rPr>
              <a:t>confined </a:t>
            </a:r>
            <a:r>
              <a:rPr sz="2800" spc="-5" dirty="0">
                <a:latin typeface="Arial"/>
                <a:cs typeface="Arial"/>
              </a:rPr>
              <a:t>to a </a:t>
            </a:r>
            <a:r>
              <a:rPr sz="2800" dirty="0">
                <a:latin typeface="Arial"/>
                <a:cs typeface="Arial"/>
              </a:rPr>
              <a:t>town </a:t>
            </a:r>
            <a:r>
              <a:rPr sz="2800" spc="-5" dirty="0">
                <a:latin typeface="Arial"/>
                <a:cs typeface="Arial"/>
              </a:rPr>
              <a:t>or </a:t>
            </a:r>
            <a:r>
              <a:rPr sz="2800" dirty="0">
                <a:latin typeface="Arial"/>
                <a:cs typeface="Arial"/>
              </a:rPr>
              <a:t>city </a:t>
            </a:r>
            <a:r>
              <a:rPr sz="2800" spc="-5" dirty="0">
                <a:latin typeface="Arial"/>
                <a:cs typeface="Arial"/>
              </a:rPr>
              <a:t>or </a:t>
            </a:r>
            <a:r>
              <a:rPr sz="2800" dirty="0">
                <a:latin typeface="Arial"/>
                <a:cs typeface="Arial"/>
              </a:rPr>
              <a:t>whether </a:t>
            </a:r>
            <a:r>
              <a:rPr sz="2800" spc="-5" dirty="0">
                <a:latin typeface="Arial"/>
                <a:cs typeface="Arial"/>
              </a:rPr>
              <a:t>the </a:t>
            </a:r>
            <a:r>
              <a:rPr sz="2800" dirty="0">
                <a:latin typeface="Arial"/>
                <a:cs typeface="Arial"/>
              </a:rPr>
              <a:t>sites  </a:t>
            </a:r>
            <a:r>
              <a:rPr sz="2800" spc="-5" dirty="0">
                <a:latin typeface="Arial"/>
                <a:cs typeface="Arial"/>
              </a:rPr>
              <a:t>are </a:t>
            </a:r>
            <a:r>
              <a:rPr sz="2800" dirty="0">
                <a:latin typeface="Arial"/>
                <a:cs typeface="Arial"/>
              </a:rPr>
              <a:t>located in different</a:t>
            </a:r>
            <a:r>
              <a:rPr sz="2800" spc="-70" dirty="0">
                <a:latin typeface="Arial"/>
                <a:cs typeface="Arial"/>
              </a:rPr>
              <a:t> </a:t>
            </a:r>
            <a:r>
              <a:rPr sz="2800" spc="-5" dirty="0">
                <a:latin typeface="Arial"/>
                <a:cs typeface="Arial"/>
              </a:rPr>
              <a:t>cities</a:t>
            </a:r>
            <a:endParaRPr sz="2800" dirty="0">
              <a:latin typeface="Arial"/>
              <a:cs typeface="Arial"/>
            </a:endParaRPr>
          </a:p>
          <a:p>
            <a:pPr marL="1155700" lvl="2" indent="-228600" algn="just">
              <a:lnSpc>
                <a:spcPct val="100000"/>
              </a:lnSpc>
              <a:spcBef>
                <a:spcPts val="590"/>
              </a:spcBef>
              <a:buClr>
                <a:srgbClr val="839EE2"/>
              </a:buClr>
              <a:buChar char="•"/>
              <a:tabLst>
                <a:tab pos="1156335" algn="l"/>
              </a:tabLst>
            </a:pPr>
            <a:r>
              <a:rPr sz="2400" spc="-5" dirty="0">
                <a:latin typeface="Arial"/>
                <a:cs typeface="Arial"/>
              </a:rPr>
              <a:t>Within one town or </a:t>
            </a:r>
            <a:r>
              <a:rPr sz="2400" dirty="0">
                <a:latin typeface="Arial"/>
                <a:cs typeface="Arial"/>
              </a:rPr>
              <a:t>city, the </a:t>
            </a:r>
            <a:r>
              <a:rPr sz="2400" spc="-5" dirty="0">
                <a:latin typeface="Arial"/>
                <a:cs typeface="Arial"/>
              </a:rPr>
              <a:t>network is</a:t>
            </a:r>
            <a:r>
              <a:rPr sz="2400" spc="40" dirty="0">
                <a:latin typeface="Arial"/>
                <a:cs typeface="Arial"/>
              </a:rPr>
              <a:t> </a:t>
            </a:r>
            <a:r>
              <a:rPr sz="2400" spc="-5" dirty="0">
                <a:latin typeface="Arial"/>
                <a:cs typeface="Arial"/>
              </a:rPr>
              <a:t>generally</a:t>
            </a:r>
            <a:endParaRPr sz="2400" dirty="0">
              <a:latin typeface="Arial"/>
              <a:cs typeface="Arial"/>
            </a:endParaRPr>
          </a:p>
          <a:p>
            <a:pPr marL="1155700" algn="just">
              <a:lnSpc>
                <a:spcPct val="100000"/>
              </a:lnSpc>
            </a:pPr>
            <a:r>
              <a:rPr sz="2400" dirty="0">
                <a:latin typeface="Arial"/>
                <a:cs typeface="Arial"/>
              </a:rPr>
              <a:t>referred to as a</a:t>
            </a:r>
            <a:r>
              <a:rPr sz="2400" spc="-135" dirty="0">
                <a:latin typeface="Arial"/>
                <a:cs typeface="Arial"/>
              </a:rPr>
              <a:t> </a:t>
            </a:r>
            <a:r>
              <a:rPr sz="2400" dirty="0">
                <a:latin typeface="Arial"/>
                <a:cs typeface="Arial"/>
              </a:rPr>
              <a:t>MAN</a:t>
            </a:r>
          </a:p>
          <a:p>
            <a:pPr marL="1155700" marR="361315" lvl="2" indent="-228600" algn="just">
              <a:lnSpc>
                <a:spcPct val="100000"/>
              </a:lnSpc>
              <a:spcBef>
                <a:spcPts val="575"/>
              </a:spcBef>
              <a:buClr>
                <a:srgbClr val="839EE2"/>
              </a:buClr>
              <a:buChar char="•"/>
              <a:tabLst>
                <a:tab pos="1156335" algn="l"/>
              </a:tabLst>
            </a:pPr>
            <a:r>
              <a:rPr sz="2400" dirty="0">
                <a:latin typeface="Arial"/>
                <a:cs typeface="Arial"/>
              </a:rPr>
              <a:t>If the </a:t>
            </a:r>
            <a:r>
              <a:rPr sz="2400" spc="-5" dirty="0">
                <a:latin typeface="Arial"/>
                <a:cs typeface="Arial"/>
              </a:rPr>
              <a:t>network spans </a:t>
            </a:r>
            <a:r>
              <a:rPr sz="2400" dirty="0">
                <a:latin typeface="Arial"/>
                <a:cs typeface="Arial"/>
              </a:rPr>
              <a:t>different </a:t>
            </a:r>
            <a:r>
              <a:rPr sz="2400" spc="-5" dirty="0">
                <a:latin typeface="Arial"/>
                <a:cs typeface="Arial"/>
              </a:rPr>
              <a:t>cities, it’s considered  as a</a:t>
            </a:r>
            <a:r>
              <a:rPr sz="2400" spc="-105" dirty="0">
                <a:latin typeface="Arial"/>
                <a:cs typeface="Arial"/>
              </a:rPr>
              <a:t> </a:t>
            </a:r>
            <a:r>
              <a:rPr sz="2400" dirty="0">
                <a:latin typeface="Arial"/>
                <a:cs typeface="Arial"/>
              </a:rPr>
              <a:t>WAN</a:t>
            </a:r>
          </a:p>
        </p:txBody>
      </p:sp>
    </p:spTree>
  </p:cSld>
  <p:clrMapOvr>
    <a:masterClrMapping/>
  </p:clrMapOvr>
  <p:transition spd="med">
    <p:fade thruBlk="1"/>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pPr algn="just"/>
            <a:endParaRPr/>
          </a:p>
        </p:txBody>
      </p:sp>
      <p:sp>
        <p:nvSpPr>
          <p:cNvPr id="3" name="object 3"/>
          <p:cNvSpPr/>
          <p:nvPr/>
        </p:nvSpPr>
        <p:spPr>
          <a:xfrm>
            <a:off x="0" y="0"/>
            <a:ext cx="9144000" cy="762000"/>
          </a:xfrm>
          <a:prstGeom prst="rect">
            <a:avLst/>
          </a:prstGeom>
          <a:blipFill>
            <a:blip r:embed="rId2" cstate="print"/>
            <a:stretch>
              <a:fillRect/>
            </a:stretch>
          </a:blipFill>
        </p:spPr>
        <p:txBody>
          <a:bodyPr wrap="square" lIns="0" tIns="0" rIns="0" bIns="0" rtlCol="0"/>
          <a:lstStyle/>
          <a:p>
            <a:pPr algn="just"/>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pPr algn="just"/>
            <a:endParaRPr/>
          </a:p>
        </p:txBody>
      </p:sp>
      <p:sp>
        <p:nvSpPr>
          <p:cNvPr id="5" name="object 5"/>
          <p:cNvSpPr/>
          <p:nvPr/>
        </p:nvSpPr>
        <p:spPr>
          <a:xfrm>
            <a:off x="685800" y="1524000"/>
            <a:ext cx="8458200" cy="0"/>
          </a:xfrm>
          <a:custGeom>
            <a:avLst/>
            <a:gdLst/>
            <a:ahLst/>
            <a:cxnLst/>
            <a:rect l="l" t="t" r="r" b="b"/>
            <a:pathLst>
              <a:path w="8458200">
                <a:moveTo>
                  <a:pt x="0" y="0"/>
                </a:moveTo>
                <a:lnTo>
                  <a:pt x="8458200" y="0"/>
                </a:lnTo>
              </a:path>
            </a:pathLst>
          </a:custGeom>
          <a:ln w="25400">
            <a:solidFill>
              <a:srgbClr val="FFFFFF"/>
            </a:solidFill>
          </a:ln>
        </p:spPr>
        <p:txBody>
          <a:bodyPr wrap="square" lIns="0" tIns="0" rIns="0" bIns="0" rtlCol="0"/>
          <a:lstStyle/>
          <a:p>
            <a:pPr algn="just"/>
            <a:endParaRPr/>
          </a:p>
        </p:txBody>
      </p:sp>
      <p:sp>
        <p:nvSpPr>
          <p:cNvPr id="6" name="object 6"/>
          <p:cNvSpPr/>
          <p:nvPr/>
        </p:nvSpPr>
        <p:spPr>
          <a:xfrm>
            <a:off x="7543800" y="6088062"/>
            <a:ext cx="381000" cy="346075"/>
          </a:xfrm>
          <a:prstGeom prst="rect">
            <a:avLst/>
          </a:prstGeom>
          <a:blipFill>
            <a:blip r:embed="rId3" cstate="print"/>
            <a:stretch>
              <a:fillRect/>
            </a:stretch>
          </a:blipFill>
        </p:spPr>
        <p:txBody>
          <a:bodyPr wrap="square" lIns="0" tIns="0" rIns="0" bIns="0" rtlCol="0"/>
          <a:lstStyle/>
          <a:p>
            <a:pPr algn="just"/>
            <a:endParaRPr/>
          </a:p>
        </p:txBody>
      </p:sp>
      <p:sp>
        <p:nvSpPr>
          <p:cNvPr id="7" name="object 7"/>
          <p:cNvSpPr/>
          <p:nvPr/>
        </p:nvSpPr>
        <p:spPr>
          <a:xfrm>
            <a:off x="8001000" y="6096000"/>
            <a:ext cx="381000" cy="361950"/>
          </a:xfrm>
          <a:prstGeom prst="rect">
            <a:avLst/>
          </a:prstGeom>
          <a:blipFill>
            <a:blip r:embed="rId4" cstate="print"/>
            <a:stretch>
              <a:fillRect/>
            </a:stretch>
          </a:blipFill>
        </p:spPr>
        <p:txBody>
          <a:bodyPr wrap="square" lIns="0" tIns="0" rIns="0" bIns="0" rtlCol="0"/>
          <a:lstStyle/>
          <a:p>
            <a:pPr algn="just"/>
            <a:endParaRPr/>
          </a:p>
        </p:txBody>
      </p:sp>
      <p:sp>
        <p:nvSpPr>
          <p:cNvPr id="8" name="object 8"/>
          <p:cNvSpPr/>
          <p:nvPr/>
        </p:nvSpPr>
        <p:spPr>
          <a:xfrm>
            <a:off x="8534400" y="6096000"/>
            <a:ext cx="381000" cy="366712"/>
          </a:xfrm>
          <a:prstGeom prst="rect">
            <a:avLst/>
          </a:prstGeom>
          <a:blipFill>
            <a:blip r:embed="rId5" cstate="print"/>
            <a:stretch>
              <a:fillRect/>
            </a:stretch>
          </a:blipFill>
        </p:spPr>
        <p:txBody>
          <a:bodyPr wrap="square" lIns="0" tIns="0" rIns="0" bIns="0" rtlCol="0"/>
          <a:lstStyle/>
          <a:p>
            <a:pPr algn="just"/>
            <a:endParaRPr/>
          </a:p>
        </p:txBody>
      </p:sp>
      <p:sp>
        <p:nvSpPr>
          <p:cNvPr id="9" name="object 9"/>
          <p:cNvSpPr txBox="1">
            <a:spLocks noGrp="1"/>
          </p:cNvSpPr>
          <p:nvPr>
            <p:ph type="title"/>
          </p:nvPr>
        </p:nvSpPr>
        <p:spPr>
          <a:prstGeom prst="rect">
            <a:avLst/>
          </a:prstGeom>
        </p:spPr>
        <p:txBody>
          <a:bodyPr vert="horz" wrap="square" lIns="0" tIns="0" rIns="0" bIns="0" rtlCol="0">
            <a:spAutoFit/>
          </a:bodyPr>
          <a:lstStyle/>
          <a:p>
            <a:pPr marL="21590" algn="just">
              <a:lnSpc>
                <a:spcPct val="100000"/>
              </a:lnSpc>
            </a:pPr>
            <a:r>
              <a:rPr dirty="0"/>
              <a:t>Peer-to-Peer or Server-Based</a:t>
            </a:r>
            <a:r>
              <a:rPr spc="-140" dirty="0"/>
              <a:t> </a:t>
            </a:r>
            <a:r>
              <a:rPr dirty="0"/>
              <a:t>Network</a:t>
            </a:r>
          </a:p>
        </p:txBody>
      </p:sp>
      <p:sp>
        <p:nvSpPr>
          <p:cNvPr id="10" name="object 10"/>
          <p:cNvSpPr txBox="1"/>
          <p:nvPr/>
        </p:nvSpPr>
        <p:spPr>
          <a:xfrm>
            <a:off x="383540" y="948690"/>
            <a:ext cx="8130540" cy="3990836"/>
          </a:xfrm>
          <a:prstGeom prst="rect">
            <a:avLst/>
          </a:prstGeom>
        </p:spPr>
        <p:txBody>
          <a:bodyPr vert="horz" wrap="square" lIns="0" tIns="0" rIns="0" bIns="0" rtlCol="0">
            <a:spAutoFit/>
          </a:bodyPr>
          <a:lstStyle/>
          <a:p>
            <a:pPr marL="355600" marR="95250" indent="-342900" algn="just">
              <a:lnSpc>
                <a:spcPct val="100000"/>
              </a:lnSpc>
              <a:buClr>
                <a:srgbClr val="839EE2"/>
              </a:buClr>
              <a:buChar char="•"/>
              <a:tabLst>
                <a:tab pos="354965" algn="l"/>
                <a:tab pos="355600" algn="l"/>
              </a:tabLst>
            </a:pPr>
            <a:r>
              <a:rPr sz="3200" spc="-5" dirty="0">
                <a:latin typeface="Arial"/>
                <a:cs typeface="Arial"/>
              </a:rPr>
              <a:t>Choosing peer-to-peer </a:t>
            </a:r>
            <a:r>
              <a:rPr sz="3200" dirty="0">
                <a:latin typeface="Arial"/>
                <a:cs typeface="Arial"/>
              </a:rPr>
              <a:t>networking  exclusively is </a:t>
            </a:r>
            <a:r>
              <a:rPr sz="3200" spc="-5" dirty="0">
                <a:latin typeface="Arial"/>
                <a:cs typeface="Arial"/>
              </a:rPr>
              <a:t>appropriate </a:t>
            </a:r>
            <a:r>
              <a:rPr sz="3200" i="1" spc="-5" dirty="0">
                <a:latin typeface="Arial"/>
                <a:cs typeface="Arial"/>
              </a:rPr>
              <a:t>only </a:t>
            </a:r>
            <a:r>
              <a:rPr sz="3200" spc="-5" dirty="0">
                <a:latin typeface="Arial"/>
                <a:cs typeface="Arial"/>
              </a:rPr>
              <a:t>when all</a:t>
            </a:r>
            <a:r>
              <a:rPr sz="3200" spc="-80" dirty="0">
                <a:latin typeface="Arial"/>
                <a:cs typeface="Arial"/>
              </a:rPr>
              <a:t> </a:t>
            </a:r>
            <a:r>
              <a:rPr sz="3200" dirty="0">
                <a:latin typeface="Arial"/>
                <a:cs typeface="Arial"/>
              </a:rPr>
              <a:t>the  </a:t>
            </a:r>
            <a:r>
              <a:rPr sz="3200" spc="-5" dirty="0">
                <a:latin typeface="Arial"/>
                <a:cs typeface="Arial"/>
              </a:rPr>
              <a:t>following</a:t>
            </a:r>
            <a:r>
              <a:rPr sz="3200" spc="-80" dirty="0">
                <a:latin typeface="Arial"/>
                <a:cs typeface="Arial"/>
              </a:rPr>
              <a:t> </a:t>
            </a:r>
            <a:r>
              <a:rPr sz="3200" spc="-5" dirty="0">
                <a:latin typeface="Arial"/>
                <a:cs typeface="Arial"/>
              </a:rPr>
              <a:t>hold:</a:t>
            </a:r>
            <a:endParaRPr sz="3200" dirty="0">
              <a:latin typeface="Arial"/>
              <a:cs typeface="Arial"/>
            </a:endParaRPr>
          </a:p>
          <a:p>
            <a:pPr marL="756285" lvl="1" indent="-286385" algn="just">
              <a:lnSpc>
                <a:spcPct val="100000"/>
              </a:lnSpc>
              <a:spcBef>
                <a:spcPts val="685"/>
              </a:spcBef>
              <a:buClr>
                <a:srgbClr val="515F7A"/>
              </a:buClr>
              <a:buChar char="–"/>
              <a:tabLst>
                <a:tab pos="756920" algn="l"/>
              </a:tabLst>
            </a:pPr>
            <a:r>
              <a:rPr sz="2800" spc="-5" dirty="0">
                <a:latin typeface="Arial"/>
                <a:cs typeface="Arial"/>
              </a:rPr>
              <a:t>The network includes no more </a:t>
            </a:r>
            <a:r>
              <a:rPr sz="2800" dirty="0">
                <a:latin typeface="Arial"/>
                <a:cs typeface="Arial"/>
              </a:rPr>
              <a:t>than 10</a:t>
            </a:r>
            <a:r>
              <a:rPr sz="2800" spc="55" dirty="0">
                <a:latin typeface="Arial"/>
                <a:cs typeface="Arial"/>
              </a:rPr>
              <a:t> </a:t>
            </a:r>
            <a:r>
              <a:rPr sz="2800" dirty="0">
                <a:latin typeface="Arial"/>
                <a:cs typeface="Arial"/>
              </a:rPr>
              <a:t>users</a:t>
            </a:r>
          </a:p>
          <a:p>
            <a:pPr marL="756285" lvl="1" indent="-286385" algn="just">
              <a:lnSpc>
                <a:spcPct val="100000"/>
              </a:lnSpc>
              <a:spcBef>
                <a:spcPts val="670"/>
              </a:spcBef>
              <a:buClr>
                <a:srgbClr val="515F7A"/>
              </a:buClr>
              <a:buChar char="–"/>
              <a:tabLst>
                <a:tab pos="756920" algn="l"/>
              </a:tabLst>
            </a:pPr>
            <a:r>
              <a:rPr sz="2800" spc="-5" dirty="0">
                <a:latin typeface="Arial"/>
                <a:cs typeface="Arial"/>
              </a:rPr>
              <a:t>All </a:t>
            </a:r>
            <a:r>
              <a:rPr sz="2800" dirty="0">
                <a:latin typeface="Arial"/>
                <a:cs typeface="Arial"/>
              </a:rPr>
              <a:t>networked machines are close enough </a:t>
            </a:r>
            <a:r>
              <a:rPr sz="2800" spc="-5" dirty="0">
                <a:latin typeface="Arial"/>
                <a:cs typeface="Arial"/>
              </a:rPr>
              <a:t>to</a:t>
            </a:r>
            <a:r>
              <a:rPr sz="2800" spc="-35" dirty="0">
                <a:latin typeface="Arial"/>
                <a:cs typeface="Arial"/>
              </a:rPr>
              <a:t> </a:t>
            </a:r>
            <a:r>
              <a:rPr sz="2800" spc="-5" dirty="0">
                <a:latin typeface="Arial"/>
                <a:cs typeface="Arial"/>
              </a:rPr>
              <a:t>fit</a:t>
            </a:r>
            <a:endParaRPr sz="2800" dirty="0">
              <a:latin typeface="Arial"/>
              <a:cs typeface="Arial"/>
            </a:endParaRPr>
          </a:p>
          <a:p>
            <a:pPr marL="756285" algn="just">
              <a:lnSpc>
                <a:spcPct val="100000"/>
              </a:lnSpc>
            </a:pPr>
            <a:r>
              <a:rPr sz="2800" spc="-5" dirty="0">
                <a:latin typeface="Arial"/>
                <a:cs typeface="Arial"/>
              </a:rPr>
              <a:t>within the </a:t>
            </a:r>
            <a:r>
              <a:rPr sz="2800" dirty="0">
                <a:latin typeface="Arial"/>
                <a:cs typeface="Arial"/>
              </a:rPr>
              <a:t>span of </a:t>
            </a:r>
            <a:r>
              <a:rPr sz="2800" spc="-5" dirty="0">
                <a:latin typeface="Arial"/>
                <a:cs typeface="Arial"/>
              </a:rPr>
              <a:t>a single</a:t>
            </a:r>
            <a:r>
              <a:rPr sz="2800" spc="-20" dirty="0">
                <a:latin typeface="Arial"/>
                <a:cs typeface="Arial"/>
              </a:rPr>
              <a:t> </a:t>
            </a:r>
            <a:r>
              <a:rPr sz="2800" spc="-5" dirty="0">
                <a:latin typeface="Arial"/>
                <a:cs typeface="Arial"/>
              </a:rPr>
              <a:t>LAN</a:t>
            </a:r>
            <a:endParaRPr sz="2800" dirty="0">
              <a:latin typeface="Arial"/>
              <a:cs typeface="Arial"/>
            </a:endParaRPr>
          </a:p>
          <a:p>
            <a:pPr marL="756285" lvl="1" indent="-286385" algn="just">
              <a:lnSpc>
                <a:spcPct val="100000"/>
              </a:lnSpc>
              <a:spcBef>
                <a:spcPts val="670"/>
              </a:spcBef>
              <a:buClr>
                <a:srgbClr val="515F7A"/>
              </a:buClr>
              <a:buChar char="–"/>
              <a:tabLst>
                <a:tab pos="756920" algn="l"/>
              </a:tabLst>
            </a:pPr>
            <a:r>
              <a:rPr sz="2800" spc="-5" dirty="0">
                <a:latin typeface="Arial"/>
                <a:cs typeface="Arial"/>
              </a:rPr>
              <a:t>Budget </a:t>
            </a:r>
            <a:r>
              <a:rPr sz="2800" dirty="0">
                <a:latin typeface="Arial"/>
                <a:cs typeface="Arial"/>
              </a:rPr>
              <a:t>considerations </a:t>
            </a:r>
            <a:r>
              <a:rPr sz="2800" spc="-5" dirty="0">
                <a:latin typeface="Arial"/>
                <a:cs typeface="Arial"/>
              </a:rPr>
              <a:t>are</a:t>
            </a:r>
            <a:r>
              <a:rPr sz="2800" spc="-65" dirty="0">
                <a:latin typeface="Arial"/>
                <a:cs typeface="Arial"/>
              </a:rPr>
              <a:t> </a:t>
            </a:r>
            <a:r>
              <a:rPr sz="2800" dirty="0">
                <a:latin typeface="Arial"/>
                <a:cs typeface="Arial"/>
              </a:rPr>
              <a:t>paramount</a:t>
            </a:r>
          </a:p>
          <a:p>
            <a:pPr marL="756285" lvl="1" indent="-286385" algn="just">
              <a:lnSpc>
                <a:spcPct val="100000"/>
              </a:lnSpc>
              <a:spcBef>
                <a:spcPts val="675"/>
              </a:spcBef>
              <a:buClr>
                <a:srgbClr val="515F7A"/>
              </a:buClr>
              <a:buChar char="–"/>
              <a:tabLst>
                <a:tab pos="756920" algn="l"/>
              </a:tabLst>
            </a:pPr>
            <a:r>
              <a:rPr sz="2800" spc="-5" dirty="0">
                <a:latin typeface="Arial"/>
                <a:cs typeface="Arial"/>
              </a:rPr>
              <a:t>No </a:t>
            </a:r>
            <a:r>
              <a:rPr sz="2800" dirty="0">
                <a:latin typeface="Arial"/>
                <a:cs typeface="Arial"/>
              </a:rPr>
              <a:t>specialized servers </a:t>
            </a:r>
            <a:r>
              <a:rPr sz="2800" spc="-5" dirty="0">
                <a:latin typeface="Arial"/>
                <a:cs typeface="Arial"/>
              </a:rPr>
              <a:t>are</a:t>
            </a:r>
            <a:r>
              <a:rPr sz="2800" spc="-85" dirty="0">
                <a:latin typeface="Arial"/>
                <a:cs typeface="Arial"/>
              </a:rPr>
              <a:t> </a:t>
            </a:r>
            <a:r>
              <a:rPr sz="2800" dirty="0">
                <a:latin typeface="Arial"/>
                <a:cs typeface="Arial"/>
              </a:rPr>
              <a:t>needed</a:t>
            </a:r>
          </a:p>
        </p:txBody>
      </p:sp>
    </p:spTree>
  </p:cSld>
  <p:clrMapOvr>
    <a:masterClrMapping/>
  </p:clrMapOvr>
  <p:transition spd="med">
    <p:fade thruBlk="1"/>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pPr algn="just"/>
            <a:endParaRPr/>
          </a:p>
        </p:txBody>
      </p:sp>
      <p:sp>
        <p:nvSpPr>
          <p:cNvPr id="3" name="object 3"/>
          <p:cNvSpPr/>
          <p:nvPr/>
        </p:nvSpPr>
        <p:spPr>
          <a:xfrm>
            <a:off x="0" y="0"/>
            <a:ext cx="9144000" cy="762000"/>
          </a:xfrm>
          <a:prstGeom prst="rect">
            <a:avLst/>
          </a:prstGeom>
          <a:blipFill>
            <a:blip r:embed="rId2" cstate="print"/>
            <a:stretch>
              <a:fillRect/>
            </a:stretch>
          </a:blipFill>
        </p:spPr>
        <p:txBody>
          <a:bodyPr wrap="square" lIns="0" tIns="0" rIns="0" bIns="0" rtlCol="0"/>
          <a:lstStyle/>
          <a:p>
            <a:pPr algn="just"/>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pPr algn="just"/>
            <a:endParaRPr/>
          </a:p>
        </p:txBody>
      </p:sp>
      <p:sp>
        <p:nvSpPr>
          <p:cNvPr id="5" name="object 5"/>
          <p:cNvSpPr/>
          <p:nvPr/>
        </p:nvSpPr>
        <p:spPr>
          <a:xfrm>
            <a:off x="7543800" y="6088062"/>
            <a:ext cx="381000" cy="346075"/>
          </a:xfrm>
          <a:prstGeom prst="rect">
            <a:avLst/>
          </a:prstGeom>
          <a:blipFill>
            <a:blip r:embed="rId3" cstate="print"/>
            <a:stretch>
              <a:fillRect/>
            </a:stretch>
          </a:blipFill>
        </p:spPr>
        <p:txBody>
          <a:bodyPr wrap="square" lIns="0" tIns="0" rIns="0" bIns="0" rtlCol="0"/>
          <a:lstStyle/>
          <a:p>
            <a:pPr algn="just"/>
            <a:endParaRPr/>
          </a:p>
        </p:txBody>
      </p:sp>
      <p:sp>
        <p:nvSpPr>
          <p:cNvPr id="6" name="object 6"/>
          <p:cNvSpPr/>
          <p:nvPr/>
        </p:nvSpPr>
        <p:spPr>
          <a:xfrm>
            <a:off x="8001000" y="6096000"/>
            <a:ext cx="381000" cy="361950"/>
          </a:xfrm>
          <a:prstGeom prst="rect">
            <a:avLst/>
          </a:prstGeom>
          <a:blipFill>
            <a:blip r:embed="rId4" cstate="print"/>
            <a:stretch>
              <a:fillRect/>
            </a:stretch>
          </a:blipFill>
        </p:spPr>
        <p:txBody>
          <a:bodyPr wrap="square" lIns="0" tIns="0" rIns="0" bIns="0" rtlCol="0"/>
          <a:lstStyle/>
          <a:p>
            <a:pPr algn="just"/>
            <a:endParaRPr/>
          </a:p>
        </p:txBody>
      </p:sp>
      <p:sp>
        <p:nvSpPr>
          <p:cNvPr id="7" name="object 7"/>
          <p:cNvSpPr/>
          <p:nvPr/>
        </p:nvSpPr>
        <p:spPr>
          <a:xfrm>
            <a:off x="8534400" y="6096000"/>
            <a:ext cx="381000" cy="366712"/>
          </a:xfrm>
          <a:prstGeom prst="rect">
            <a:avLst/>
          </a:prstGeom>
          <a:blipFill>
            <a:blip r:embed="rId5" cstate="print"/>
            <a:stretch>
              <a:fillRect/>
            </a:stretch>
          </a:blipFill>
        </p:spPr>
        <p:txBody>
          <a:bodyPr wrap="square" lIns="0" tIns="0" rIns="0" bIns="0" rtlCol="0"/>
          <a:lstStyle/>
          <a:p>
            <a:pPr algn="just"/>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21590" algn="just">
              <a:lnSpc>
                <a:spcPct val="100000"/>
              </a:lnSpc>
            </a:pPr>
            <a:r>
              <a:rPr dirty="0"/>
              <a:t>Peer-to-Peer or Server-Based</a:t>
            </a:r>
            <a:r>
              <a:rPr spc="-140" dirty="0"/>
              <a:t> </a:t>
            </a:r>
            <a:r>
              <a:rPr dirty="0"/>
              <a:t>Network</a:t>
            </a:r>
          </a:p>
        </p:txBody>
      </p:sp>
      <p:sp>
        <p:nvSpPr>
          <p:cNvPr id="9" name="object 9"/>
          <p:cNvSpPr txBox="1"/>
          <p:nvPr/>
        </p:nvSpPr>
        <p:spPr>
          <a:xfrm>
            <a:off x="383540" y="929385"/>
            <a:ext cx="8379460" cy="5578450"/>
          </a:xfrm>
          <a:prstGeom prst="rect">
            <a:avLst/>
          </a:prstGeom>
        </p:spPr>
        <p:txBody>
          <a:bodyPr vert="horz" wrap="square" lIns="0" tIns="0" rIns="0" bIns="0" rtlCol="0">
            <a:spAutoFit/>
          </a:bodyPr>
          <a:lstStyle/>
          <a:p>
            <a:pPr marL="355600" indent="-342900" algn="just">
              <a:lnSpc>
                <a:spcPts val="3275"/>
              </a:lnSpc>
              <a:buClr>
                <a:srgbClr val="839EE2"/>
              </a:buClr>
              <a:buChar char="•"/>
              <a:tabLst>
                <a:tab pos="354965" algn="l"/>
                <a:tab pos="355600" algn="l"/>
              </a:tabLst>
            </a:pPr>
            <a:r>
              <a:rPr sz="3000" spc="-5" dirty="0">
                <a:latin typeface="Arial"/>
                <a:cs typeface="Arial"/>
              </a:rPr>
              <a:t>A </a:t>
            </a:r>
            <a:r>
              <a:rPr sz="3000" dirty="0">
                <a:latin typeface="Arial"/>
                <a:cs typeface="Arial"/>
              </a:rPr>
              <a:t>server-based network </a:t>
            </a:r>
            <a:r>
              <a:rPr sz="3000" spc="-5" dirty="0">
                <a:latin typeface="Arial"/>
                <a:cs typeface="Arial"/>
              </a:rPr>
              <a:t>makes sense when</a:t>
            </a:r>
            <a:r>
              <a:rPr sz="3000" spc="10" dirty="0">
                <a:latin typeface="Arial"/>
                <a:cs typeface="Arial"/>
              </a:rPr>
              <a:t> </a:t>
            </a:r>
            <a:r>
              <a:rPr sz="3000" spc="-5" dirty="0">
                <a:latin typeface="Arial"/>
                <a:cs typeface="Arial"/>
              </a:rPr>
              <a:t>on</a:t>
            </a:r>
            <a:r>
              <a:rPr lang="en-PH" sz="3000" spc="-5" dirty="0">
                <a:latin typeface="Arial"/>
                <a:cs typeface="Arial"/>
              </a:rPr>
              <a:t>e</a:t>
            </a:r>
            <a:r>
              <a:rPr lang="en-US" sz="3000" spc="-365" dirty="0">
                <a:latin typeface="Arial"/>
                <a:cs typeface="Arial"/>
              </a:rPr>
              <a:t> </a:t>
            </a:r>
            <a:r>
              <a:rPr lang="en-US" sz="3000" spc="-5" dirty="0">
                <a:latin typeface="Arial"/>
                <a:cs typeface="Arial"/>
              </a:rPr>
              <a:t>or more of the following </a:t>
            </a:r>
            <a:r>
              <a:rPr lang="en-US" sz="3000" dirty="0">
                <a:latin typeface="Arial"/>
                <a:cs typeface="Arial"/>
              </a:rPr>
              <a:t>conditions </a:t>
            </a:r>
            <a:r>
              <a:rPr lang="en-US" sz="3000" spc="-5" dirty="0">
                <a:latin typeface="Arial"/>
                <a:cs typeface="Arial"/>
              </a:rPr>
              <a:t>is</a:t>
            </a:r>
            <a:r>
              <a:rPr lang="en-US" sz="3000" spc="30" dirty="0">
                <a:latin typeface="Arial"/>
                <a:cs typeface="Arial"/>
              </a:rPr>
              <a:t> </a:t>
            </a:r>
            <a:r>
              <a:rPr lang="en-US" sz="3000" dirty="0">
                <a:latin typeface="Arial"/>
                <a:cs typeface="Arial"/>
              </a:rPr>
              <a:t>true:</a:t>
            </a:r>
          </a:p>
          <a:p>
            <a:pPr marL="756285" lvl="1" indent="-286385" algn="just">
              <a:lnSpc>
                <a:spcPct val="100000"/>
              </a:lnSpc>
              <a:spcBef>
                <a:spcPts val="450"/>
              </a:spcBef>
              <a:buClr>
                <a:srgbClr val="515F7A"/>
              </a:buClr>
              <a:buChar char="–"/>
              <a:tabLst>
                <a:tab pos="756920" algn="l"/>
              </a:tabLst>
            </a:pPr>
            <a:r>
              <a:rPr sz="3000" dirty="0">
                <a:latin typeface="Arial"/>
                <a:cs typeface="Arial"/>
              </a:rPr>
              <a:t>More than 10 users must </a:t>
            </a:r>
            <a:r>
              <a:rPr sz="3000" spc="-5" dirty="0">
                <a:latin typeface="Arial"/>
                <a:cs typeface="Arial"/>
              </a:rPr>
              <a:t>share network</a:t>
            </a:r>
            <a:r>
              <a:rPr sz="3000" spc="-30" dirty="0">
                <a:latin typeface="Arial"/>
                <a:cs typeface="Arial"/>
              </a:rPr>
              <a:t> </a:t>
            </a:r>
            <a:r>
              <a:rPr sz="3000" spc="-5" dirty="0">
                <a:latin typeface="Arial"/>
                <a:cs typeface="Arial"/>
              </a:rPr>
              <a:t>access</a:t>
            </a:r>
            <a:endParaRPr sz="3000" dirty="0">
              <a:latin typeface="Arial"/>
              <a:cs typeface="Arial"/>
            </a:endParaRPr>
          </a:p>
          <a:p>
            <a:pPr marL="756285" marR="586740" lvl="1" indent="-286385" algn="just">
              <a:lnSpc>
                <a:spcPts val="2740"/>
              </a:lnSpc>
              <a:spcBef>
                <a:spcPts val="640"/>
              </a:spcBef>
              <a:buClr>
                <a:srgbClr val="515F7A"/>
              </a:buClr>
              <a:buChar char="–"/>
              <a:tabLst>
                <a:tab pos="442913" algn="l"/>
              </a:tabLst>
            </a:pPr>
            <a:r>
              <a:rPr sz="3000" spc="-5" dirty="0">
                <a:latin typeface="Arial"/>
                <a:cs typeface="Arial"/>
              </a:rPr>
              <a:t>Centralized </a:t>
            </a:r>
            <a:r>
              <a:rPr sz="3000" dirty="0">
                <a:latin typeface="Arial"/>
                <a:cs typeface="Arial"/>
              </a:rPr>
              <a:t>control, </a:t>
            </a:r>
            <a:r>
              <a:rPr sz="3000" spc="-5" dirty="0">
                <a:latin typeface="Arial"/>
                <a:cs typeface="Arial"/>
              </a:rPr>
              <a:t>security, resource</a:t>
            </a:r>
            <a:r>
              <a:rPr lang="en-US" sz="3000" spc="-5" dirty="0">
                <a:latin typeface="Arial"/>
                <a:cs typeface="Arial"/>
              </a:rPr>
              <a:t> </a:t>
            </a:r>
            <a:r>
              <a:rPr sz="3000" spc="-5" dirty="0">
                <a:latin typeface="Arial"/>
                <a:cs typeface="Arial"/>
              </a:rPr>
              <a:t>management, or  backup is</a:t>
            </a:r>
            <a:r>
              <a:rPr sz="3000" spc="-35" dirty="0">
                <a:latin typeface="Arial"/>
                <a:cs typeface="Arial"/>
              </a:rPr>
              <a:t> </a:t>
            </a:r>
            <a:r>
              <a:rPr sz="3000" spc="-5" dirty="0">
                <a:latin typeface="Arial"/>
                <a:cs typeface="Arial"/>
              </a:rPr>
              <a:t>desirable</a:t>
            </a:r>
            <a:endParaRPr sz="3000" dirty="0">
              <a:latin typeface="Arial"/>
              <a:cs typeface="Arial"/>
            </a:endParaRPr>
          </a:p>
          <a:p>
            <a:pPr marL="756285" lvl="1" indent="-286385" algn="just">
              <a:lnSpc>
                <a:spcPts val="2810"/>
              </a:lnSpc>
              <a:spcBef>
                <a:spcPts val="365"/>
              </a:spcBef>
              <a:buClr>
                <a:srgbClr val="515F7A"/>
              </a:buClr>
              <a:buChar char="–"/>
              <a:tabLst>
                <a:tab pos="756920" algn="l"/>
              </a:tabLst>
            </a:pPr>
            <a:r>
              <a:rPr sz="3000" spc="-5" dirty="0">
                <a:latin typeface="Arial"/>
                <a:cs typeface="Arial"/>
              </a:rPr>
              <a:t>Users need access </a:t>
            </a:r>
            <a:r>
              <a:rPr sz="3000" dirty="0">
                <a:latin typeface="Arial"/>
                <a:cs typeface="Arial"/>
              </a:rPr>
              <a:t>to </a:t>
            </a:r>
            <a:r>
              <a:rPr sz="3000" spc="-5" dirty="0">
                <a:latin typeface="Arial"/>
                <a:cs typeface="Arial"/>
              </a:rPr>
              <a:t>specialized </a:t>
            </a:r>
            <a:r>
              <a:rPr sz="3000" dirty="0">
                <a:latin typeface="Arial"/>
                <a:cs typeface="Arial"/>
              </a:rPr>
              <a:t>servers, </a:t>
            </a:r>
            <a:r>
              <a:rPr sz="3000" spc="-5" dirty="0">
                <a:latin typeface="Arial"/>
                <a:cs typeface="Arial"/>
              </a:rPr>
              <a:t>or </a:t>
            </a:r>
            <a:r>
              <a:rPr sz="3000" dirty="0">
                <a:latin typeface="Arial"/>
                <a:cs typeface="Arial"/>
              </a:rPr>
              <a:t>they</a:t>
            </a:r>
            <a:r>
              <a:rPr sz="3000" spc="70" dirty="0">
                <a:latin typeface="Arial"/>
                <a:cs typeface="Arial"/>
              </a:rPr>
              <a:t> </a:t>
            </a:r>
            <a:r>
              <a:rPr sz="3000" spc="-5" dirty="0">
                <a:latin typeface="Arial"/>
                <a:cs typeface="Arial"/>
              </a:rPr>
              <a:t>place</a:t>
            </a:r>
            <a:r>
              <a:rPr lang="en-US" sz="3000" dirty="0">
                <a:latin typeface="Arial"/>
                <a:cs typeface="Arial"/>
              </a:rPr>
              <a:t> </a:t>
            </a:r>
            <a:r>
              <a:rPr sz="3000" spc="-5" dirty="0">
                <a:latin typeface="Arial"/>
                <a:cs typeface="Arial"/>
              </a:rPr>
              <a:t>heavy demands on network</a:t>
            </a:r>
            <a:r>
              <a:rPr sz="3000" spc="45" dirty="0">
                <a:latin typeface="Arial"/>
                <a:cs typeface="Arial"/>
              </a:rPr>
              <a:t> </a:t>
            </a:r>
            <a:r>
              <a:rPr sz="3000" spc="-5" dirty="0">
                <a:latin typeface="Arial"/>
                <a:cs typeface="Arial"/>
              </a:rPr>
              <a:t>resources</a:t>
            </a:r>
            <a:endParaRPr sz="3000" dirty="0">
              <a:latin typeface="Arial"/>
              <a:cs typeface="Arial"/>
            </a:endParaRPr>
          </a:p>
          <a:p>
            <a:pPr marL="756285" lvl="1" indent="-286385" algn="just">
              <a:lnSpc>
                <a:spcPct val="100000"/>
              </a:lnSpc>
              <a:spcBef>
                <a:spcPts val="430"/>
              </a:spcBef>
              <a:buClr>
                <a:srgbClr val="515F7A"/>
              </a:buClr>
              <a:buChar char="–"/>
              <a:tabLst>
                <a:tab pos="756920" algn="l"/>
              </a:tabLst>
            </a:pPr>
            <a:r>
              <a:rPr sz="3000" spc="-5" dirty="0">
                <a:latin typeface="Arial"/>
                <a:cs typeface="Arial"/>
              </a:rPr>
              <a:t>An internetwork is in use</a:t>
            </a:r>
            <a:endParaRPr sz="3000" dirty="0">
              <a:latin typeface="Arial"/>
              <a:cs typeface="Arial"/>
            </a:endParaRPr>
          </a:p>
          <a:p>
            <a:pPr marL="355600" indent="-342900" algn="just">
              <a:lnSpc>
                <a:spcPts val="3275"/>
              </a:lnSpc>
              <a:spcBef>
                <a:spcPts val="490"/>
              </a:spcBef>
              <a:buClr>
                <a:srgbClr val="839EE2"/>
              </a:buClr>
              <a:buFont typeface="Arial"/>
              <a:buChar char="•"/>
              <a:tabLst>
                <a:tab pos="354965" algn="l"/>
                <a:tab pos="355600" algn="l"/>
              </a:tabLst>
            </a:pPr>
            <a:r>
              <a:rPr sz="3000" b="1" spc="-10" dirty="0">
                <a:latin typeface="Arial"/>
                <a:cs typeface="Arial"/>
              </a:rPr>
              <a:t>Hybrid </a:t>
            </a:r>
            <a:r>
              <a:rPr sz="3000" b="1" spc="-5" dirty="0">
                <a:latin typeface="Arial"/>
                <a:cs typeface="Arial"/>
              </a:rPr>
              <a:t>network </a:t>
            </a:r>
            <a:r>
              <a:rPr sz="3000" spc="-5" dirty="0">
                <a:latin typeface="Arial"/>
                <a:cs typeface="Arial"/>
              </a:rPr>
              <a:t>uses elements of </a:t>
            </a:r>
            <a:r>
              <a:rPr sz="3000" dirty="0">
                <a:latin typeface="Arial"/>
                <a:cs typeface="Arial"/>
              </a:rPr>
              <a:t>both </a:t>
            </a:r>
            <a:r>
              <a:rPr sz="3000" spc="-5" dirty="0">
                <a:latin typeface="Arial"/>
                <a:cs typeface="Arial"/>
              </a:rPr>
              <a:t>a</a:t>
            </a:r>
            <a:r>
              <a:rPr sz="3000" spc="125" dirty="0">
                <a:latin typeface="Arial"/>
                <a:cs typeface="Arial"/>
              </a:rPr>
              <a:t> </a:t>
            </a:r>
            <a:r>
              <a:rPr sz="3000" dirty="0">
                <a:latin typeface="Arial"/>
                <a:cs typeface="Arial"/>
              </a:rPr>
              <a:t>server-</a:t>
            </a:r>
            <a:r>
              <a:rPr sz="3000" spc="-5" dirty="0">
                <a:latin typeface="Arial"/>
                <a:cs typeface="Arial"/>
              </a:rPr>
              <a:t>based network </a:t>
            </a:r>
            <a:r>
              <a:rPr sz="3000" dirty="0">
                <a:latin typeface="Arial"/>
                <a:cs typeface="Arial"/>
              </a:rPr>
              <a:t>and </a:t>
            </a:r>
            <a:r>
              <a:rPr sz="3000" spc="-5" dirty="0">
                <a:latin typeface="Arial"/>
                <a:cs typeface="Arial"/>
              </a:rPr>
              <a:t>a </a:t>
            </a:r>
            <a:r>
              <a:rPr sz="3000" dirty="0">
                <a:latin typeface="Arial"/>
                <a:cs typeface="Arial"/>
              </a:rPr>
              <a:t>peer-to-peer</a:t>
            </a:r>
            <a:r>
              <a:rPr sz="3000" spc="70" dirty="0">
                <a:latin typeface="Arial"/>
                <a:cs typeface="Arial"/>
              </a:rPr>
              <a:t> </a:t>
            </a:r>
            <a:r>
              <a:rPr sz="3000" spc="-5" dirty="0">
                <a:latin typeface="Arial"/>
                <a:cs typeface="Arial"/>
              </a:rPr>
              <a:t>network</a:t>
            </a:r>
            <a:endParaRPr sz="3000" dirty="0">
              <a:latin typeface="Arial"/>
              <a:cs typeface="Arial"/>
            </a:endParaRPr>
          </a:p>
        </p:txBody>
      </p:sp>
    </p:spTree>
  </p:cSld>
  <p:clrMapOvr>
    <a:masterClrMapping/>
  </p:clrMapOvr>
  <p:transition spd="med">
    <p:fade thruBlk="1"/>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pPr algn="just"/>
            <a:endParaRPr/>
          </a:p>
        </p:txBody>
      </p:sp>
      <p:sp>
        <p:nvSpPr>
          <p:cNvPr id="3" name="object 3"/>
          <p:cNvSpPr/>
          <p:nvPr/>
        </p:nvSpPr>
        <p:spPr>
          <a:xfrm>
            <a:off x="0" y="0"/>
            <a:ext cx="9144000" cy="762000"/>
          </a:xfrm>
          <a:prstGeom prst="rect">
            <a:avLst/>
          </a:prstGeom>
          <a:blipFill>
            <a:blip r:embed="rId2" cstate="print"/>
            <a:stretch>
              <a:fillRect/>
            </a:stretch>
          </a:blipFill>
        </p:spPr>
        <p:txBody>
          <a:bodyPr wrap="square" lIns="0" tIns="0" rIns="0" bIns="0" rtlCol="0"/>
          <a:lstStyle/>
          <a:p>
            <a:pPr algn="just"/>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pPr algn="just"/>
            <a:endParaRPr/>
          </a:p>
        </p:txBody>
      </p:sp>
      <p:sp>
        <p:nvSpPr>
          <p:cNvPr id="5" name="object 5"/>
          <p:cNvSpPr/>
          <p:nvPr/>
        </p:nvSpPr>
        <p:spPr>
          <a:xfrm>
            <a:off x="685800" y="1524000"/>
            <a:ext cx="8458200" cy="0"/>
          </a:xfrm>
          <a:custGeom>
            <a:avLst/>
            <a:gdLst/>
            <a:ahLst/>
            <a:cxnLst/>
            <a:rect l="l" t="t" r="r" b="b"/>
            <a:pathLst>
              <a:path w="8458200">
                <a:moveTo>
                  <a:pt x="0" y="0"/>
                </a:moveTo>
                <a:lnTo>
                  <a:pt x="8458200" y="0"/>
                </a:lnTo>
              </a:path>
            </a:pathLst>
          </a:custGeom>
          <a:ln w="25400">
            <a:solidFill>
              <a:srgbClr val="FFFFFF"/>
            </a:solidFill>
          </a:ln>
        </p:spPr>
        <p:txBody>
          <a:bodyPr wrap="square" lIns="0" tIns="0" rIns="0" bIns="0" rtlCol="0"/>
          <a:lstStyle/>
          <a:p>
            <a:pPr algn="just"/>
            <a:endParaRPr/>
          </a:p>
        </p:txBody>
      </p:sp>
      <p:sp>
        <p:nvSpPr>
          <p:cNvPr id="6" name="object 6"/>
          <p:cNvSpPr/>
          <p:nvPr/>
        </p:nvSpPr>
        <p:spPr>
          <a:xfrm>
            <a:off x="7543800" y="6088062"/>
            <a:ext cx="381000" cy="346075"/>
          </a:xfrm>
          <a:prstGeom prst="rect">
            <a:avLst/>
          </a:prstGeom>
          <a:blipFill>
            <a:blip r:embed="rId3" cstate="print"/>
            <a:stretch>
              <a:fillRect/>
            </a:stretch>
          </a:blipFill>
        </p:spPr>
        <p:txBody>
          <a:bodyPr wrap="square" lIns="0" tIns="0" rIns="0" bIns="0" rtlCol="0"/>
          <a:lstStyle/>
          <a:p>
            <a:pPr algn="just"/>
            <a:endParaRPr/>
          </a:p>
        </p:txBody>
      </p:sp>
      <p:sp>
        <p:nvSpPr>
          <p:cNvPr id="7" name="object 7"/>
          <p:cNvSpPr/>
          <p:nvPr/>
        </p:nvSpPr>
        <p:spPr>
          <a:xfrm>
            <a:off x="8001000" y="6096000"/>
            <a:ext cx="381000" cy="361950"/>
          </a:xfrm>
          <a:prstGeom prst="rect">
            <a:avLst/>
          </a:prstGeom>
          <a:blipFill>
            <a:blip r:embed="rId4" cstate="print"/>
            <a:stretch>
              <a:fillRect/>
            </a:stretch>
          </a:blipFill>
        </p:spPr>
        <p:txBody>
          <a:bodyPr wrap="square" lIns="0" tIns="0" rIns="0" bIns="0" rtlCol="0"/>
          <a:lstStyle/>
          <a:p>
            <a:pPr algn="just"/>
            <a:endParaRPr/>
          </a:p>
        </p:txBody>
      </p:sp>
      <p:sp>
        <p:nvSpPr>
          <p:cNvPr id="8" name="object 8"/>
          <p:cNvSpPr/>
          <p:nvPr/>
        </p:nvSpPr>
        <p:spPr>
          <a:xfrm>
            <a:off x="8534400" y="6096000"/>
            <a:ext cx="381000" cy="366712"/>
          </a:xfrm>
          <a:prstGeom prst="rect">
            <a:avLst/>
          </a:prstGeom>
          <a:blipFill>
            <a:blip r:embed="rId5" cstate="print"/>
            <a:stretch>
              <a:fillRect/>
            </a:stretch>
          </a:blipFill>
        </p:spPr>
        <p:txBody>
          <a:bodyPr wrap="square" lIns="0" tIns="0" rIns="0" bIns="0" rtlCol="0"/>
          <a:lstStyle/>
          <a:p>
            <a:pPr algn="just"/>
            <a:endParaRPr/>
          </a:p>
        </p:txBody>
      </p:sp>
      <p:sp>
        <p:nvSpPr>
          <p:cNvPr id="9" name="object 9"/>
          <p:cNvSpPr txBox="1">
            <a:spLocks noGrp="1"/>
          </p:cNvSpPr>
          <p:nvPr>
            <p:ph type="title"/>
          </p:nvPr>
        </p:nvSpPr>
        <p:spPr>
          <a:prstGeom prst="rect">
            <a:avLst/>
          </a:prstGeom>
        </p:spPr>
        <p:txBody>
          <a:bodyPr vert="horz" wrap="square" lIns="0" tIns="0" rIns="0" bIns="0" rtlCol="0">
            <a:spAutoFit/>
          </a:bodyPr>
          <a:lstStyle/>
          <a:p>
            <a:pPr marL="3361054" algn="just">
              <a:lnSpc>
                <a:spcPct val="100000"/>
              </a:lnSpc>
            </a:pPr>
            <a:r>
              <a:rPr lang="en-PH" dirty="0"/>
              <a:t>References</a:t>
            </a:r>
            <a:endParaRPr dirty="0"/>
          </a:p>
        </p:txBody>
      </p:sp>
      <p:sp>
        <p:nvSpPr>
          <p:cNvPr id="10" name="object 10"/>
          <p:cNvSpPr txBox="1"/>
          <p:nvPr/>
        </p:nvSpPr>
        <p:spPr>
          <a:xfrm>
            <a:off x="459740" y="1110234"/>
            <a:ext cx="8164830" cy="3334246"/>
          </a:xfrm>
          <a:prstGeom prst="rect">
            <a:avLst/>
          </a:prstGeom>
        </p:spPr>
        <p:txBody>
          <a:bodyPr vert="horz" wrap="square" lIns="0" tIns="0" rIns="0" bIns="0" rtlCol="0">
            <a:spAutoFit/>
          </a:bodyPr>
          <a:lstStyle/>
          <a:p>
            <a:pPr marL="355600" marR="261620" indent="-342900" algn="just">
              <a:lnSpc>
                <a:spcPts val="2590"/>
              </a:lnSpc>
              <a:buClr>
                <a:srgbClr val="839EE2"/>
              </a:buClr>
              <a:buFont typeface="Arial" panose="020B0604020202020204" pitchFamily="34" charset="0"/>
              <a:buChar char="•"/>
              <a:tabLst>
                <a:tab pos="354965" algn="l"/>
                <a:tab pos="355600" algn="l"/>
              </a:tabLst>
            </a:pPr>
            <a:r>
              <a:rPr lang="en-PH" sz="2400" dirty="0">
                <a:latin typeface="Arial"/>
                <a:cs typeface="Arial"/>
              </a:rPr>
              <a:t>https://www.belden.com/blog/smart-building/network-types</a:t>
            </a:r>
          </a:p>
          <a:p>
            <a:pPr marL="355600" marR="261620" indent="-342900" algn="just">
              <a:lnSpc>
                <a:spcPts val="2590"/>
              </a:lnSpc>
              <a:buClr>
                <a:srgbClr val="839EE2"/>
              </a:buClr>
              <a:buFont typeface="Arial" panose="020B0604020202020204" pitchFamily="34" charset="0"/>
              <a:buChar char="•"/>
              <a:tabLst>
                <a:tab pos="354965" algn="l"/>
                <a:tab pos="355600" algn="l"/>
              </a:tabLst>
            </a:pPr>
            <a:r>
              <a:rPr lang="en-PH" sz="2400" dirty="0">
                <a:latin typeface="Arial"/>
                <a:cs typeface="Arial"/>
              </a:rPr>
              <a:t>https://www.javatpoint.com/types-of-computehttps://networkencyclopedia.com/virtual-private-network-vpn/r-network</a:t>
            </a:r>
          </a:p>
          <a:p>
            <a:pPr marL="355600" marR="261620" indent="-342900" algn="just">
              <a:lnSpc>
                <a:spcPts val="2590"/>
              </a:lnSpc>
              <a:buClr>
                <a:srgbClr val="839EE2"/>
              </a:buClr>
              <a:buFont typeface="Arial" panose="020B0604020202020204" pitchFamily="34" charset="0"/>
              <a:buChar char="•"/>
              <a:tabLst>
                <a:tab pos="354965" algn="l"/>
                <a:tab pos="355600" algn="l"/>
              </a:tabLst>
            </a:pPr>
            <a:r>
              <a:rPr lang="en-PH" sz="2400" dirty="0">
                <a:latin typeface="Arial"/>
                <a:cs typeface="Arial"/>
              </a:rPr>
              <a:t>https://www.guru99.com/types-of-computer-network.html</a:t>
            </a:r>
          </a:p>
          <a:p>
            <a:pPr marL="355600" marR="261620" indent="-342900" algn="just">
              <a:lnSpc>
                <a:spcPts val="2590"/>
              </a:lnSpc>
              <a:buClr>
                <a:srgbClr val="839EE2"/>
              </a:buClr>
              <a:buFont typeface="Arial" panose="020B0604020202020204" pitchFamily="34" charset="0"/>
              <a:buChar char="•"/>
              <a:tabLst>
                <a:tab pos="354965" algn="l"/>
                <a:tab pos="355600" algn="l"/>
              </a:tabLst>
            </a:pPr>
            <a:r>
              <a:rPr lang="en-PH" sz="2400" dirty="0">
                <a:latin typeface="Arial"/>
                <a:cs typeface="Arial"/>
              </a:rPr>
              <a:t>https://study.com/academy/lesson/types-of-networks-lan-wan-wlan-man-san-pan-epn-vpn.html</a:t>
            </a:r>
          </a:p>
          <a:p>
            <a:pPr marL="12700" marR="261620" algn="just">
              <a:lnSpc>
                <a:spcPts val="2590"/>
              </a:lnSpc>
              <a:buClr>
                <a:srgbClr val="839EE2"/>
              </a:buClr>
              <a:tabLst>
                <a:tab pos="354965" algn="l"/>
                <a:tab pos="355600" algn="l"/>
              </a:tabLst>
            </a:pPr>
            <a:endParaRPr sz="2400" dirty="0">
              <a:latin typeface="Arial"/>
              <a:cs typeface="Arial"/>
            </a:endParaRPr>
          </a:p>
        </p:txBody>
      </p:sp>
    </p:spTree>
    <p:extLst>
      <p:ext uri="{BB962C8B-B14F-4D97-AF65-F5344CB8AC3E}">
        <p14:creationId xmlns:p14="http://schemas.microsoft.com/office/powerpoint/2010/main" val="2641131739"/>
      </p:ext>
    </p:extLst>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endParaRPr/>
          </a:p>
        </p:txBody>
      </p:sp>
      <p:sp>
        <p:nvSpPr>
          <p:cNvPr id="5" name="object 5"/>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82550" algn="ctr">
              <a:lnSpc>
                <a:spcPct val="100000"/>
              </a:lnSpc>
            </a:pPr>
            <a:r>
              <a:rPr lang="en-PH" dirty="0"/>
              <a:t>Kinds of Network</a:t>
            </a:r>
            <a:endParaRPr dirty="0"/>
          </a:p>
        </p:txBody>
      </p:sp>
      <p:pic>
        <p:nvPicPr>
          <p:cNvPr id="1026" name="Picture 2" descr="Computer Network Types">
            <a:extLst>
              <a:ext uri="{FF2B5EF4-FFF2-40B4-BE49-F238E27FC236}">
                <a16:creationId xmlns:a16="http://schemas.microsoft.com/office/drawing/2014/main" id="{5215EBAA-BCA2-4119-89F9-03BBE0F7FD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3336" y="976514"/>
            <a:ext cx="7162800" cy="475156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3A403EC-6CF0-4637-8811-EBDC697A1472}"/>
              </a:ext>
            </a:extLst>
          </p:cNvPr>
          <p:cNvSpPr/>
          <p:nvPr/>
        </p:nvSpPr>
        <p:spPr>
          <a:xfrm>
            <a:off x="76200" y="6477000"/>
            <a:ext cx="8544690" cy="276999"/>
          </a:xfrm>
          <a:prstGeom prst="rect">
            <a:avLst/>
          </a:prstGeom>
        </p:spPr>
        <p:txBody>
          <a:bodyPr wrap="square">
            <a:spAutoFit/>
          </a:bodyPr>
          <a:lstStyle/>
          <a:p>
            <a:r>
              <a:rPr lang="en-PH" sz="1200" dirty="0"/>
              <a:t>https://static.javatpoint.com/tutorial/computer-network/images/personal-area-network.png</a:t>
            </a:r>
          </a:p>
        </p:txBody>
      </p:sp>
    </p:spTree>
    <p:extLst>
      <p:ext uri="{BB962C8B-B14F-4D97-AF65-F5344CB8AC3E}">
        <p14:creationId xmlns:p14="http://schemas.microsoft.com/office/powerpoint/2010/main" val="375321129"/>
      </p:ext>
    </p:extLst>
  </p:cSld>
  <p:clrMapOvr>
    <a:masterClrMapping/>
  </p:clrMapOvr>
  <p:transition spd="med">
    <p:fade thruBlk="1"/>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pPr algn="just"/>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pPr algn="just"/>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pPr algn="just"/>
            <a:endParaRPr/>
          </a:p>
        </p:txBody>
      </p:sp>
      <p:sp>
        <p:nvSpPr>
          <p:cNvPr id="5" name="object 5"/>
          <p:cNvSpPr/>
          <p:nvPr/>
        </p:nvSpPr>
        <p:spPr>
          <a:xfrm>
            <a:off x="685800" y="1524000"/>
            <a:ext cx="8458200" cy="0"/>
          </a:xfrm>
          <a:custGeom>
            <a:avLst/>
            <a:gdLst/>
            <a:ahLst/>
            <a:cxnLst/>
            <a:rect l="l" t="t" r="r" b="b"/>
            <a:pathLst>
              <a:path w="8458200">
                <a:moveTo>
                  <a:pt x="0" y="0"/>
                </a:moveTo>
                <a:lnTo>
                  <a:pt x="8458200" y="0"/>
                </a:lnTo>
              </a:path>
            </a:pathLst>
          </a:custGeom>
          <a:ln w="25400">
            <a:solidFill>
              <a:srgbClr val="FFFFFF"/>
            </a:solidFill>
          </a:ln>
        </p:spPr>
        <p:txBody>
          <a:bodyPr wrap="square" lIns="0" tIns="0" rIns="0" bIns="0" rtlCol="0"/>
          <a:lstStyle/>
          <a:p>
            <a:pPr algn="just"/>
            <a:endParaRPr/>
          </a:p>
        </p:txBody>
      </p:sp>
      <p:sp>
        <p:nvSpPr>
          <p:cNvPr id="6" name="object 6"/>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pPr algn="just"/>
            <a:endParaRPr/>
          </a:p>
        </p:txBody>
      </p:sp>
      <p:sp>
        <p:nvSpPr>
          <p:cNvPr id="7" name="object 7"/>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pPr algn="just"/>
            <a:endParaRPr/>
          </a:p>
        </p:txBody>
      </p:sp>
      <p:sp>
        <p:nvSpPr>
          <p:cNvPr id="8" name="object 8"/>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pPr algn="just"/>
            <a:endParaRPr/>
          </a:p>
        </p:txBody>
      </p:sp>
      <p:sp>
        <p:nvSpPr>
          <p:cNvPr id="9" name="object 9"/>
          <p:cNvSpPr txBox="1">
            <a:spLocks noGrp="1"/>
          </p:cNvSpPr>
          <p:nvPr>
            <p:ph type="title"/>
          </p:nvPr>
        </p:nvSpPr>
        <p:spPr>
          <a:prstGeom prst="rect">
            <a:avLst/>
          </a:prstGeom>
        </p:spPr>
        <p:txBody>
          <a:bodyPr vert="horz" wrap="square" lIns="0" tIns="0" rIns="0" bIns="0" rtlCol="0">
            <a:spAutoFit/>
          </a:bodyPr>
          <a:lstStyle/>
          <a:p>
            <a:pPr algn="ctr">
              <a:lnSpc>
                <a:spcPct val="100000"/>
              </a:lnSpc>
            </a:pPr>
            <a:r>
              <a:rPr lang="en-PH" dirty="0"/>
              <a:t>Activity</a:t>
            </a:r>
            <a:endParaRPr dirty="0"/>
          </a:p>
        </p:txBody>
      </p:sp>
      <p:sp>
        <p:nvSpPr>
          <p:cNvPr id="10" name="object 10">
            <a:extLst>
              <a:ext uri="{FF2B5EF4-FFF2-40B4-BE49-F238E27FC236}">
                <a16:creationId xmlns:a16="http://schemas.microsoft.com/office/drawing/2014/main" id="{C281CCCF-3C91-4A61-834F-0889610498F6}"/>
              </a:ext>
            </a:extLst>
          </p:cNvPr>
          <p:cNvSpPr txBox="1"/>
          <p:nvPr/>
        </p:nvSpPr>
        <p:spPr>
          <a:xfrm>
            <a:off x="152401" y="948690"/>
            <a:ext cx="8800996" cy="3323987"/>
          </a:xfrm>
          <a:prstGeom prst="rect">
            <a:avLst/>
          </a:prstGeom>
        </p:spPr>
        <p:txBody>
          <a:bodyPr vert="horz" wrap="square" lIns="0" tIns="0" rIns="0" bIns="0" rtlCol="0">
            <a:spAutoFit/>
          </a:bodyPr>
          <a:lstStyle/>
          <a:p>
            <a:pPr marL="355600" marR="343535" indent="-342900" algn="just">
              <a:lnSpc>
                <a:spcPct val="100000"/>
              </a:lnSpc>
              <a:buClr>
                <a:srgbClr val="839EE2"/>
              </a:buClr>
              <a:buChar char="•"/>
              <a:tabLst>
                <a:tab pos="354965" algn="l"/>
                <a:tab pos="355600" algn="l"/>
              </a:tabLst>
            </a:pPr>
            <a:r>
              <a:rPr lang="en-US" sz="3600" dirty="0">
                <a:latin typeface="Arial"/>
                <a:cs typeface="Arial"/>
              </a:rPr>
              <a:t>Select three (3) Network Types from the lesson and then create an illustration for each type that you selected. Label you work accordingly. </a:t>
            </a:r>
          </a:p>
          <a:p>
            <a:pPr marL="355600" marR="343535" indent="-342900" algn="just">
              <a:lnSpc>
                <a:spcPct val="100000"/>
              </a:lnSpc>
              <a:buClr>
                <a:srgbClr val="839EE2"/>
              </a:buClr>
              <a:buChar char="•"/>
              <a:tabLst>
                <a:tab pos="354965" algn="l"/>
                <a:tab pos="355600" algn="l"/>
              </a:tabLst>
            </a:pPr>
            <a:r>
              <a:rPr lang="en-US" sz="3600" dirty="0">
                <a:latin typeface="Arial"/>
                <a:cs typeface="Arial"/>
              </a:rPr>
              <a:t>Explain what Server Connection is applicable to your 3 selected networks.</a:t>
            </a:r>
          </a:p>
        </p:txBody>
      </p:sp>
    </p:spTree>
    <p:extLst>
      <p:ext uri="{BB962C8B-B14F-4D97-AF65-F5344CB8AC3E}">
        <p14:creationId xmlns:p14="http://schemas.microsoft.com/office/powerpoint/2010/main" val="1877226391"/>
      </p:ext>
    </p:extLst>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endParaRPr/>
          </a:p>
        </p:txBody>
      </p:sp>
      <p:sp>
        <p:nvSpPr>
          <p:cNvPr id="5" name="object 5"/>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82550" algn="ctr">
              <a:lnSpc>
                <a:spcPct val="100000"/>
              </a:lnSpc>
            </a:pPr>
            <a:r>
              <a:rPr lang="en-PH" dirty="0"/>
              <a:t>Kinds of Network</a:t>
            </a:r>
            <a:endParaRPr dirty="0"/>
          </a:p>
        </p:txBody>
      </p:sp>
      <p:sp>
        <p:nvSpPr>
          <p:cNvPr id="9" name="object 9"/>
          <p:cNvSpPr txBox="1"/>
          <p:nvPr/>
        </p:nvSpPr>
        <p:spPr>
          <a:xfrm>
            <a:off x="344169" y="1143000"/>
            <a:ext cx="8455660" cy="3583610"/>
          </a:xfrm>
          <a:prstGeom prst="rect">
            <a:avLst/>
          </a:prstGeom>
        </p:spPr>
        <p:txBody>
          <a:bodyPr vert="horz" wrap="square" lIns="0" tIns="0" rIns="0" bIns="0" rtlCol="0">
            <a:spAutoFit/>
          </a:bodyPr>
          <a:lstStyle/>
          <a:p>
            <a:pPr marL="12700" algn="just">
              <a:lnSpc>
                <a:spcPts val="3110"/>
              </a:lnSpc>
              <a:buClr>
                <a:srgbClr val="839EE2"/>
              </a:buClr>
              <a:tabLst>
                <a:tab pos="354965" algn="l"/>
                <a:tab pos="355600" algn="l"/>
              </a:tabLst>
            </a:pPr>
            <a:r>
              <a:rPr lang="en-US" sz="3600" dirty="0">
                <a:latin typeface="Arial"/>
                <a:cs typeface="Arial"/>
              </a:rPr>
              <a:t>2. Local Area Network (LAN)</a:t>
            </a:r>
          </a:p>
          <a:p>
            <a:pPr marL="12700" algn="just">
              <a:lnSpc>
                <a:spcPts val="3110"/>
              </a:lnSpc>
              <a:buClr>
                <a:srgbClr val="839EE2"/>
              </a:buClr>
              <a:tabLst>
                <a:tab pos="354965" algn="l"/>
                <a:tab pos="355600" algn="l"/>
              </a:tabLst>
            </a:pPr>
            <a:endParaRPr lang="en-US" sz="3600" dirty="0">
              <a:latin typeface="Arial"/>
              <a:cs typeface="Arial"/>
            </a:endParaRPr>
          </a:p>
          <a:p>
            <a:pPr marL="12700" algn="just">
              <a:lnSpc>
                <a:spcPts val="3110"/>
              </a:lnSpc>
              <a:buClr>
                <a:srgbClr val="839EE2"/>
              </a:buClr>
              <a:tabLst>
                <a:tab pos="354965" algn="l"/>
                <a:tab pos="355600" algn="l"/>
              </a:tabLst>
            </a:pPr>
            <a:r>
              <a:rPr lang="en-US" sz="3600" dirty="0">
                <a:latin typeface="Arial"/>
                <a:cs typeface="Arial"/>
              </a:rPr>
              <a:t>LANs are the most frequently discussed networks, one of the most common, one of the most original and one of the simplest types of networks. LANs connect groups of computers and low-voltage devices together across short distances </a:t>
            </a:r>
          </a:p>
        </p:txBody>
      </p:sp>
    </p:spTree>
    <p:extLst>
      <p:ext uri="{BB962C8B-B14F-4D97-AF65-F5344CB8AC3E}">
        <p14:creationId xmlns:p14="http://schemas.microsoft.com/office/powerpoint/2010/main" val="761217243"/>
      </p:ext>
    </p:extLst>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6400800"/>
            <a:ext cx="8915400" cy="0"/>
          </a:xfrm>
          <a:custGeom>
            <a:avLst/>
            <a:gdLst/>
            <a:ahLst/>
            <a:cxnLst/>
            <a:rect l="l" t="t" r="r" b="b"/>
            <a:pathLst>
              <a:path w="8915400">
                <a:moveTo>
                  <a:pt x="0" y="0"/>
                </a:moveTo>
                <a:lnTo>
                  <a:pt x="8915400" y="0"/>
                </a:lnTo>
              </a:path>
            </a:pathLst>
          </a:custGeom>
          <a:ln w="19050">
            <a:solidFill>
              <a:srgbClr val="959595"/>
            </a:solidFill>
          </a:ln>
        </p:spPr>
        <p:txBody>
          <a:bodyPr wrap="square" lIns="0" tIns="0" rIns="0" bIns="0" rtlCol="0"/>
          <a:lstStyle/>
          <a:p>
            <a:endParaRPr/>
          </a:p>
        </p:txBody>
      </p:sp>
      <p:sp>
        <p:nvSpPr>
          <p:cNvPr id="3" name="object 3"/>
          <p:cNvSpPr/>
          <p:nvPr/>
        </p:nvSpPr>
        <p:spPr>
          <a:xfrm>
            <a:off x="0" y="0"/>
            <a:ext cx="9144000" cy="7620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838200"/>
            <a:ext cx="8915400" cy="0"/>
          </a:xfrm>
          <a:custGeom>
            <a:avLst/>
            <a:gdLst/>
            <a:ahLst/>
            <a:cxnLst/>
            <a:rect l="l" t="t" r="r" b="b"/>
            <a:pathLst>
              <a:path w="8915400">
                <a:moveTo>
                  <a:pt x="0" y="0"/>
                </a:moveTo>
                <a:lnTo>
                  <a:pt x="8915400" y="0"/>
                </a:lnTo>
              </a:path>
            </a:pathLst>
          </a:custGeom>
          <a:ln w="28575">
            <a:solidFill>
              <a:srgbClr val="959595"/>
            </a:solidFill>
          </a:ln>
        </p:spPr>
        <p:txBody>
          <a:bodyPr wrap="square" lIns="0" tIns="0" rIns="0" bIns="0" rtlCol="0"/>
          <a:lstStyle/>
          <a:p>
            <a:endParaRPr/>
          </a:p>
        </p:txBody>
      </p:sp>
      <p:sp>
        <p:nvSpPr>
          <p:cNvPr id="5" name="object 5"/>
          <p:cNvSpPr/>
          <p:nvPr/>
        </p:nvSpPr>
        <p:spPr>
          <a:xfrm>
            <a:off x="7543800" y="6088062"/>
            <a:ext cx="381000" cy="34607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001000" y="6096000"/>
            <a:ext cx="381000" cy="361950"/>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8534400" y="6096000"/>
            <a:ext cx="381000" cy="366712"/>
          </a:xfrm>
          <a:prstGeom prst="rect">
            <a:avLst/>
          </a:prstGeom>
          <a:blipFill>
            <a:blip r:embed="rId6" cstate="print"/>
            <a:stretch>
              <a:fillRect/>
            </a:stretch>
          </a:blip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0" rIns="0" bIns="0" rtlCol="0">
            <a:spAutoFit/>
          </a:bodyPr>
          <a:lstStyle/>
          <a:p>
            <a:pPr marL="82550" algn="ctr">
              <a:lnSpc>
                <a:spcPct val="100000"/>
              </a:lnSpc>
            </a:pPr>
            <a:r>
              <a:rPr lang="en-PH" dirty="0"/>
              <a:t>Kinds of Network</a:t>
            </a:r>
            <a:endParaRPr dirty="0"/>
          </a:p>
        </p:txBody>
      </p:sp>
      <p:pic>
        <p:nvPicPr>
          <p:cNvPr id="2050" name="Picture 2" descr="Computer Network Types">
            <a:extLst>
              <a:ext uri="{FF2B5EF4-FFF2-40B4-BE49-F238E27FC236}">
                <a16:creationId xmlns:a16="http://schemas.microsoft.com/office/drawing/2014/main" id="{C19367FC-9772-4F28-BF6E-0763C538BB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6300" y="901825"/>
            <a:ext cx="7162800" cy="538852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947DBAF2-DC12-4172-A0C6-3F24E51EAB12}"/>
              </a:ext>
            </a:extLst>
          </p:cNvPr>
          <p:cNvSpPr/>
          <p:nvPr/>
        </p:nvSpPr>
        <p:spPr>
          <a:xfrm>
            <a:off x="190601" y="6511248"/>
            <a:ext cx="8610600" cy="276999"/>
          </a:xfrm>
          <a:prstGeom prst="rect">
            <a:avLst/>
          </a:prstGeom>
        </p:spPr>
        <p:txBody>
          <a:bodyPr wrap="square">
            <a:spAutoFit/>
          </a:bodyPr>
          <a:lstStyle/>
          <a:p>
            <a:r>
              <a:rPr lang="en-PH" sz="1200" dirty="0"/>
              <a:t>https://static.javatpoint.com/tutorial/computer-network/images/local-area-network.png</a:t>
            </a:r>
          </a:p>
        </p:txBody>
      </p:sp>
    </p:spTree>
    <p:extLst>
      <p:ext uri="{BB962C8B-B14F-4D97-AF65-F5344CB8AC3E}">
        <p14:creationId xmlns:p14="http://schemas.microsoft.com/office/powerpoint/2010/main" val="4126954302"/>
      </p:ext>
    </p:extLst>
  </p:cSld>
  <p:clrMapOvr>
    <a:masterClrMapping/>
  </p:clrMapOvr>
  <p:transition spd="med">
    <p:fade thruBlk="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1923</TotalTime>
  <Words>5520</Words>
  <Application>Microsoft Office PowerPoint</Application>
  <PresentationFormat>On-screen Show (4:3)</PresentationFormat>
  <Paragraphs>504</Paragraphs>
  <Slides>70</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70</vt:i4>
      </vt:variant>
    </vt:vector>
  </HeadingPairs>
  <TitlesOfParts>
    <vt:vector size="74" baseType="lpstr">
      <vt:lpstr>Arial</vt:lpstr>
      <vt:lpstr>Calibri</vt:lpstr>
      <vt:lpstr>Times New Roman</vt:lpstr>
      <vt:lpstr>Office Theme</vt:lpstr>
      <vt:lpstr>Introduction to Networks and Networking Concepts</vt:lpstr>
      <vt:lpstr>What is Networking?</vt:lpstr>
      <vt:lpstr>Networking Fundamentals</vt:lpstr>
      <vt:lpstr>Networking Fundamentals</vt:lpstr>
      <vt:lpstr>Kinds of Network</vt:lpstr>
      <vt:lpstr>Kinds of Network</vt:lpstr>
      <vt:lpstr>Kinds of Network</vt:lpstr>
      <vt:lpstr>Kinds of Network</vt:lpstr>
      <vt:lpstr>Kinds of Network</vt:lpstr>
      <vt:lpstr>Kinds of Network</vt:lpstr>
      <vt:lpstr>Kinds of Network</vt:lpstr>
      <vt:lpstr>Kinds of Network</vt:lpstr>
      <vt:lpstr>Kinds of Network</vt:lpstr>
      <vt:lpstr>Kinds of Network</vt:lpstr>
      <vt:lpstr>Kinds of Network</vt:lpstr>
      <vt:lpstr>Kinds of Network</vt:lpstr>
      <vt:lpstr>Kinds of Network</vt:lpstr>
      <vt:lpstr>Kinds of Network</vt:lpstr>
      <vt:lpstr>Kinds of Network</vt:lpstr>
      <vt:lpstr>Kinds of Network</vt:lpstr>
      <vt:lpstr>Kinds of Network</vt:lpstr>
      <vt:lpstr>Kinds of Network</vt:lpstr>
      <vt:lpstr>Kinds of Network</vt:lpstr>
      <vt:lpstr>Kinds of Network</vt:lpstr>
      <vt:lpstr>Kinds of Network</vt:lpstr>
      <vt:lpstr>Kinds of Network</vt:lpstr>
      <vt:lpstr>Kinds of Network</vt:lpstr>
      <vt:lpstr>Kinds of Network</vt:lpstr>
      <vt:lpstr>Developing a Networking Lexicon</vt:lpstr>
      <vt:lpstr>Network Medium</vt:lpstr>
      <vt:lpstr>Clients, Peers, and Servers</vt:lpstr>
      <vt:lpstr>Network Protocols</vt:lpstr>
      <vt:lpstr>Network Protocols</vt:lpstr>
      <vt:lpstr>Network Services</vt:lpstr>
      <vt:lpstr>Layers of the Networking Process</vt:lpstr>
      <vt:lpstr>Understanding Network Types</vt:lpstr>
      <vt:lpstr>Peer-to-Peer Networking</vt:lpstr>
      <vt:lpstr>Peer-to-Peer Networking</vt:lpstr>
      <vt:lpstr>Peer-to-Peer Networking Advantages</vt:lpstr>
      <vt:lpstr>Peer-to-Peer Disadvantages</vt:lpstr>
      <vt:lpstr>Server-Based Networks</vt:lpstr>
      <vt:lpstr>Server-Based Advantages</vt:lpstr>
      <vt:lpstr>Server-Based Disadvantages</vt:lpstr>
      <vt:lpstr>Week 5 Lesson</vt:lpstr>
      <vt:lpstr>Role of Network Servers</vt:lpstr>
      <vt:lpstr>Specialized Servers</vt:lpstr>
      <vt:lpstr>Web Servers</vt:lpstr>
      <vt:lpstr>PowerPoint Presentation</vt:lpstr>
      <vt:lpstr>Application Servers</vt:lpstr>
      <vt:lpstr>Application Servers</vt:lpstr>
      <vt:lpstr>Communication Servers</vt:lpstr>
      <vt:lpstr>PowerPoint Presentation</vt:lpstr>
      <vt:lpstr>Domain Controllers/Directory Servers</vt:lpstr>
      <vt:lpstr>PowerPoint Presentation</vt:lpstr>
      <vt:lpstr>Fax Servers</vt:lpstr>
      <vt:lpstr>PowerPoint Presentation</vt:lpstr>
      <vt:lpstr>File and Print Servers</vt:lpstr>
      <vt:lpstr>PowerPoint Presentation</vt:lpstr>
      <vt:lpstr>Mail Servers</vt:lpstr>
      <vt:lpstr>PowerPoint Presentation</vt:lpstr>
      <vt:lpstr>Web-Based Networks</vt:lpstr>
      <vt:lpstr>.Net Computing</vt:lpstr>
      <vt:lpstr>Web-Enabled Devices</vt:lpstr>
      <vt:lpstr>Selecting the Right Type of Network</vt:lpstr>
      <vt:lpstr>Choosing a LAN Versus an Internetwork</vt:lpstr>
      <vt:lpstr>Is it a MAN or a WAN?</vt:lpstr>
      <vt:lpstr>Peer-to-Peer or Server-Based Network</vt:lpstr>
      <vt:lpstr>Peer-to-Peer or Server-Based Network</vt:lpstr>
      <vt:lpstr>References</vt:lpstr>
      <vt:lpstr>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Course Technology</dc:creator>
  <cp:lastModifiedBy>RJ Pielago</cp:lastModifiedBy>
  <cp:revision>88</cp:revision>
  <dcterms:created xsi:type="dcterms:W3CDTF">2016-08-19T13:31:05Z</dcterms:created>
  <dcterms:modified xsi:type="dcterms:W3CDTF">2024-09-23T02:33:48Z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2008-08-12T00:00:00Z</vt:filetime>
  </property>
  <property fmtid="{D5CDD505-2E9C-101B-9397-08002B2CF9AE}" pid="3" name="Creator">
    <vt:lpwstr>Microsoft® Office PowerPoint® 2007</vt:lpwstr>
  </property>
  <property fmtid="{D5CDD505-2E9C-101B-9397-08002B2CF9AE}" pid="4" name="LastSaved">
    <vt:filetime>2016-08-19T00:00:00Z</vt:filetime>
  </property>
</Properties>
</file>