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Montserrat"/>
      <p:regular r:id="rId34"/>
      <p:bold r:id="rId35"/>
      <p:italic r:id="rId36"/>
      <p:boldItalic r:id="rId37"/>
    </p:embeddedFont>
    <p:embeddedFont>
      <p:font typeface="Lat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italic.fntdata"/><Relationship Id="rId20" Type="http://schemas.openxmlformats.org/officeDocument/2006/relationships/slide" Target="slides/slide15.xml"/><Relationship Id="rId41" Type="http://schemas.openxmlformats.org/officeDocument/2006/relationships/font" Target="fonts/Lato-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Montserrat-bold.fntdata"/><Relationship Id="rId12" Type="http://schemas.openxmlformats.org/officeDocument/2006/relationships/slide" Target="slides/slide7.xml"/><Relationship Id="rId34" Type="http://schemas.openxmlformats.org/officeDocument/2006/relationships/font" Target="fonts/Montserrat-regular.fntdata"/><Relationship Id="rId15" Type="http://schemas.openxmlformats.org/officeDocument/2006/relationships/slide" Target="slides/slide10.xml"/><Relationship Id="rId37" Type="http://schemas.openxmlformats.org/officeDocument/2006/relationships/font" Target="fonts/Montserrat-boldItalic.fntdata"/><Relationship Id="rId14" Type="http://schemas.openxmlformats.org/officeDocument/2006/relationships/slide" Target="slides/slide9.xml"/><Relationship Id="rId36" Type="http://schemas.openxmlformats.org/officeDocument/2006/relationships/font" Target="fonts/Montserrat-italic.fntdata"/><Relationship Id="rId17" Type="http://schemas.openxmlformats.org/officeDocument/2006/relationships/slide" Target="slides/slide12.xml"/><Relationship Id="rId39" Type="http://schemas.openxmlformats.org/officeDocument/2006/relationships/font" Target="fonts/Lato-bold.fntdata"/><Relationship Id="rId16" Type="http://schemas.openxmlformats.org/officeDocument/2006/relationships/slide" Target="slides/slide11.xml"/><Relationship Id="rId38" Type="http://schemas.openxmlformats.org/officeDocument/2006/relationships/font" Target="fonts/Lat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5669b3bb4c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5669b3bb4c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5669b3bb4c_5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5669b3bb4c_5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5669b3bb4c_8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5669b3bb4c_8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5669b3bb4c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5669b3bb4c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5669b3bb4c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5669b3bb4c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5669b3bb4c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5669b3bb4c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5669b3bb4c_8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5669b3bb4c_8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5669b3bb4c_3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5669b3bb4c_3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5669b3bb4c_3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5669b3bb4c_3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5669b3bb4c_8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5669b3bb4c_8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5669b3bb4c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5669b3bb4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5669b3bb4c_8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5669b3bb4c_8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5669b3bb4c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5669b3bb4c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5669b3bb4c_8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5669b3bb4c_8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5669b3bb4c_8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5669b3bb4c_8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5669b3bb4c_8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5669b3bb4c_8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5669b3bb4c_8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5669b3bb4c_8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5669b3bb4c_3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5669b3bb4c_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5669b3bb4c_3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5669b3bb4c_3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5669b3bb4c_3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5669b3bb4c_3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5669b3bb4c_8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5669b3bb4c_8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5669b3bb4c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669b3bb4c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5669b3bb4c_5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5669b3bb4c_5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5669b3bb4c_5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5669b3bb4c_5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5669b3bb4c_5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5669b3bb4c_5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5669b3bb4c_5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5669b3bb4c_5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5669b3bb4c_5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5669b3bb4c_5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400"/>
              <a:t>Grade Me App</a:t>
            </a:r>
            <a:endParaRPr sz="4400"/>
          </a:p>
        </p:txBody>
      </p:sp>
      <p:sp>
        <p:nvSpPr>
          <p:cNvPr id="135" name="Google Shape;135;p13"/>
          <p:cNvSpPr txBox="1"/>
          <p:nvPr>
            <p:ph idx="1" type="subTitle"/>
          </p:nvPr>
        </p:nvSpPr>
        <p:spPr>
          <a:xfrm>
            <a:off x="5083950" y="3924925"/>
            <a:ext cx="3470700" cy="96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By:       </a:t>
            </a:r>
            <a:r>
              <a:rPr lang="en" sz="1400"/>
              <a:t>Andrea Richter-Sanchez</a:t>
            </a:r>
            <a:endParaRPr sz="1400"/>
          </a:p>
          <a:p>
            <a:pPr indent="457200" lvl="0" marL="0" rtl="0" algn="l">
              <a:spcBef>
                <a:spcPts val="0"/>
              </a:spcBef>
              <a:spcAft>
                <a:spcPts val="0"/>
              </a:spcAft>
              <a:buNone/>
            </a:pPr>
            <a:r>
              <a:rPr lang="en" sz="1400"/>
              <a:t>Daphne Rousey</a:t>
            </a:r>
            <a:endParaRPr sz="1400"/>
          </a:p>
          <a:p>
            <a:pPr indent="0" lvl="0" marL="0" rtl="0" algn="l">
              <a:spcBef>
                <a:spcPts val="0"/>
              </a:spcBef>
              <a:spcAft>
                <a:spcPts val="0"/>
              </a:spcAft>
              <a:buNone/>
            </a:pPr>
            <a:r>
              <a:rPr lang="en" sz="1400"/>
              <a:t>	Trenton Ultsh</a:t>
            </a:r>
            <a:endParaRPr sz="1400"/>
          </a:p>
          <a:p>
            <a:pPr indent="0" lvl="0" marL="0" rtl="0" algn="l">
              <a:spcBef>
                <a:spcPts val="0"/>
              </a:spcBef>
              <a:spcAft>
                <a:spcPts val="0"/>
              </a:spcAft>
              <a:buNone/>
            </a:pPr>
            <a:r>
              <a:rPr lang="en" sz="1400"/>
              <a:t>	Jonathan Garcia</a:t>
            </a:r>
            <a:endParaRPr sz="1400"/>
          </a:p>
          <a:p>
            <a:pPr indent="0" lvl="0" marL="0" rtl="0" algn="l">
              <a:spcBef>
                <a:spcPts val="0"/>
              </a:spcBef>
              <a:spcAft>
                <a:spcPts val="0"/>
              </a:spcAft>
              <a:buNone/>
            </a:pPr>
            <a:r>
              <a:t/>
            </a:r>
            <a:endParaRPr/>
          </a:p>
        </p:txBody>
      </p:sp>
      <p:sp>
        <p:nvSpPr>
          <p:cNvPr id="136" name="Google Shape;136;p13"/>
          <p:cNvSpPr txBox="1"/>
          <p:nvPr/>
        </p:nvSpPr>
        <p:spPr>
          <a:xfrm>
            <a:off x="553175" y="3845650"/>
            <a:ext cx="2829000" cy="110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Lato"/>
                <a:ea typeface="Lato"/>
                <a:cs typeface="Lato"/>
                <a:sym typeface="Lato"/>
              </a:rPr>
              <a:t>COP3035</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Gokila Dorai</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Final Semester Group </a:t>
            </a:r>
            <a:r>
              <a:rPr lang="en">
                <a:solidFill>
                  <a:schemeClr val="lt1"/>
                </a:solidFill>
                <a:latin typeface="Lato"/>
                <a:ea typeface="Lato"/>
                <a:cs typeface="Lato"/>
                <a:sym typeface="Lato"/>
              </a:rPr>
              <a:t>Project</a:t>
            </a:r>
            <a:endParaRPr>
              <a:solidFill>
                <a:schemeClr val="l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Making Stored Data Useful</a:t>
            </a:r>
            <a:endParaRPr/>
          </a:p>
          <a:p>
            <a:pPr indent="0" lvl="0" marL="0" rtl="0" algn="l">
              <a:spcBef>
                <a:spcPts val="0"/>
              </a:spcBef>
              <a:spcAft>
                <a:spcPts val="0"/>
              </a:spcAft>
              <a:buNone/>
            </a:pPr>
            <a:r>
              <a:t/>
            </a:r>
            <a:endParaRPr/>
          </a:p>
        </p:txBody>
      </p:sp>
      <p:sp>
        <p:nvSpPr>
          <p:cNvPr id="191" name="Google Shape;191;p22"/>
          <p:cNvSpPr txBox="1"/>
          <p:nvPr>
            <p:ph idx="1" type="body"/>
          </p:nvPr>
        </p:nvSpPr>
        <p:spPr>
          <a:xfrm>
            <a:off x="1297500" y="1567550"/>
            <a:ext cx="7038900" cy="318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assumes that the student name given at the beginning of the file is name of the student who is calculating grades. This code finds where the student is in the list of students.</a:t>
            </a:r>
            <a:endParaRPr/>
          </a:p>
          <a:p>
            <a:pPr indent="0" lvl="0" marL="0" rtl="0" algn="l">
              <a:spcBef>
                <a:spcPts val="1600"/>
              </a:spcBef>
              <a:spcAft>
                <a:spcPts val="0"/>
              </a:spcAft>
              <a:buNone/>
            </a:pPr>
            <a:r>
              <a:t/>
            </a:r>
            <a:endParaRPr/>
          </a:p>
          <a:p>
            <a:pPr indent="0" lvl="0" marL="0" rtl="0" algn="l">
              <a:lnSpc>
                <a:spcPct val="142857"/>
              </a:lnSpc>
              <a:spcBef>
                <a:spcPts val="1600"/>
              </a:spcBef>
              <a:spcAft>
                <a:spcPts val="0"/>
              </a:spcAft>
              <a:buNone/>
            </a:pPr>
            <a:r>
              <a:rPr lang="en" sz="1400">
                <a:solidFill>
                  <a:srgbClr val="6A737D"/>
                </a:solidFill>
                <a:highlight>
                  <a:srgbClr val="FFFFFF"/>
                </a:highlight>
                <a:latin typeface="Courier New"/>
                <a:ea typeface="Courier New"/>
                <a:cs typeface="Courier New"/>
                <a:sym typeface="Courier New"/>
              </a:rPr>
              <a:t>#find the index for the “logged in” student</a:t>
            </a:r>
            <a:endParaRPr sz="1400">
              <a:solidFill>
                <a:srgbClr val="6A737D"/>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n" sz="1400">
                <a:solidFill>
                  <a:srgbClr val="24292E"/>
                </a:solidFill>
                <a:highlight>
                  <a:srgbClr val="FFFFFF"/>
                </a:highlight>
                <a:latin typeface="Courier New"/>
                <a:ea typeface="Courier New"/>
                <a:cs typeface="Courier New"/>
                <a:sym typeface="Courier New"/>
              </a:rPr>
              <a:t>j </a:t>
            </a:r>
            <a:r>
              <a:rPr lang="en" sz="1400">
                <a:solidFill>
                  <a:srgbClr val="D73A49"/>
                </a:solidFill>
                <a:highlight>
                  <a:srgbClr val="FFFFFF"/>
                </a:highlight>
                <a:latin typeface="Courier New"/>
                <a:ea typeface="Courier New"/>
                <a:cs typeface="Courier New"/>
                <a:sym typeface="Courier New"/>
              </a:rPr>
              <a:t>=</a:t>
            </a:r>
            <a:r>
              <a:rPr lang="en" sz="1400">
                <a:solidFill>
                  <a:srgbClr val="24292E"/>
                </a:solidFill>
                <a:highlight>
                  <a:srgbClr val="FFFFFF"/>
                </a:highlight>
                <a:latin typeface="Courier New"/>
                <a:ea typeface="Courier New"/>
                <a:cs typeface="Courier New"/>
                <a:sym typeface="Courier New"/>
              </a:rPr>
              <a:t> </a:t>
            </a:r>
            <a:r>
              <a:rPr lang="en" sz="1400">
                <a:solidFill>
                  <a:srgbClr val="005CC5"/>
                </a:solidFill>
                <a:highlight>
                  <a:srgbClr val="FFFFFF"/>
                </a:highlight>
                <a:latin typeface="Courier New"/>
                <a:ea typeface="Courier New"/>
                <a:cs typeface="Courier New"/>
                <a:sym typeface="Courier New"/>
              </a:rPr>
              <a:t>0</a:t>
            </a:r>
            <a:endParaRPr sz="1400">
              <a:solidFill>
                <a:srgbClr val="005CC5"/>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n" sz="1400">
                <a:solidFill>
                  <a:srgbClr val="D73A49"/>
                </a:solidFill>
                <a:highlight>
                  <a:srgbClr val="FFFFFF"/>
                </a:highlight>
                <a:latin typeface="Courier New"/>
                <a:ea typeface="Courier New"/>
                <a:cs typeface="Courier New"/>
                <a:sym typeface="Courier New"/>
              </a:rPr>
              <a:t>for</a:t>
            </a:r>
            <a:r>
              <a:rPr lang="en" sz="1400">
                <a:solidFill>
                  <a:srgbClr val="24292E"/>
                </a:solidFill>
                <a:highlight>
                  <a:srgbClr val="FFFFFF"/>
                </a:highlight>
                <a:latin typeface="Courier New"/>
                <a:ea typeface="Courier New"/>
                <a:cs typeface="Courier New"/>
                <a:sym typeface="Courier New"/>
              </a:rPr>
              <a:t> student </a:t>
            </a:r>
            <a:r>
              <a:rPr lang="en" sz="1400">
                <a:solidFill>
                  <a:srgbClr val="D73A49"/>
                </a:solidFill>
                <a:highlight>
                  <a:srgbClr val="FFFFFF"/>
                </a:highlight>
                <a:latin typeface="Courier New"/>
                <a:ea typeface="Courier New"/>
                <a:cs typeface="Courier New"/>
                <a:sym typeface="Courier New"/>
              </a:rPr>
              <a:t>in</a:t>
            </a:r>
            <a:r>
              <a:rPr lang="en" sz="1400">
                <a:solidFill>
                  <a:srgbClr val="24292E"/>
                </a:solidFill>
                <a:highlight>
                  <a:srgbClr val="FFFFFF"/>
                </a:highlight>
                <a:latin typeface="Courier New"/>
                <a:ea typeface="Courier New"/>
                <a:cs typeface="Courier New"/>
                <a:sym typeface="Courier New"/>
              </a:rPr>
              <a:t> matrix[</a:t>
            </a:r>
            <a:r>
              <a:rPr lang="en" sz="1400">
                <a:solidFill>
                  <a:srgbClr val="005CC5"/>
                </a:solidFill>
                <a:highlight>
                  <a:srgbClr val="FFFFFF"/>
                </a:highlight>
                <a:latin typeface="Courier New"/>
                <a:ea typeface="Courier New"/>
                <a:cs typeface="Courier New"/>
                <a:sym typeface="Courier New"/>
              </a:rPr>
              <a:t>6</a:t>
            </a:r>
            <a:r>
              <a:rPr lang="en" sz="1400">
                <a:solidFill>
                  <a:srgbClr val="24292E"/>
                </a:solidFill>
                <a:highlight>
                  <a:srgbClr val="FFFFFF"/>
                </a:highlight>
                <a:latin typeface="Courier New"/>
                <a:ea typeface="Courier New"/>
                <a:cs typeface="Courier New"/>
                <a:sym typeface="Courier New"/>
              </a:rPr>
              <a:t>]:</a:t>
            </a:r>
            <a:endParaRPr sz="1400">
              <a:solidFill>
                <a:srgbClr val="24292E"/>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n" sz="1400">
                <a:solidFill>
                  <a:srgbClr val="24292E"/>
                </a:solidFill>
                <a:highlight>
                  <a:srgbClr val="FFFFFF"/>
                </a:highlight>
                <a:latin typeface="Courier New"/>
                <a:ea typeface="Courier New"/>
                <a:cs typeface="Courier New"/>
                <a:sym typeface="Courier New"/>
              </a:rPr>
              <a:t> </a:t>
            </a:r>
            <a:r>
              <a:rPr lang="en" sz="1400">
                <a:solidFill>
                  <a:srgbClr val="D73A49"/>
                </a:solidFill>
                <a:highlight>
                  <a:srgbClr val="FFFFFF"/>
                </a:highlight>
                <a:latin typeface="Courier New"/>
                <a:ea typeface="Courier New"/>
                <a:cs typeface="Courier New"/>
                <a:sym typeface="Courier New"/>
              </a:rPr>
              <a:t>if</a:t>
            </a:r>
            <a:r>
              <a:rPr lang="en" sz="1400">
                <a:solidFill>
                  <a:srgbClr val="24292E"/>
                </a:solidFill>
                <a:highlight>
                  <a:srgbClr val="FFFFFF"/>
                </a:highlight>
                <a:latin typeface="Courier New"/>
                <a:ea typeface="Courier New"/>
                <a:cs typeface="Courier New"/>
                <a:sym typeface="Courier New"/>
              </a:rPr>
              <a:t>(student_name </a:t>
            </a:r>
            <a:r>
              <a:rPr lang="en" sz="1400">
                <a:solidFill>
                  <a:srgbClr val="D73A49"/>
                </a:solidFill>
                <a:highlight>
                  <a:srgbClr val="FFFFFF"/>
                </a:highlight>
                <a:latin typeface="Courier New"/>
                <a:ea typeface="Courier New"/>
                <a:cs typeface="Courier New"/>
                <a:sym typeface="Courier New"/>
              </a:rPr>
              <a:t>==</a:t>
            </a:r>
            <a:r>
              <a:rPr lang="en" sz="1400">
                <a:solidFill>
                  <a:srgbClr val="24292E"/>
                </a:solidFill>
                <a:highlight>
                  <a:srgbClr val="FFFFFF"/>
                </a:highlight>
                <a:latin typeface="Courier New"/>
                <a:ea typeface="Courier New"/>
                <a:cs typeface="Courier New"/>
                <a:sym typeface="Courier New"/>
              </a:rPr>
              <a:t> student):</a:t>
            </a:r>
            <a:endParaRPr sz="1400">
              <a:solidFill>
                <a:srgbClr val="24292E"/>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n" sz="1400">
                <a:solidFill>
                  <a:srgbClr val="24292E"/>
                </a:solidFill>
                <a:highlight>
                  <a:srgbClr val="FFFFFF"/>
                </a:highlight>
                <a:latin typeface="Courier New"/>
                <a:ea typeface="Courier New"/>
                <a:cs typeface="Courier New"/>
                <a:sym typeface="Courier New"/>
              </a:rPr>
              <a:t>     </a:t>
            </a:r>
            <a:r>
              <a:rPr lang="en" sz="1400">
                <a:solidFill>
                  <a:srgbClr val="D73A49"/>
                </a:solidFill>
                <a:highlight>
                  <a:srgbClr val="FFFFFF"/>
                </a:highlight>
                <a:latin typeface="Courier New"/>
                <a:ea typeface="Courier New"/>
                <a:cs typeface="Courier New"/>
                <a:sym typeface="Courier New"/>
              </a:rPr>
              <a:t>break</a:t>
            </a:r>
            <a:endParaRPr sz="1400">
              <a:solidFill>
                <a:srgbClr val="D73A49"/>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n" sz="1400">
                <a:solidFill>
                  <a:srgbClr val="24292E"/>
                </a:solidFill>
                <a:highlight>
                  <a:srgbClr val="FFFFFF"/>
                </a:highlight>
                <a:latin typeface="Courier New"/>
                <a:ea typeface="Courier New"/>
                <a:cs typeface="Courier New"/>
                <a:sym typeface="Courier New"/>
              </a:rPr>
              <a:t> </a:t>
            </a:r>
            <a:r>
              <a:rPr lang="en" sz="1400">
                <a:solidFill>
                  <a:srgbClr val="D73A49"/>
                </a:solidFill>
                <a:highlight>
                  <a:srgbClr val="FFFFFF"/>
                </a:highlight>
                <a:latin typeface="Courier New"/>
                <a:ea typeface="Courier New"/>
                <a:cs typeface="Courier New"/>
                <a:sym typeface="Courier New"/>
              </a:rPr>
              <a:t>else</a:t>
            </a:r>
            <a:r>
              <a:rPr lang="en" sz="1400">
                <a:solidFill>
                  <a:srgbClr val="24292E"/>
                </a:solidFill>
                <a:highlight>
                  <a:srgbClr val="FFFFFF"/>
                </a:highlight>
                <a:latin typeface="Courier New"/>
                <a:ea typeface="Courier New"/>
                <a:cs typeface="Courier New"/>
                <a:sym typeface="Courier New"/>
              </a:rPr>
              <a:t>:</a:t>
            </a:r>
            <a:endParaRPr sz="1400">
              <a:solidFill>
                <a:srgbClr val="24292E"/>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n" sz="1400">
                <a:solidFill>
                  <a:srgbClr val="24292E"/>
                </a:solidFill>
                <a:highlight>
                  <a:srgbClr val="FFFFFF"/>
                </a:highlight>
                <a:latin typeface="Courier New"/>
                <a:ea typeface="Courier New"/>
                <a:cs typeface="Courier New"/>
                <a:sym typeface="Courier New"/>
              </a:rPr>
              <a:t>     j </a:t>
            </a:r>
            <a:r>
              <a:rPr lang="en" sz="1400">
                <a:solidFill>
                  <a:srgbClr val="D73A49"/>
                </a:solidFill>
                <a:highlight>
                  <a:srgbClr val="FFFFFF"/>
                </a:highlight>
                <a:latin typeface="Courier New"/>
                <a:ea typeface="Courier New"/>
                <a:cs typeface="Courier New"/>
                <a:sym typeface="Courier New"/>
              </a:rPr>
              <a:t>=</a:t>
            </a:r>
            <a:r>
              <a:rPr lang="en" sz="1400">
                <a:solidFill>
                  <a:srgbClr val="24292E"/>
                </a:solidFill>
                <a:highlight>
                  <a:srgbClr val="FFFFFF"/>
                </a:highlight>
                <a:latin typeface="Courier New"/>
                <a:ea typeface="Courier New"/>
                <a:cs typeface="Courier New"/>
                <a:sym typeface="Courier New"/>
              </a:rPr>
              <a:t> j </a:t>
            </a:r>
            <a:r>
              <a:rPr lang="en" sz="1400">
                <a:solidFill>
                  <a:srgbClr val="D73A49"/>
                </a:solidFill>
                <a:highlight>
                  <a:srgbClr val="FFFFFF"/>
                </a:highlight>
                <a:latin typeface="Courier New"/>
                <a:ea typeface="Courier New"/>
                <a:cs typeface="Courier New"/>
                <a:sym typeface="Courier New"/>
              </a:rPr>
              <a:t>+</a:t>
            </a:r>
            <a:r>
              <a:rPr lang="en" sz="1400">
                <a:solidFill>
                  <a:srgbClr val="24292E"/>
                </a:solidFill>
                <a:highlight>
                  <a:srgbClr val="FFFFFF"/>
                </a:highlight>
                <a:latin typeface="Courier New"/>
                <a:ea typeface="Courier New"/>
                <a:cs typeface="Courier New"/>
                <a:sym typeface="Courier New"/>
              </a:rPr>
              <a:t> </a:t>
            </a:r>
            <a:r>
              <a:rPr lang="en" sz="1400">
                <a:solidFill>
                  <a:srgbClr val="005CC5"/>
                </a:solidFill>
                <a:highlight>
                  <a:srgbClr val="FFFFFF"/>
                </a:highlight>
                <a:latin typeface="Courier New"/>
                <a:ea typeface="Courier New"/>
                <a:cs typeface="Courier New"/>
                <a:sym typeface="Courier New"/>
              </a:rPr>
              <a:t>1</a:t>
            </a:r>
            <a:endParaRPr sz="1400">
              <a:solidFill>
                <a:srgbClr val="005CC5"/>
              </a:solidFill>
              <a:highlight>
                <a:srgbClr val="FFFFFF"/>
              </a:highlight>
              <a:latin typeface="Courier New"/>
              <a:ea typeface="Courier New"/>
              <a:cs typeface="Courier New"/>
              <a:sym typeface="Courier New"/>
            </a:endParaRPr>
          </a:p>
          <a:p>
            <a:pPr indent="0" lvl="0" marL="0" rtl="0" algn="l">
              <a:spcBef>
                <a:spcPts val="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Making Stored Data Useful</a:t>
            </a:r>
            <a:endParaRPr/>
          </a:p>
          <a:p>
            <a:pPr indent="0" lvl="0" marL="0" rtl="0" algn="l">
              <a:spcBef>
                <a:spcPts val="0"/>
              </a:spcBef>
              <a:spcAft>
                <a:spcPts val="0"/>
              </a:spcAft>
              <a:buNone/>
            </a:pPr>
            <a:r>
              <a:t/>
            </a:r>
            <a:endParaRPr/>
          </a:p>
        </p:txBody>
      </p:sp>
      <p:sp>
        <p:nvSpPr>
          <p:cNvPr id="197" name="Google Shape;197;p2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lnSpc>
                <a:spcPct val="142857"/>
              </a:lnSpc>
              <a:spcBef>
                <a:spcPts val="1600"/>
              </a:spcBef>
              <a:spcAft>
                <a:spcPts val="0"/>
              </a:spcAft>
              <a:buNone/>
            </a:pPr>
            <a:r>
              <a:rPr lang="en" sz="1400">
                <a:solidFill>
                  <a:srgbClr val="6A737D"/>
                </a:solidFill>
                <a:highlight>
                  <a:srgbClr val="FFFFFF"/>
                </a:highlight>
                <a:latin typeface="Courier New"/>
                <a:ea typeface="Courier New"/>
                <a:cs typeface="Courier New"/>
                <a:sym typeface="Courier New"/>
              </a:rPr>
              <a:t>#obtain grades for “logged in” student</a:t>
            </a:r>
            <a:endParaRPr sz="1400">
              <a:solidFill>
                <a:srgbClr val="6A737D"/>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n" sz="1400">
                <a:solidFill>
                  <a:srgbClr val="24292E"/>
                </a:solidFill>
                <a:highlight>
                  <a:srgbClr val="FFFFFF"/>
                </a:highlight>
                <a:latin typeface="Courier New"/>
                <a:ea typeface="Courier New"/>
                <a:cs typeface="Courier New"/>
                <a:sym typeface="Courier New"/>
              </a:rPr>
              <a:t>student_grades </a:t>
            </a:r>
            <a:r>
              <a:rPr lang="en" sz="1400">
                <a:solidFill>
                  <a:srgbClr val="D73A49"/>
                </a:solidFill>
                <a:highlight>
                  <a:srgbClr val="FFFFFF"/>
                </a:highlight>
                <a:latin typeface="Courier New"/>
                <a:ea typeface="Courier New"/>
                <a:cs typeface="Courier New"/>
                <a:sym typeface="Courier New"/>
              </a:rPr>
              <a:t>=</a:t>
            </a:r>
            <a:r>
              <a:rPr lang="en" sz="1400">
                <a:solidFill>
                  <a:srgbClr val="24292E"/>
                </a:solidFill>
                <a:highlight>
                  <a:srgbClr val="FFFFFF"/>
                </a:highlight>
                <a:latin typeface="Courier New"/>
                <a:ea typeface="Courier New"/>
                <a:cs typeface="Courier New"/>
                <a:sym typeface="Courier New"/>
              </a:rPr>
              <a:t> [] </a:t>
            </a:r>
            <a:r>
              <a:rPr lang="en" sz="1400">
                <a:solidFill>
                  <a:srgbClr val="6A737D"/>
                </a:solidFill>
                <a:highlight>
                  <a:srgbClr val="FFFFFF"/>
                </a:highlight>
                <a:latin typeface="Courier New"/>
                <a:ea typeface="Courier New"/>
                <a:cs typeface="Courier New"/>
                <a:sym typeface="Courier New"/>
              </a:rPr>
              <a:t>#ONLY GRADES for the “logged in” student</a:t>
            </a:r>
            <a:endParaRPr sz="1400">
              <a:solidFill>
                <a:srgbClr val="6A737D"/>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n" sz="1400">
                <a:solidFill>
                  <a:srgbClr val="D73A49"/>
                </a:solidFill>
                <a:highlight>
                  <a:srgbClr val="FFFFFF"/>
                </a:highlight>
                <a:latin typeface="Courier New"/>
                <a:ea typeface="Courier New"/>
                <a:cs typeface="Courier New"/>
                <a:sym typeface="Courier New"/>
              </a:rPr>
              <a:t>for</a:t>
            </a:r>
            <a:r>
              <a:rPr lang="en" sz="1400">
                <a:solidFill>
                  <a:srgbClr val="24292E"/>
                </a:solidFill>
                <a:highlight>
                  <a:srgbClr val="FFFFFF"/>
                </a:highlight>
                <a:latin typeface="Courier New"/>
                <a:ea typeface="Courier New"/>
                <a:cs typeface="Courier New"/>
                <a:sym typeface="Courier New"/>
              </a:rPr>
              <a:t> i </a:t>
            </a:r>
            <a:r>
              <a:rPr lang="en" sz="1400">
                <a:solidFill>
                  <a:srgbClr val="D73A49"/>
                </a:solidFill>
                <a:highlight>
                  <a:srgbClr val="FFFFFF"/>
                </a:highlight>
                <a:latin typeface="Courier New"/>
                <a:ea typeface="Courier New"/>
                <a:cs typeface="Courier New"/>
                <a:sym typeface="Courier New"/>
              </a:rPr>
              <a:t>in</a:t>
            </a:r>
            <a:r>
              <a:rPr lang="en" sz="1400">
                <a:solidFill>
                  <a:srgbClr val="24292E"/>
                </a:solidFill>
                <a:highlight>
                  <a:srgbClr val="FFFFFF"/>
                </a:highlight>
                <a:latin typeface="Courier New"/>
                <a:ea typeface="Courier New"/>
                <a:cs typeface="Courier New"/>
                <a:sym typeface="Courier New"/>
              </a:rPr>
              <a:t> </a:t>
            </a:r>
            <a:r>
              <a:rPr lang="en" sz="1400">
                <a:solidFill>
                  <a:srgbClr val="005CC5"/>
                </a:solidFill>
                <a:highlight>
                  <a:srgbClr val="FFFFFF"/>
                </a:highlight>
                <a:latin typeface="Courier New"/>
                <a:ea typeface="Courier New"/>
                <a:cs typeface="Courier New"/>
                <a:sym typeface="Courier New"/>
              </a:rPr>
              <a:t>range</a:t>
            </a:r>
            <a:r>
              <a:rPr lang="en" sz="1400">
                <a:solidFill>
                  <a:srgbClr val="24292E"/>
                </a:solidFill>
                <a:highlight>
                  <a:srgbClr val="FFFFFF"/>
                </a:highlight>
                <a:latin typeface="Courier New"/>
                <a:ea typeface="Courier New"/>
                <a:cs typeface="Courier New"/>
                <a:sym typeface="Courier New"/>
              </a:rPr>
              <a:t>(</a:t>
            </a:r>
            <a:r>
              <a:rPr lang="en" sz="1400">
                <a:solidFill>
                  <a:srgbClr val="005CC5"/>
                </a:solidFill>
                <a:highlight>
                  <a:srgbClr val="FFFFFF"/>
                </a:highlight>
                <a:latin typeface="Courier New"/>
                <a:ea typeface="Courier New"/>
                <a:cs typeface="Courier New"/>
                <a:sym typeface="Courier New"/>
              </a:rPr>
              <a:t>7</a:t>
            </a:r>
            <a:r>
              <a:rPr lang="en" sz="1400">
                <a:solidFill>
                  <a:srgbClr val="24292E"/>
                </a:solidFill>
                <a:highlight>
                  <a:srgbClr val="FFFFFF"/>
                </a:highlight>
                <a:latin typeface="Courier New"/>
                <a:ea typeface="Courier New"/>
                <a:cs typeface="Courier New"/>
                <a:sym typeface="Courier New"/>
              </a:rPr>
              <a:t>,</a:t>
            </a:r>
            <a:r>
              <a:rPr lang="en" sz="1400">
                <a:solidFill>
                  <a:srgbClr val="005CC5"/>
                </a:solidFill>
                <a:highlight>
                  <a:srgbClr val="FFFFFF"/>
                </a:highlight>
                <a:latin typeface="Courier New"/>
                <a:ea typeface="Courier New"/>
                <a:cs typeface="Courier New"/>
                <a:sym typeface="Courier New"/>
              </a:rPr>
              <a:t>len</a:t>
            </a:r>
            <a:r>
              <a:rPr lang="en" sz="1400">
                <a:solidFill>
                  <a:srgbClr val="24292E"/>
                </a:solidFill>
                <a:highlight>
                  <a:srgbClr val="FFFFFF"/>
                </a:highlight>
                <a:latin typeface="Courier New"/>
                <a:ea typeface="Courier New"/>
                <a:cs typeface="Courier New"/>
                <a:sym typeface="Courier New"/>
              </a:rPr>
              <a:t>(weights)</a:t>
            </a:r>
            <a:r>
              <a:rPr lang="en" sz="1400">
                <a:solidFill>
                  <a:srgbClr val="D73A49"/>
                </a:solidFill>
                <a:highlight>
                  <a:srgbClr val="FFFFFF"/>
                </a:highlight>
                <a:latin typeface="Courier New"/>
                <a:ea typeface="Courier New"/>
                <a:cs typeface="Courier New"/>
                <a:sym typeface="Courier New"/>
              </a:rPr>
              <a:t>+</a:t>
            </a:r>
            <a:r>
              <a:rPr lang="en" sz="1400">
                <a:solidFill>
                  <a:srgbClr val="005CC5"/>
                </a:solidFill>
                <a:highlight>
                  <a:srgbClr val="FFFFFF"/>
                </a:highlight>
                <a:latin typeface="Courier New"/>
                <a:ea typeface="Courier New"/>
                <a:cs typeface="Courier New"/>
                <a:sym typeface="Courier New"/>
              </a:rPr>
              <a:t>7</a:t>
            </a:r>
            <a:r>
              <a:rPr lang="en" sz="1400">
                <a:solidFill>
                  <a:srgbClr val="24292E"/>
                </a:solidFill>
                <a:highlight>
                  <a:srgbClr val="FFFFFF"/>
                </a:highlight>
                <a:latin typeface="Courier New"/>
                <a:ea typeface="Courier New"/>
                <a:cs typeface="Courier New"/>
                <a:sym typeface="Courier New"/>
              </a:rPr>
              <a:t>):</a:t>
            </a:r>
            <a:endParaRPr sz="1400">
              <a:solidFill>
                <a:srgbClr val="24292E"/>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n" sz="1400">
                <a:solidFill>
                  <a:srgbClr val="24292E"/>
                </a:solidFill>
                <a:highlight>
                  <a:srgbClr val="FFFFFF"/>
                </a:highlight>
                <a:latin typeface="Courier New"/>
                <a:ea typeface="Courier New"/>
                <a:cs typeface="Courier New"/>
                <a:sym typeface="Courier New"/>
              </a:rPr>
              <a:t> student_grades.append(</a:t>
            </a:r>
            <a:r>
              <a:rPr lang="en" sz="1400">
                <a:solidFill>
                  <a:srgbClr val="005CC5"/>
                </a:solidFill>
                <a:highlight>
                  <a:srgbClr val="FFFFFF"/>
                </a:highlight>
                <a:latin typeface="Courier New"/>
                <a:ea typeface="Courier New"/>
                <a:cs typeface="Courier New"/>
                <a:sym typeface="Courier New"/>
              </a:rPr>
              <a:t>int</a:t>
            </a:r>
            <a:r>
              <a:rPr lang="en" sz="1400">
                <a:solidFill>
                  <a:srgbClr val="24292E"/>
                </a:solidFill>
                <a:highlight>
                  <a:srgbClr val="FFFFFF"/>
                </a:highlight>
                <a:latin typeface="Courier New"/>
                <a:ea typeface="Courier New"/>
                <a:cs typeface="Courier New"/>
                <a:sym typeface="Courier New"/>
              </a:rPr>
              <a:t>(matrix[i][j]))</a:t>
            </a:r>
            <a:endParaRPr sz="1400">
              <a:solidFill>
                <a:srgbClr val="24292E"/>
              </a:solidFill>
              <a:highlight>
                <a:srgbClr val="FFFFFF"/>
              </a:highlight>
              <a:latin typeface="Courier New"/>
              <a:ea typeface="Courier New"/>
              <a:cs typeface="Courier New"/>
              <a:sym typeface="Courier New"/>
            </a:endParaRPr>
          </a:p>
          <a:p>
            <a:pPr indent="0" lvl="0" marL="0" rtl="0" algn="l">
              <a:spcBef>
                <a:spcPts val="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24"/>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Imports and Functions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25"/>
          <p:cNvSpPr txBox="1"/>
          <p:nvPr>
            <p:ph type="title"/>
          </p:nvPr>
        </p:nvSpPr>
        <p:spPr>
          <a:xfrm>
            <a:off x="1238125"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Imports</a:t>
            </a:r>
            <a:endParaRPr/>
          </a:p>
        </p:txBody>
      </p:sp>
      <p:sp>
        <p:nvSpPr>
          <p:cNvPr id="208" name="Google Shape;208;p25"/>
          <p:cNvSpPr txBox="1"/>
          <p:nvPr>
            <p:ph idx="1" type="body"/>
          </p:nvPr>
        </p:nvSpPr>
        <p:spPr>
          <a:xfrm>
            <a:off x="1238125" y="1138925"/>
            <a:ext cx="7038900" cy="287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0"/>
              </a:spcAft>
              <a:buNone/>
            </a:pPr>
            <a:r>
              <a:rPr b="1" lang="en" sz="1400">
                <a:solidFill>
                  <a:srgbClr val="000080"/>
                </a:solidFill>
                <a:highlight>
                  <a:srgbClr val="FFFFFF"/>
                </a:highlight>
                <a:latin typeface="Courier New"/>
                <a:ea typeface="Courier New"/>
                <a:cs typeface="Courier New"/>
                <a:sym typeface="Courier New"/>
              </a:rPr>
              <a:t>import </a:t>
            </a:r>
            <a:r>
              <a:rPr lang="en" sz="1400">
                <a:solidFill>
                  <a:srgbClr val="000000"/>
                </a:solidFill>
                <a:highlight>
                  <a:srgbClr val="FFFFFF"/>
                </a:highlight>
                <a:latin typeface="Courier New"/>
                <a:ea typeface="Courier New"/>
                <a:cs typeface="Courier New"/>
                <a:sym typeface="Courier New"/>
              </a:rPr>
              <a:t>csv  </a:t>
            </a:r>
            <a:r>
              <a:rPr i="1" lang="en" sz="1400">
                <a:solidFill>
                  <a:srgbClr val="808080"/>
                </a:solidFill>
                <a:highlight>
                  <a:srgbClr val="FFFFFF"/>
                </a:highlight>
                <a:latin typeface="Courier New"/>
                <a:ea typeface="Courier New"/>
                <a:cs typeface="Courier New"/>
                <a:sym typeface="Courier New"/>
              </a:rPr>
              <a:t>#Inputs data</a:t>
            </a:r>
            <a:endParaRPr i="1" sz="1400">
              <a:solidFill>
                <a:srgbClr val="80808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n" sz="1400">
                <a:solidFill>
                  <a:srgbClr val="000080"/>
                </a:solidFill>
                <a:highlight>
                  <a:srgbClr val="FFFFFF"/>
                </a:highlight>
                <a:latin typeface="Courier New"/>
                <a:ea typeface="Courier New"/>
                <a:cs typeface="Courier New"/>
                <a:sym typeface="Courier New"/>
              </a:rPr>
              <a:t>import </a:t>
            </a:r>
            <a:r>
              <a:rPr lang="en" sz="1400">
                <a:solidFill>
                  <a:srgbClr val="000000"/>
                </a:solidFill>
                <a:highlight>
                  <a:srgbClr val="FFFFFF"/>
                </a:highlight>
                <a:latin typeface="Courier New"/>
                <a:ea typeface="Courier New"/>
                <a:cs typeface="Courier New"/>
                <a:sym typeface="Courier New"/>
              </a:rPr>
              <a:t>matplotlib   </a:t>
            </a:r>
            <a:r>
              <a:rPr i="1" lang="en" sz="1400">
                <a:solidFill>
                  <a:srgbClr val="808080"/>
                </a:solidFill>
                <a:highlight>
                  <a:srgbClr val="FFFFFF"/>
                </a:highlight>
                <a:latin typeface="Courier New"/>
                <a:ea typeface="Courier New"/>
                <a:cs typeface="Courier New"/>
                <a:sym typeface="Courier New"/>
              </a:rPr>
              <a:t>#makes graphs</a:t>
            </a:r>
            <a:endParaRPr i="1" sz="1400">
              <a:solidFill>
                <a:srgbClr val="80808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i="1" sz="1400">
              <a:solidFill>
                <a:srgbClr val="80808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 sz="1400">
                <a:solidFill>
                  <a:srgbClr val="808080"/>
                </a:solidFill>
                <a:highlight>
                  <a:srgbClr val="FFFFFF"/>
                </a:highlight>
                <a:latin typeface="Courier New"/>
                <a:ea typeface="Courier New"/>
                <a:cs typeface="Courier New"/>
                <a:sym typeface="Courier New"/>
              </a:rPr>
              <a:t>#make graphs work with dashboard</a:t>
            </a:r>
            <a:endParaRPr i="1" sz="1400">
              <a:solidFill>
                <a:srgbClr val="80808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400">
                <a:solidFill>
                  <a:srgbClr val="000000"/>
                </a:solidFill>
                <a:highlight>
                  <a:srgbClr val="FFFFFF"/>
                </a:highlight>
                <a:latin typeface="Courier New"/>
                <a:ea typeface="Courier New"/>
                <a:cs typeface="Courier New"/>
                <a:sym typeface="Courier New"/>
              </a:rPr>
              <a:t>matplotlib.use(</a:t>
            </a:r>
            <a:r>
              <a:rPr b="1" lang="en" sz="1400">
                <a:solidFill>
                  <a:srgbClr val="008080"/>
                </a:solidFill>
                <a:highlight>
                  <a:srgbClr val="FFFFFF"/>
                </a:highlight>
                <a:latin typeface="Courier New"/>
                <a:ea typeface="Courier New"/>
                <a:cs typeface="Courier New"/>
                <a:sym typeface="Courier New"/>
              </a:rPr>
              <a:t>"TkAgg"</a:t>
            </a:r>
            <a:r>
              <a:rPr lang="en" sz="1400">
                <a:solidFill>
                  <a:srgbClr val="000000"/>
                </a:solidFill>
                <a:highlight>
                  <a:srgbClr val="FFFFFF"/>
                </a:highlight>
                <a:latin typeface="Courier New"/>
                <a:ea typeface="Courier New"/>
                <a:cs typeface="Courier New"/>
                <a:sym typeface="Courier New"/>
              </a:rPr>
              <a:t>)</a:t>
            </a:r>
            <a:endParaRPr sz="1400">
              <a:solidFill>
                <a:srgbClr val="00000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 sz="1400">
                <a:solidFill>
                  <a:srgbClr val="808080"/>
                </a:solidFill>
                <a:highlight>
                  <a:srgbClr val="FFFFFF"/>
                </a:highlight>
                <a:latin typeface="Courier New"/>
                <a:ea typeface="Courier New"/>
                <a:cs typeface="Courier New"/>
                <a:sym typeface="Courier New"/>
              </a:rPr>
              <a:t>#import matplotlib.pyplot as plt</a:t>
            </a:r>
            <a:endParaRPr i="1" sz="1400">
              <a:solidFill>
                <a:srgbClr val="80808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n" sz="1400">
                <a:solidFill>
                  <a:srgbClr val="000080"/>
                </a:solidFill>
                <a:highlight>
                  <a:srgbClr val="FFFFFF"/>
                </a:highlight>
                <a:latin typeface="Courier New"/>
                <a:ea typeface="Courier New"/>
                <a:cs typeface="Courier New"/>
                <a:sym typeface="Courier New"/>
              </a:rPr>
              <a:t>from </a:t>
            </a:r>
            <a:r>
              <a:rPr lang="en" sz="1400">
                <a:solidFill>
                  <a:srgbClr val="000000"/>
                </a:solidFill>
                <a:highlight>
                  <a:srgbClr val="FFFFFF"/>
                </a:highlight>
                <a:latin typeface="Courier New"/>
                <a:ea typeface="Courier New"/>
                <a:cs typeface="Courier New"/>
                <a:sym typeface="Courier New"/>
              </a:rPr>
              <a:t>matplotlib.backends.backend_tkagg </a:t>
            </a:r>
            <a:r>
              <a:rPr b="1" lang="en" sz="1400">
                <a:solidFill>
                  <a:srgbClr val="000080"/>
                </a:solidFill>
                <a:highlight>
                  <a:srgbClr val="FFFFFF"/>
                </a:highlight>
                <a:latin typeface="Courier New"/>
                <a:ea typeface="Courier New"/>
                <a:cs typeface="Courier New"/>
                <a:sym typeface="Courier New"/>
              </a:rPr>
              <a:t>import </a:t>
            </a:r>
            <a:r>
              <a:rPr lang="en" sz="1400">
                <a:solidFill>
                  <a:srgbClr val="000000"/>
                </a:solidFill>
                <a:highlight>
                  <a:srgbClr val="FFFFFF"/>
                </a:highlight>
                <a:latin typeface="Courier New"/>
                <a:ea typeface="Courier New"/>
                <a:cs typeface="Courier New"/>
                <a:sym typeface="Courier New"/>
              </a:rPr>
              <a:t>FigureCanvasTkAgg</a:t>
            </a:r>
            <a:r>
              <a:rPr i="1" lang="en" sz="1400">
                <a:solidFill>
                  <a:srgbClr val="808080"/>
                </a:solidFill>
                <a:highlight>
                  <a:srgbClr val="FFFFFF"/>
                </a:highlight>
                <a:latin typeface="Courier New"/>
                <a:ea typeface="Courier New"/>
                <a:cs typeface="Courier New"/>
                <a:sym typeface="Courier New"/>
              </a:rPr>
              <a:t>#, NavigationToolbar2TkAgg</a:t>
            </a:r>
            <a:endParaRPr i="1" sz="1400">
              <a:solidFill>
                <a:srgbClr val="80808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n" sz="1400">
                <a:solidFill>
                  <a:srgbClr val="000080"/>
                </a:solidFill>
                <a:highlight>
                  <a:srgbClr val="FFFFFF"/>
                </a:highlight>
                <a:latin typeface="Courier New"/>
                <a:ea typeface="Courier New"/>
                <a:cs typeface="Courier New"/>
                <a:sym typeface="Courier New"/>
              </a:rPr>
              <a:t>from </a:t>
            </a:r>
            <a:r>
              <a:rPr lang="en" sz="1400">
                <a:solidFill>
                  <a:srgbClr val="000000"/>
                </a:solidFill>
                <a:highlight>
                  <a:srgbClr val="FFFFFF"/>
                </a:highlight>
                <a:latin typeface="Courier New"/>
                <a:ea typeface="Courier New"/>
                <a:cs typeface="Courier New"/>
                <a:sym typeface="Courier New"/>
              </a:rPr>
              <a:t>matplotlib.figure </a:t>
            </a:r>
            <a:r>
              <a:rPr b="1" lang="en" sz="1400">
                <a:solidFill>
                  <a:srgbClr val="000080"/>
                </a:solidFill>
                <a:highlight>
                  <a:srgbClr val="FFFFFF"/>
                </a:highlight>
                <a:latin typeface="Courier New"/>
                <a:ea typeface="Courier New"/>
                <a:cs typeface="Courier New"/>
                <a:sym typeface="Courier New"/>
              </a:rPr>
              <a:t>import </a:t>
            </a:r>
            <a:r>
              <a:rPr lang="en" sz="1400">
                <a:solidFill>
                  <a:srgbClr val="000000"/>
                </a:solidFill>
                <a:highlight>
                  <a:srgbClr val="FFFFFF"/>
                </a:highlight>
                <a:latin typeface="Courier New"/>
                <a:ea typeface="Courier New"/>
                <a:cs typeface="Courier New"/>
                <a:sym typeface="Courier New"/>
              </a:rPr>
              <a:t>Figure</a:t>
            </a:r>
            <a:endParaRPr sz="1400">
              <a:solidFill>
                <a:srgbClr val="00000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400">
              <a:solidFill>
                <a:srgbClr val="00000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n" sz="1400">
                <a:solidFill>
                  <a:srgbClr val="000080"/>
                </a:solidFill>
                <a:highlight>
                  <a:srgbClr val="FFFFFF"/>
                </a:highlight>
                <a:latin typeface="Courier New"/>
                <a:ea typeface="Courier New"/>
                <a:cs typeface="Courier New"/>
                <a:sym typeface="Courier New"/>
              </a:rPr>
              <a:t>import </a:t>
            </a:r>
            <a:r>
              <a:rPr lang="en" sz="1400">
                <a:solidFill>
                  <a:srgbClr val="000000"/>
                </a:solidFill>
                <a:highlight>
                  <a:srgbClr val="FFFFFF"/>
                </a:highlight>
                <a:latin typeface="Courier New"/>
                <a:ea typeface="Courier New"/>
                <a:cs typeface="Courier New"/>
                <a:sym typeface="Courier New"/>
              </a:rPr>
              <a:t>tkinter </a:t>
            </a:r>
            <a:r>
              <a:rPr b="1" lang="en" sz="1400">
                <a:solidFill>
                  <a:srgbClr val="000080"/>
                </a:solidFill>
                <a:highlight>
                  <a:srgbClr val="FFFFFF"/>
                </a:highlight>
                <a:latin typeface="Courier New"/>
                <a:ea typeface="Courier New"/>
                <a:cs typeface="Courier New"/>
                <a:sym typeface="Courier New"/>
              </a:rPr>
              <a:t>as </a:t>
            </a:r>
            <a:r>
              <a:rPr lang="en" sz="1400">
                <a:solidFill>
                  <a:srgbClr val="000000"/>
                </a:solidFill>
                <a:highlight>
                  <a:srgbClr val="FFFFFF"/>
                </a:highlight>
                <a:latin typeface="Courier New"/>
                <a:ea typeface="Courier New"/>
                <a:cs typeface="Courier New"/>
                <a:sym typeface="Courier New"/>
              </a:rPr>
              <a:t>tk    </a:t>
            </a:r>
            <a:r>
              <a:rPr i="1" lang="en" sz="1400">
                <a:solidFill>
                  <a:srgbClr val="808080"/>
                </a:solidFill>
                <a:highlight>
                  <a:srgbClr val="FFFFFF"/>
                </a:highlight>
                <a:latin typeface="Courier New"/>
                <a:ea typeface="Courier New"/>
                <a:cs typeface="Courier New"/>
                <a:sym typeface="Courier New"/>
              </a:rPr>
              <a:t>#makes dashboard/buttons/interactivity</a:t>
            </a:r>
            <a:endParaRPr i="1" sz="1400">
              <a:solidFill>
                <a:srgbClr val="80808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n" sz="1400">
                <a:solidFill>
                  <a:srgbClr val="000080"/>
                </a:solidFill>
                <a:highlight>
                  <a:srgbClr val="FFFFFF"/>
                </a:highlight>
                <a:latin typeface="Courier New"/>
                <a:ea typeface="Courier New"/>
                <a:cs typeface="Courier New"/>
                <a:sym typeface="Courier New"/>
              </a:rPr>
              <a:t>from </a:t>
            </a:r>
            <a:r>
              <a:rPr lang="en" sz="1400">
                <a:solidFill>
                  <a:srgbClr val="000000"/>
                </a:solidFill>
                <a:highlight>
                  <a:srgbClr val="FFFFFF"/>
                </a:highlight>
                <a:latin typeface="Courier New"/>
                <a:ea typeface="Courier New"/>
                <a:cs typeface="Courier New"/>
                <a:sym typeface="Courier New"/>
              </a:rPr>
              <a:t>tkinter </a:t>
            </a:r>
            <a:r>
              <a:rPr b="1" lang="en" sz="1400">
                <a:solidFill>
                  <a:srgbClr val="000080"/>
                </a:solidFill>
                <a:highlight>
                  <a:srgbClr val="FFFFFF"/>
                </a:highlight>
                <a:latin typeface="Courier New"/>
                <a:ea typeface="Courier New"/>
                <a:cs typeface="Courier New"/>
                <a:sym typeface="Courier New"/>
              </a:rPr>
              <a:t>import </a:t>
            </a:r>
            <a:r>
              <a:rPr lang="en" sz="1400">
                <a:solidFill>
                  <a:srgbClr val="000000"/>
                </a:solidFill>
                <a:highlight>
                  <a:srgbClr val="FFFFFF"/>
                </a:highlight>
                <a:latin typeface="Courier New"/>
                <a:ea typeface="Courier New"/>
                <a:cs typeface="Courier New"/>
                <a:sym typeface="Courier New"/>
              </a:rPr>
              <a:t>ttk</a:t>
            </a:r>
            <a:endParaRPr sz="1400">
              <a:solidFill>
                <a:srgbClr val="000000"/>
              </a:solidFill>
              <a:highlight>
                <a:srgbClr val="FFFFFF"/>
              </a:highlight>
              <a:latin typeface="Courier New"/>
              <a:ea typeface="Courier New"/>
              <a:cs typeface="Courier New"/>
              <a:sym typeface="Courier New"/>
            </a:endParaRPr>
          </a:p>
          <a:p>
            <a:pPr indent="0" lvl="0" marL="0" rtl="0" algn="l">
              <a:spcBef>
                <a:spcPts val="0"/>
              </a:spcBef>
              <a:spcAft>
                <a:spcPts val="1600"/>
              </a:spcAft>
              <a:buNone/>
            </a:pPr>
            <a:r>
              <a:t/>
            </a:r>
            <a:endParaRPr/>
          </a:p>
        </p:txBody>
      </p:sp>
      <p:sp>
        <p:nvSpPr>
          <p:cNvPr id="209" name="Google Shape;209;p25"/>
          <p:cNvSpPr txBox="1"/>
          <p:nvPr/>
        </p:nvSpPr>
        <p:spPr>
          <a:xfrm>
            <a:off x="1157525" y="4488575"/>
            <a:ext cx="6468000" cy="27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Lato"/>
                <a:ea typeface="Lato"/>
                <a:cs typeface="Lato"/>
                <a:sym typeface="Lato"/>
              </a:rPr>
              <a:t>These are the imports we used in order to start off the code</a:t>
            </a:r>
            <a:endParaRPr>
              <a:solidFill>
                <a:schemeClr val="lt1"/>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 Get_all_final_grades</a:t>
            </a:r>
            <a:endParaRPr/>
          </a:p>
        </p:txBody>
      </p:sp>
      <p:sp>
        <p:nvSpPr>
          <p:cNvPr id="215" name="Google Shape;215;p26"/>
          <p:cNvSpPr txBox="1"/>
          <p:nvPr>
            <p:ph idx="1" type="body"/>
          </p:nvPr>
        </p:nvSpPr>
        <p:spPr>
          <a:xfrm>
            <a:off x="102750" y="1567550"/>
            <a:ext cx="5882700" cy="29112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100">
                <a:solidFill>
                  <a:srgbClr val="000000"/>
                </a:solidFill>
                <a:highlight>
                  <a:srgbClr val="FFFFFF"/>
                </a:highlight>
                <a:latin typeface="Courier New"/>
                <a:ea typeface="Courier New"/>
                <a:cs typeface="Courier New"/>
                <a:sym typeface="Courier New"/>
              </a:rPr>
              <a:t>def get_all_final_grades(matrix):</a:t>
            </a:r>
            <a:endParaRPr sz="1100">
              <a:solidFill>
                <a:srgbClr val="000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rgbClr val="000000"/>
                </a:solidFill>
                <a:highlight>
                  <a:srgbClr val="FFFFFF"/>
                </a:highlight>
                <a:latin typeface="Courier New"/>
                <a:ea typeface="Courier New"/>
                <a:cs typeface="Courier New"/>
                <a:sym typeface="Courier New"/>
              </a:rPr>
              <a:t> final_grades = []</a:t>
            </a:r>
            <a:endParaRPr sz="1100">
              <a:solidFill>
                <a:srgbClr val="000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rgbClr val="000000"/>
                </a:solidFill>
                <a:highlight>
                  <a:srgbClr val="FFFFFF"/>
                </a:highlight>
                <a:latin typeface="Courier New"/>
                <a:ea typeface="Courier New"/>
                <a:cs typeface="Courier New"/>
                <a:sym typeface="Courier New"/>
              </a:rPr>
              <a:t> for j in range(len(matrix[5])):</a:t>
            </a:r>
            <a:endParaRPr sz="1100">
              <a:solidFill>
                <a:srgbClr val="000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rgbClr val="000000"/>
                </a:solidFill>
                <a:highlight>
                  <a:srgbClr val="FFFFFF"/>
                </a:highlight>
                <a:latin typeface="Courier New"/>
                <a:ea typeface="Courier New"/>
                <a:cs typeface="Courier New"/>
                <a:sym typeface="Courier New"/>
              </a:rPr>
              <a:t>     column = []</a:t>
            </a:r>
            <a:endParaRPr sz="1100">
              <a:solidFill>
                <a:srgbClr val="000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rgbClr val="000000"/>
                </a:solidFill>
                <a:highlight>
                  <a:srgbClr val="FFFFFF"/>
                </a:highlight>
                <a:latin typeface="Courier New"/>
                <a:ea typeface="Courier New"/>
                <a:cs typeface="Courier New"/>
                <a:sym typeface="Courier New"/>
              </a:rPr>
              <a:t>     for i in range(6, len(weights) + 6):</a:t>
            </a:r>
            <a:endParaRPr sz="1100">
              <a:solidFill>
                <a:srgbClr val="000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rgbClr val="000000"/>
                </a:solidFill>
                <a:highlight>
                  <a:srgbClr val="FFFFFF"/>
                </a:highlight>
                <a:latin typeface="Courier New"/>
                <a:ea typeface="Courier New"/>
                <a:cs typeface="Courier New"/>
                <a:sym typeface="Courier New"/>
              </a:rPr>
              <a:t>         column.append(matrix[i][j])</a:t>
            </a:r>
            <a:endParaRPr sz="1100">
              <a:solidFill>
                <a:srgbClr val="000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rgbClr val="000000"/>
                </a:solidFill>
                <a:highlight>
                  <a:srgbClr val="FFFFFF"/>
                </a:highlight>
                <a:latin typeface="Courier New"/>
                <a:ea typeface="Courier New"/>
                <a:cs typeface="Courier New"/>
                <a:sym typeface="Courier New"/>
              </a:rPr>
              <a:t>     final_grades.append(calculate_final_grade(column,matrix[4]))</a:t>
            </a:r>
            <a:endParaRPr sz="1100">
              <a:solidFill>
                <a:srgbClr val="000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rgbClr val="000000"/>
                </a:solidFill>
                <a:highlight>
                  <a:srgbClr val="FFFFFF"/>
                </a:highlight>
                <a:latin typeface="Courier New"/>
                <a:ea typeface="Courier New"/>
                <a:cs typeface="Courier New"/>
                <a:sym typeface="Courier New"/>
              </a:rPr>
              <a:t> return final_grades #returns a list with all final grades</a:t>
            </a:r>
            <a:endParaRPr sz="1100">
              <a:solidFill>
                <a:srgbClr val="000000"/>
              </a:solidFill>
              <a:highlight>
                <a:srgbClr val="FFFFFF"/>
              </a:highlight>
              <a:latin typeface="Courier New"/>
              <a:ea typeface="Courier New"/>
              <a:cs typeface="Courier New"/>
              <a:sym typeface="Courier New"/>
            </a:endParaRPr>
          </a:p>
        </p:txBody>
      </p:sp>
      <p:sp>
        <p:nvSpPr>
          <p:cNvPr id="216" name="Google Shape;216;p26"/>
          <p:cNvSpPr txBox="1"/>
          <p:nvPr/>
        </p:nvSpPr>
        <p:spPr>
          <a:xfrm>
            <a:off x="5216700" y="1384025"/>
            <a:ext cx="3927300" cy="3335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J</a:t>
            </a: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O</a:t>
            </a: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Char char="●"/>
            </a:pPr>
            <a:r>
              <a:t/>
            </a:r>
            <a:endParaRPr>
              <a:solidFill>
                <a:srgbClr val="FFFFFF"/>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27"/>
          <p:cNvSpPr txBox="1"/>
          <p:nvPr>
            <p:ph type="title"/>
          </p:nvPr>
        </p:nvSpPr>
        <p:spPr>
          <a:xfrm>
            <a:off x="823850" y="1556800"/>
            <a:ext cx="4795800" cy="1644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Programming Graphs and Plots using Matplotlib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28"/>
          <p:cNvSpPr txBox="1"/>
          <p:nvPr>
            <p:ph type="title"/>
          </p:nvPr>
        </p:nvSpPr>
        <p:spPr>
          <a:xfrm>
            <a:off x="1220350" y="200875"/>
            <a:ext cx="7038900" cy="117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Pie Chart</a:t>
            </a:r>
            <a:endParaRPr/>
          </a:p>
        </p:txBody>
      </p:sp>
      <p:sp>
        <p:nvSpPr>
          <p:cNvPr id="227" name="Google Shape;227;p28"/>
          <p:cNvSpPr txBox="1"/>
          <p:nvPr>
            <p:ph idx="1" type="body"/>
          </p:nvPr>
        </p:nvSpPr>
        <p:spPr>
          <a:xfrm>
            <a:off x="1091775" y="796450"/>
            <a:ext cx="3782100" cy="3618000"/>
          </a:xfrm>
          <a:prstGeom prst="rect">
            <a:avLst/>
          </a:prstGeom>
        </p:spPr>
        <p:txBody>
          <a:bodyPr anchorCtr="0" anchor="t" bIns="91425" lIns="91425" spcFirstLastPara="1" rIns="91425" wrap="square" tIns="91425">
            <a:noAutofit/>
          </a:bodyPr>
          <a:lstStyle/>
          <a:p>
            <a:pPr indent="0" lvl="0" marL="0" rtl="0" algn="l">
              <a:lnSpc>
                <a:spcPct val="142857"/>
              </a:lnSpc>
              <a:spcBef>
                <a:spcPts val="0"/>
              </a:spcBef>
              <a:spcAft>
                <a:spcPts val="0"/>
              </a:spcAft>
              <a:buNone/>
            </a:pPr>
            <a:r>
              <a:rPr lang="en">
                <a:solidFill>
                  <a:srgbClr val="D73A49"/>
                </a:solidFill>
                <a:highlight>
                  <a:srgbClr val="FFFFFF"/>
                </a:highlight>
                <a:latin typeface="Consolas"/>
                <a:ea typeface="Consolas"/>
                <a:cs typeface="Consolas"/>
                <a:sym typeface="Consolas"/>
              </a:rPr>
              <a:t>def</a:t>
            </a:r>
            <a:r>
              <a:rPr lang="en">
                <a:solidFill>
                  <a:srgbClr val="24292E"/>
                </a:solidFill>
                <a:highlight>
                  <a:srgbClr val="FFFFFF"/>
                </a:highlight>
                <a:latin typeface="Consolas"/>
                <a:ea typeface="Consolas"/>
                <a:cs typeface="Consolas"/>
                <a:sym typeface="Consolas"/>
              </a:rPr>
              <a:t> </a:t>
            </a:r>
            <a:r>
              <a:rPr lang="en">
                <a:solidFill>
                  <a:srgbClr val="6F42C1"/>
                </a:solidFill>
                <a:highlight>
                  <a:srgbClr val="FFFFFF"/>
                </a:highlight>
                <a:latin typeface="Consolas"/>
                <a:ea typeface="Consolas"/>
                <a:cs typeface="Consolas"/>
                <a:sym typeface="Consolas"/>
              </a:rPr>
              <a:t>pie_chart</a:t>
            </a:r>
            <a:r>
              <a:rPr lang="en">
                <a:solidFill>
                  <a:srgbClr val="24292E"/>
                </a:solidFill>
                <a:highlight>
                  <a:srgbClr val="FFFFFF"/>
                </a:highlight>
                <a:latin typeface="Consolas"/>
                <a:ea typeface="Consolas"/>
                <a:cs typeface="Consolas"/>
                <a:sym typeface="Consolas"/>
              </a:rPr>
              <a:t>():    </a:t>
            </a:r>
            <a:r>
              <a:rPr lang="en">
                <a:solidFill>
                  <a:srgbClr val="6A737D"/>
                </a:solidFill>
                <a:highlight>
                  <a:srgbClr val="FFFFFF"/>
                </a:highlight>
                <a:latin typeface="Consolas"/>
                <a:ea typeface="Consolas"/>
                <a:cs typeface="Consolas"/>
                <a:sym typeface="Consolas"/>
              </a:rPr>
              <a:t>#Function that creates a pie chart</a:t>
            </a:r>
            <a:endParaRPr>
              <a:solidFill>
                <a:srgbClr val="6A737D"/>
              </a:solidFill>
              <a:highlight>
                <a:srgbClr val="FFFFFF"/>
              </a:highlight>
              <a:latin typeface="Consolas"/>
              <a:ea typeface="Consolas"/>
              <a:cs typeface="Consolas"/>
              <a:sym typeface="Consolas"/>
            </a:endParaRPr>
          </a:p>
          <a:p>
            <a:pPr indent="0" lvl="0" marL="0" rtl="0" algn="l">
              <a:lnSpc>
                <a:spcPct val="142857"/>
              </a:lnSpc>
              <a:spcBef>
                <a:spcPts val="0"/>
              </a:spcBef>
              <a:spcAft>
                <a:spcPts val="0"/>
              </a:spcAft>
              <a:buNone/>
            </a:pPr>
            <a:r>
              <a:rPr lang="en">
                <a:solidFill>
                  <a:srgbClr val="24292E"/>
                </a:solidFill>
                <a:highlight>
                  <a:srgbClr val="FFFFFF"/>
                </a:highlight>
                <a:latin typeface="Consolas"/>
                <a:ea typeface="Consolas"/>
                <a:cs typeface="Consolas"/>
                <a:sym typeface="Consolas"/>
              </a:rPr>
              <a:t> </a:t>
            </a:r>
            <a:r>
              <a:rPr lang="en">
                <a:solidFill>
                  <a:srgbClr val="D73A49"/>
                </a:solidFill>
                <a:highlight>
                  <a:srgbClr val="FFFFFF"/>
                </a:highlight>
                <a:latin typeface="Consolas"/>
                <a:ea typeface="Consolas"/>
                <a:cs typeface="Consolas"/>
                <a:sym typeface="Consolas"/>
              </a:rPr>
              <a:t>global</a:t>
            </a:r>
            <a:r>
              <a:rPr lang="en">
                <a:solidFill>
                  <a:srgbClr val="24292E"/>
                </a:solidFill>
                <a:highlight>
                  <a:srgbClr val="FFFFFF"/>
                </a:highlight>
                <a:latin typeface="Consolas"/>
                <a:ea typeface="Consolas"/>
                <a:cs typeface="Consolas"/>
                <a:sym typeface="Consolas"/>
              </a:rPr>
              <a:t> letter_count</a:t>
            </a:r>
            <a:endParaRPr>
              <a:solidFill>
                <a:srgbClr val="24292E"/>
              </a:solidFill>
              <a:highlight>
                <a:srgbClr val="FFFFFF"/>
              </a:highlight>
              <a:latin typeface="Consolas"/>
              <a:ea typeface="Consolas"/>
              <a:cs typeface="Consolas"/>
              <a:sym typeface="Consolas"/>
            </a:endParaRPr>
          </a:p>
          <a:p>
            <a:pPr indent="0" lvl="0" marL="0" rtl="0" algn="l">
              <a:lnSpc>
                <a:spcPct val="142857"/>
              </a:lnSpc>
              <a:spcBef>
                <a:spcPts val="0"/>
              </a:spcBef>
              <a:spcAft>
                <a:spcPts val="0"/>
              </a:spcAft>
              <a:buNone/>
            </a:pPr>
            <a:r>
              <a:rPr lang="en">
                <a:solidFill>
                  <a:srgbClr val="24292E"/>
                </a:solidFill>
                <a:highlight>
                  <a:srgbClr val="FFFFFF"/>
                </a:highlight>
                <a:latin typeface="Consolas"/>
                <a:ea typeface="Consolas"/>
                <a:cs typeface="Consolas"/>
                <a:sym typeface="Consolas"/>
              </a:rPr>
              <a:t> test </a:t>
            </a:r>
            <a:r>
              <a:rPr lang="en">
                <a:solidFill>
                  <a:srgbClr val="D73A49"/>
                </a:solidFill>
                <a:highlight>
                  <a:srgbClr val="FFFFFF"/>
                </a:highlight>
                <a:latin typeface="Consolas"/>
                <a:ea typeface="Consolas"/>
                <a:cs typeface="Consolas"/>
                <a:sym typeface="Consolas"/>
              </a:rPr>
              <a:t>=</a:t>
            </a:r>
            <a:r>
              <a:rPr lang="en">
                <a:solidFill>
                  <a:srgbClr val="24292E"/>
                </a:solidFill>
                <a:highlight>
                  <a:srgbClr val="FFFFFF"/>
                </a:highlight>
                <a:latin typeface="Consolas"/>
                <a:ea typeface="Consolas"/>
                <a:cs typeface="Consolas"/>
                <a:sym typeface="Consolas"/>
              </a:rPr>
              <a:t> [</a:t>
            </a:r>
            <a:r>
              <a:rPr lang="en">
                <a:solidFill>
                  <a:srgbClr val="032F62"/>
                </a:solidFill>
                <a:highlight>
                  <a:srgbClr val="FFFFFF"/>
                </a:highlight>
                <a:latin typeface="Consolas"/>
                <a:ea typeface="Consolas"/>
                <a:cs typeface="Consolas"/>
                <a:sym typeface="Consolas"/>
              </a:rPr>
              <a:t>'A'</a:t>
            </a:r>
            <a:r>
              <a:rPr lang="en">
                <a:solidFill>
                  <a:srgbClr val="24292E"/>
                </a:solidFill>
                <a:highlight>
                  <a:srgbClr val="FFFFFF"/>
                </a:highlight>
                <a:latin typeface="Consolas"/>
                <a:ea typeface="Consolas"/>
                <a:cs typeface="Consolas"/>
                <a:sym typeface="Consolas"/>
              </a:rPr>
              <a:t>, </a:t>
            </a:r>
            <a:r>
              <a:rPr lang="en">
                <a:solidFill>
                  <a:srgbClr val="032F62"/>
                </a:solidFill>
                <a:highlight>
                  <a:srgbClr val="FFFFFF"/>
                </a:highlight>
                <a:latin typeface="Consolas"/>
                <a:ea typeface="Consolas"/>
                <a:cs typeface="Consolas"/>
                <a:sym typeface="Consolas"/>
              </a:rPr>
              <a:t>'B'</a:t>
            </a:r>
            <a:r>
              <a:rPr lang="en">
                <a:solidFill>
                  <a:srgbClr val="24292E"/>
                </a:solidFill>
                <a:highlight>
                  <a:srgbClr val="FFFFFF"/>
                </a:highlight>
                <a:latin typeface="Consolas"/>
                <a:ea typeface="Consolas"/>
                <a:cs typeface="Consolas"/>
                <a:sym typeface="Consolas"/>
              </a:rPr>
              <a:t>, </a:t>
            </a:r>
            <a:r>
              <a:rPr lang="en">
                <a:solidFill>
                  <a:srgbClr val="032F62"/>
                </a:solidFill>
                <a:highlight>
                  <a:srgbClr val="FFFFFF"/>
                </a:highlight>
                <a:latin typeface="Consolas"/>
                <a:ea typeface="Consolas"/>
                <a:cs typeface="Consolas"/>
                <a:sym typeface="Consolas"/>
              </a:rPr>
              <a:t>'C'</a:t>
            </a:r>
            <a:r>
              <a:rPr lang="en">
                <a:solidFill>
                  <a:srgbClr val="24292E"/>
                </a:solidFill>
                <a:highlight>
                  <a:srgbClr val="FFFFFF"/>
                </a:highlight>
                <a:latin typeface="Consolas"/>
                <a:ea typeface="Consolas"/>
                <a:cs typeface="Consolas"/>
                <a:sym typeface="Consolas"/>
              </a:rPr>
              <a:t>, </a:t>
            </a:r>
            <a:r>
              <a:rPr lang="en">
                <a:solidFill>
                  <a:srgbClr val="032F62"/>
                </a:solidFill>
                <a:highlight>
                  <a:srgbClr val="FFFFFF"/>
                </a:highlight>
                <a:latin typeface="Consolas"/>
                <a:ea typeface="Consolas"/>
                <a:cs typeface="Consolas"/>
                <a:sym typeface="Consolas"/>
              </a:rPr>
              <a:t>'D'</a:t>
            </a:r>
            <a:r>
              <a:rPr lang="en">
                <a:solidFill>
                  <a:srgbClr val="24292E"/>
                </a:solidFill>
                <a:highlight>
                  <a:srgbClr val="FFFFFF"/>
                </a:highlight>
                <a:latin typeface="Consolas"/>
                <a:ea typeface="Consolas"/>
                <a:cs typeface="Consolas"/>
                <a:sym typeface="Consolas"/>
              </a:rPr>
              <a:t>, </a:t>
            </a:r>
            <a:r>
              <a:rPr lang="en">
                <a:solidFill>
                  <a:srgbClr val="032F62"/>
                </a:solidFill>
                <a:highlight>
                  <a:srgbClr val="FFFFFF"/>
                </a:highlight>
                <a:latin typeface="Consolas"/>
                <a:ea typeface="Consolas"/>
                <a:cs typeface="Consolas"/>
                <a:sym typeface="Consolas"/>
              </a:rPr>
              <a:t>'F'</a:t>
            </a:r>
            <a:r>
              <a:rPr lang="en">
                <a:solidFill>
                  <a:srgbClr val="24292E"/>
                </a:solidFill>
                <a:highlight>
                  <a:srgbClr val="FFFFFF"/>
                </a:highlight>
                <a:latin typeface="Consolas"/>
                <a:ea typeface="Consolas"/>
                <a:cs typeface="Consolas"/>
                <a:sym typeface="Consolas"/>
              </a:rPr>
              <a:t>]</a:t>
            </a:r>
            <a:endParaRPr>
              <a:solidFill>
                <a:srgbClr val="24292E"/>
              </a:solidFill>
              <a:highlight>
                <a:srgbClr val="FFFFFF"/>
              </a:highlight>
              <a:latin typeface="Consolas"/>
              <a:ea typeface="Consolas"/>
              <a:cs typeface="Consolas"/>
              <a:sym typeface="Consolas"/>
            </a:endParaRPr>
          </a:p>
          <a:p>
            <a:pPr indent="0" lvl="0" marL="0" rtl="0" algn="l">
              <a:lnSpc>
                <a:spcPct val="142857"/>
              </a:lnSpc>
              <a:spcBef>
                <a:spcPts val="0"/>
              </a:spcBef>
              <a:spcAft>
                <a:spcPts val="0"/>
              </a:spcAft>
              <a:buNone/>
            </a:pPr>
            <a:r>
              <a:rPr lang="en">
                <a:solidFill>
                  <a:srgbClr val="24292E"/>
                </a:solidFill>
                <a:highlight>
                  <a:srgbClr val="FFFFFF"/>
                </a:highlight>
                <a:latin typeface="Consolas"/>
                <a:ea typeface="Consolas"/>
                <a:cs typeface="Consolas"/>
                <a:sym typeface="Consolas"/>
              </a:rPr>
              <a:t> labels </a:t>
            </a:r>
            <a:r>
              <a:rPr lang="en">
                <a:solidFill>
                  <a:srgbClr val="D73A49"/>
                </a:solidFill>
                <a:highlight>
                  <a:srgbClr val="FFFFFF"/>
                </a:highlight>
                <a:latin typeface="Consolas"/>
                <a:ea typeface="Consolas"/>
                <a:cs typeface="Consolas"/>
                <a:sym typeface="Consolas"/>
              </a:rPr>
              <a:t>=</a:t>
            </a:r>
            <a:r>
              <a:rPr lang="en">
                <a:solidFill>
                  <a:srgbClr val="24292E"/>
                </a:solidFill>
                <a:highlight>
                  <a:srgbClr val="FFFFFF"/>
                </a:highlight>
                <a:latin typeface="Consolas"/>
                <a:ea typeface="Consolas"/>
                <a:cs typeface="Consolas"/>
                <a:sym typeface="Consolas"/>
              </a:rPr>
              <a:t> </a:t>
            </a:r>
            <a:r>
              <a:rPr lang="en">
                <a:solidFill>
                  <a:srgbClr val="005CC5"/>
                </a:solidFill>
                <a:highlight>
                  <a:srgbClr val="FFFFFF"/>
                </a:highlight>
                <a:latin typeface="Consolas"/>
                <a:ea typeface="Consolas"/>
                <a:cs typeface="Consolas"/>
                <a:sym typeface="Consolas"/>
              </a:rPr>
              <a:t>list</a:t>
            </a:r>
            <a:r>
              <a:rPr lang="en">
                <a:solidFill>
                  <a:srgbClr val="24292E"/>
                </a:solidFill>
                <a:highlight>
                  <a:srgbClr val="FFFFFF"/>
                </a:highlight>
                <a:latin typeface="Consolas"/>
                <a:ea typeface="Consolas"/>
                <a:cs typeface="Consolas"/>
                <a:sym typeface="Consolas"/>
              </a:rPr>
              <a:t>(test)</a:t>
            </a:r>
            <a:endParaRPr>
              <a:solidFill>
                <a:srgbClr val="24292E"/>
              </a:solidFill>
              <a:highlight>
                <a:srgbClr val="FFFFFF"/>
              </a:highlight>
              <a:latin typeface="Consolas"/>
              <a:ea typeface="Consolas"/>
              <a:cs typeface="Consolas"/>
              <a:sym typeface="Consolas"/>
            </a:endParaRPr>
          </a:p>
          <a:p>
            <a:pPr indent="0" lvl="0" marL="0" rtl="0" algn="l">
              <a:lnSpc>
                <a:spcPct val="142857"/>
              </a:lnSpc>
              <a:spcBef>
                <a:spcPts val="0"/>
              </a:spcBef>
              <a:spcAft>
                <a:spcPts val="0"/>
              </a:spcAft>
              <a:buNone/>
            </a:pPr>
            <a:r>
              <a:rPr lang="en">
                <a:solidFill>
                  <a:srgbClr val="24292E"/>
                </a:solidFill>
                <a:highlight>
                  <a:srgbClr val="FFFFFF"/>
                </a:highlight>
                <a:latin typeface="Consolas"/>
                <a:ea typeface="Consolas"/>
                <a:cs typeface="Consolas"/>
                <a:sym typeface="Consolas"/>
              </a:rPr>
              <a:t> colors </a:t>
            </a:r>
            <a:r>
              <a:rPr lang="en">
                <a:solidFill>
                  <a:srgbClr val="D73A49"/>
                </a:solidFill>
                <a:highlight>
                  <a:srgbClr val="FFFFFF"/>
                </a:highlight>
                <a:latin typeface="Consolas"/>
                <a:ea typeface="Consolas"/>
                <a:cs typeface="Consolas"/>
                <a:sym typeface="Consolas"/>
              </a:rPr>
              <a:t>=</a:t>
            </a:r>
            <a:r>
              <a:rPr lang="en">
                <a:solidFill>
                  <a:srgbClr val="24292E"/>
                </a:solidFill>
                <a:highlight>
                  <a:srgbClr val="FFFFFF"/>
                </a:highlight>
                <a:latin typeface="Consolas"/>
                <a:ea typeface="Consolas"/>
                <a:cs typeface="Consolas"/>
                <a:sym typeface="Consolas"/>
              </a:rPr>
              <a:t> [</a:t>
            </a:r>
            <a:r>
              <a:rPr lang="en">
                <a:solidFill>
                  <a:srgbClr val="032F62"/>
                </a:solidFill>
                <a:highlight>
                  <a:srgbClr val="FFFFFF"/>
                </a:highlight>
                <a:latin typeface="Consolas"/>
                <a:ea typeface="Consolas"/>
                <a:cs typeface="Consolas"/>
                <a:sym typeface="Consolas"/>
              </a:rPr>
              <a:t>'gold'</a:t>
            </a:r>
            <a:r>
              <a:rPr lang="en">
                <a:solidFill>
                  <a:srgbClr val="24292E"/>
                </a:solidFill>
                <a:highlight>
                  <a:srgbClr val="FFFFFF"/>
                </a:highlight>
                <a:latin typeface="Consolas"/>
                <a:ea typeface="Consolas"/>
                <a:cs typeface="Consolas"/>
                <a:sym typeface="Consolas"/>
              </a:rPr>
              <a:t>, </a:t>
            </a:r>
            <a:r>
              <a:rPr lang="en">
                <a:solidFill>
                  <a:srgbClr val="032F62"/>
                </a:solidFill>
                <a:highlight>
                  <a:srgbClr val="FFFFFF"/>
                </a:highlight>
                <a:latin typeface="Consolas"/>
                <a:ea typeface="Consolas"/>
                <a:cs typeface="Consolas"/>
                <a:sym typeface="Consolas"/>
              </a:rPr>
              <a:t>'yellowgreen'</a:t>
            </a:r>
            <a:r>
              <a:rPr lang="en">
                <a:solidFill>
                  <a:srgbClr val="24292E"/>
                </a:solidFill>
                <a:highlight>
                  <a:srgbClr val="FFFFFF"/>
                </a:highlight>
                <a:latin typeface="Consolas"/>
                <a:ea typeface="Consolas"/>
                <a:cs typeface="Consolas"/>
                <a:sym typeface="Consolas"/>
              </a:rPr>
              <a:t>, </a:t>
            </a:r>
            <a:r>
              <a:rPr lang="en">
                <a:solidFill>
                  <a:srgbClr val="032F62"/>
                </a:solidFill>
                <a:highlight>
                  <a:srgbClr val="FFFFFF"/>
                </a:highlight>
                <a:latin typeface="Consolas"/>
                <a:ea typeface="Consolas"/>
                <a:cs typeface="Consolas"/>
                <a:sym typeface="Consolas"/>
              </a:rPr>
              <a:t>'pink'</a:t>
            </a:r>
            <a:r>
              <a:rPr lang="en">
                <a:solidFill>
                  <a:srgbClr val="24292E"/>
                </a:solidFill>
                <a:highlight>
                  <a:srgbClr val="FFFFFF"/>
                </a:highlight>
                <a:latin typeface="Consolas"/>
                <a:ea typeface="Consolas"/>
                <a:cs typeface="Consolas"/>
                <a:sym typeface="Consolas"/>
              </a:rPr>
              <a:t>, </a:t>
            </a:r>
            <a:r>
              <a:rPr lang="en">
                <a:solidFill>
                  <a:srgbClr val="032F62"/>
                </a:solidFill>
                <a:highlight>
                  <a:srgbClr val="FFFFFF"/>
                </a:highlight>
                <a:latin typeface="Consolas"/>
                <a:ea typeface="Consolas"/>
                <a:cs typeface="Consolas"/>
                <a:sym typeface="Consolas"/>
              </a:rPr>
              <a:t>'lightskyblue'</a:t>
            </a:r>
            <a:r>
              <a:rPr lang="en">
                <a:solidFill>
                  <a:srgbClr val="24292E"/>
                </a:solidFill>
                <a:highlight>
                  <a:srgbClr val="FFFFFF"/>
                </a:highlight>
                <a:latin typeface="Consolas"/>
                <a:ea typeface="Consolas"/>
                <a:cs typeface="Consolas"/>
                <a:sym typeface="Consolas"/>
              </a:rPr>
              <a:t>, </a:t>
            </a:r>
            <a:r>
              <a:rPr lang="en">
                <a:solidFill>
                  <a:srgbClr val="032F62"/>
                </a:solidFill>
                <a:highlight>
                  <a:srgbClr val="FFFFFF"/>
                </a:highlight>
                <a:latin typeface="Consolas"/>
                <a:ea typeface="Consolas"/>
                <a:cs typeface="Consolas"/>
                <a:sym typeface="Consolas"/>
              </a:rPr>
              <a:t>'red'</a:t>
            </a:r>
            <a:r>
              <a:rPr lang="en">
                <a:solidFill>
                  <a:srgbClr val="24292E"/>
                </a:solidFill>
                <a:highlight>
                  <a:srgbClr val="FFFFFF"/>
                </a:highlight>
                <a:latin typeface="Consolas"/>
                <a:ea typeface="Consolas"/>
                <a:cs typeface="Consolas"/>
                <a:sym typeface="Consolas"/>
              </a:rPr>
              <a:t>]</a:t>
            </a:r>
            <a:endParaRPr>
              <a:solidFill>
                <a:srgbClr val="24292E"/>
              </a:solidFill>
              <a:highlight>
                <a:srgbClr val="FFFFFF"/>
              </a:highlight>
              <a:latin typeface="Consolas"/>
              <a:ea typeface="Consolas"/>
              <a:cs typeface="Consolas"/>
              <a:sym typeface="Consolas"/>
            </a:endParaRPr>
          </a:p>
          <a:p>
            <a:pPr indent="0" lvl="0" marL="0" rtl="0" algn="l">
              <a:lnSpc>
                <a:spcPct val="142857"/>
              </a:lnSpc>
              <a:spcBef>
                <a:spcPts val="0"/>
              </a:spcBef>
              <a:spcAft>
                <a:spcPts val="0"/>
              </a:spcAft>
              <a:buNone/>
            </a:pPr>
            <a:r>
              <a:rPr lang="en">
                <a:solidFill>
                  <a:srgbClr val="24292E"/>
                </a:solidFill>
                <a:highlight>
                  <a:srgbClr val="FFFFFF"/>
                </a:highlight>
                <a:latin typeface="Consolas"/>
                <a:ea typeface="Consolas"/>
                <a:cs typeface="Consolas"/>
                <a:sym typeface="Consolas"/>
              </a:rPr>
              <a:t> f </a:t>
            </a:r>
            <a:r>
              <a:rPr lang="en">
                <a:solidFill>
                  <a:srgbClr val="D73A49"/>
                </a:solidFill>
                <a:highlight>
                  <a:srgbClr val="FFFFFF"/>
                </a:highlight>
                <a:latin typeface="Consolas"/>
                <a:ea typeface="Consolas"/>
                <a:cs typeface="Consolas"/>
                <a:sym typeface="Consolas"/>
              </a:rPr>
              <a:t>=</a:t>
            </a:r>
            <a:r>
              <a:rPr lang="en">
                <a:solidFill>
                  <a:srgbClr val="24292E"/>
                </a:solidFill>
                <a:highlight>
                  <a:srgbClr val="FFFFFF"/>
                </a:highlight>
                <a:latin typeface="Consolas"/>
                <a:ea typeface="Consolas"/>
                <a:cs typeface="Consolas"/>
                <a:sym typeface="Consolas"/>
              </a:rPr>
              <a:t> Figure(</a:t>
            </a:r>
            <a:r>
              <a:rPr lang="en">
                <a:solidFill>
                  <a:srgbClr val="E36209"/>
                </a:solidFill>
                <a:highlight>
                  <a:srgbClr val="FFFFFF"/>
                </a:highlight>
                <a:latin typeface="Consolas"/>
                <a:ea typeface="Consolas"/>
                <a:cs typeface="Consolas"/>
                <a:sym typeface="Consolas"/>
              </a:rPr>
              <a:t>figsize</a:t>
            </a:r>
            <a:r>
              <a:rPr lang="en">
                <a:solidFill>
                  <a:srgbClr val="D73A49"/>
                </a:solidFill>
                <a:highlight>
                  <a:srgbClr val="FFFFFF"/>
                </a:highlight>
                <a:latin typeface="Consolas"/>
                <a:ea typeface="Consolas"/>
                <a:cs typeface="Consolas"/>
                <a:sym typeface="Consolas"/>
              </a:rPr>
              <a:t>=</a:t>
            </a:r>
            <a:r>
              <a:rPr lang="en">
                <a:solidFill>
                  <a:srgbClr val="24292E"/>
                </a:solidFill>
                <a:highlight>
                  <a:srgbClr val="FFFFFF"/>
                </a:highlight>
                <a:latin typeface="Consolas"/>
                <a:ea typeface="Consolas"/>
                <a:cs typeface="Consolas"/>
                <a:sym typeface="Consolas"/>
              </a:rPr>
              <a:t>(</a:t>
            </a:r>
            <a:r>
              <a:rPr lang="en">
                <a:solidFill>
                  <a:srgbClr val="005CC5"/>
                </a:solidFill>
                <a:highlight>
                  <a:srgbClr val="FFFFFF"/>
                </a:highlight>
                <a:latin typeface="Consolas"/>
                <a:ea typeface="Consolas"/>
                <a:cs typeface="Consolas"/>
                <a:sym typeface="Consolas"/>
              </a:rPr>
              <a:t>5</a:t>
            </a:r>
            <a:r>
              <a:rPr lang="en">
                <a:solidFill>
                  <a:srgbClr val="24292E"/>
                </a:solidFill>
                <a:highlight>
                  <a:srgbClr val="FFFFFF"/>
                </a:highlight>
                <a:latin typeface="Consolas"/>
                <a:ea typeface="Consolas"/>
                <a:cs typeface="Consolas"/>
                <a:sym typeface="Consolas"/>
              </a:rPr>
              <a:t>,</a:t>
            </a:r>
            <a:r>
              <a:rPr lang="en">
                <a:solidFill>
                  <a:srgbClr val="005CC5"/>
                </a:solidFill>
                <a:highlight>
                  <a:srgbClr val="FFFFFF"/>
                </a:highlight>
                <a:latin typeface="Consolas"/>
                <a:ea typeface="Consolas"/>
                <a:cs typeface="Consolas"/>
                <a:sym typeface="Consolas"/>
              </a:rPr>
              <a:t>5</a:t>
            </a:r>
            <a:r>
              <a:rPr lang="en">
                <a:solidFill>
                  <a:srgbClr val="24292E"/>
                </a:solidFill>
                <a:highlight>
                  <a:srgbClr val="FFFFFF"/>
                </a:highlight>
                <a:latin typeface="Consolas"/>
                <a:ea typeface="Consolas"/>
                <a:cs typeface="Consolas"/>
                <a:sym typeface="Consolas"/>
              </a:rPr>
              <a:t>), </a:t>
            </a:r>
            <a:r>
              <a:rPr lang="en">
                <a:solidFill>
                  <a:srgbClr val="E36209"/>
                </a:solidFill>
                <a:highlight>
                  <a:srgbClr val="FFFFFF"/>
                </a:highlight>
                <a:latin typeface="Consolas"/>
                <a:ea typeface="Consolas"/>
                <a:cs typeface="Consolas"/>
                <a:sym typeface="Consolas"/>
              </a:rPr>
              <a:t>dpi</a:t>
            </a:r>
            <a:r>
              <a:rPr lang="en">
                <a:solidFill>
                  <a:srgbClr val="D73A49"/>
                </a:solidFill>
                <a:highlight>
                  <a:srgbClr val="FFFFFF"/>
                </a:highlight>
                <a:latin typeface="Consolas"/>
                <a:ea typeface="Consolas"/>
                <a:cs typeface="Consolas"/>
                <a:sym typeface="Consolas"/>
              </a:rPr>
              <a:t>=</a:t>
            </a:r>
            <a:r>
              <a:rPr lang="en">
                <a:solidFill>
                  <a:srgbClr val="005CC5"/>
                </a:solidFill>
                <a:highlight>
                  <a:srgbClr val="FFFFFF"/>
                </a:highlight>
                <a:latin typeface="Consolas"/>
                <a:ea typeface="Consolas"/>
                <a:cs typeface="Consolas"/>
                <a:sym typeface="Consolas"/>
              </a:rPr>
              <a:t>100</a:t>
            </a:r>
            <a:r>
              <a:rPr lang="en">
                <a:solidFill>
                  <a:srgbClr val="24292E"/>
                </a:solidFill>
                <a:highlight>
                  <a:srgbClr val="FFFFFF"/>
                </a:highlight>
                <a:latin typeface="Consolas"/>
                <a:ea typeface="Consolas"/>
                <a:cs typeface="Consolas"/>
                <a:sym typeface="Consolas"/>
              </a:rPr>
              <a:t>)</a:t>
            </a:r>
            <a:endParaRPr>
              <a:solidFill>
                <a:srgbClr val="24292E"/>
              </a:solidFill>
              <a:highlight>
                <a:srgbClr val="FFFFFF"/>
              </a:highlight>
              <a:latin typeface="Consolas"/>
              <a:ea typeface="Consolas"/>
              <a:cs typeface="Consolas"/>
              <a:sym typeface="Consolas"/>
            </a:endParaRPr>
          </a:p>
          <a:p>
            <a:pPr indent="0" lvl="0" marL="0" rtl="0" algn="l">
              <a:lnSpc>
                <a:spcPct val="142857"/>
              </a:lnSpc>
              <a:spcBef>
                <a:spcPts val="0"/>
              </a:spcBef>
              <a:spcAft>
                <a:spcPts val="0"/>
              </a:spcAft>
              <a:buNone/>
            </a:pPr>
            <a:r>
              <a:rPr lang="en">
                <a:solidFill>
                  <a:srgbClr val="24292E"/>
                </a:solidFill>
                <a:highlight>
                  <a:srgbClr val="FFFFFF"/>
                </a:highlight>
                <a:latin typeface="Consolas"/>
                <a:ea typeface="Consolas"/>
                <a:cs typeface="Consolas"/>
                <a:sym typeface="Consolas"/>
              </a:rPr>
              <a:t> graph </a:t>
            </a:r>
            <a:r>
              <a:rPr lang="en">
                <a:solidFill>
                  <a:srgbClr val="D73A49"/>
                </a:solidFill>
                <a:highlight>
                  <a:srgbClr val="FFFFFF"/>
                </a:highlight>
                <a:latin typeface="Consolas"/>
                <a:ea typeface="Consolas"/>
                <a:cs typeface="Consolas"/>
                <a:sym typeface="Consolas"/>
              </a:rPr>
              <a:t>=</a:t>
            </a:r>
            <a:r>
              <a:rPr lang="en">
                <a:solidFill>
                  <a:srgbClr val="24292E"/>
                </a:solidFill>
                <a:highlight>
                  <a:srgbClr val="FFFFFF"/>
                </a:highlight>
                <a:latin typeface="Consolas"/>
                <a:ea typeface="Consolas"/>
                <a:cs typeface="Consolas"/>
                <a:sym typeface="Consolas"/>
              </a:rPr>
              <a:t> f.add_subplot(</a:t>
            </a:r>
            <a:r>
              <a:rPr lang="en">
                <a:solidFill>
                  <a:srgbClr val="005CC5"/>
                </a:solidFill>
                <a:highlight>
                  <a:srgbClr val="FFFFFF"/>
                </a:highlight>
                <a:latin typeface="Consolas"/>
                <a:ea typeface="Consolas"/>
                <a:cs typeface="Consolas"/>
                <a:sym typeface="Consolas"/>
              </a:rPr>
              <a:t>111</a:t>
            </a:r>
            <a:r>
              <a:rPr lang="en">
                <a:solidFill>
                  <a:srgbClr val="24292E"/>
                </a:solidFill>
                <a:highlight>
                  <a:srgbClr val="FFFFFF"/>
                </a:highlight>
                <a:latin typeface="Consolas"/>
                <a:ea typeface="Consolas"/>
                <a:cs typeface="Consolas"/>
                <a:sym typeface="Consolas"/>
              </a:rPr>
              <a:t>)</a:t>
            </a:r>
            <a:endParaRPr>
              <a:solidFill>
                <a:srgbClr val="24292E"/>
              </a:solidFill>
              <a:highlight>
                <a:srgbClr val="FFFFFF"/>
              </a:highlight>
              <a:latin typeface="Consolas"/>
              <a:ea typeface="Consolas"/>
              <a:cs typeface="Consolas"/>
              <a:sym typeface="Consolas"/>
            </a:endParaRPr>
          </a:p>
          <a:p>
            <a:pPr indent="0" lvl="0" marL="0" rtl="0" algn="l">
              <a:lnSpc>
                <a:spcPct val="142857"/>
              </a:lnSpc>
              <a:spcBef>
                <a:spcPts val="0"/>
              </a:spcBef>
              <a:spcAft>
                <a:spcPts val="0"/>
              </a:spcAft>
              <a:buNone/>
            </a:pPr>
            <a:r>
              <a:rPr lang="en">
                <a:solidFill>
                  <a:srgbClr val="24292E"/>
                </a:solidFill>
                <a:highlight>
                  <a:srgbClr val="FFFFFF"/>
                </a:highlight>
                <a:latin typeface="Consolas"/>
                <a:ea typeface="Consolas"/>
                <a:cs typeface="Consolas"/>
                <a:sym typeface="Consolas"/>
              </a:rPr>
              <a:t> graph.pie(letter_count, </a:t>
            </a:r>
            <a:r>
              <a:rPr lang="en">
                <a:solidFill>
                  <a:srgbClr val="E36209"/>
                </a:solidFill>
                <a:highlight>
                  <a:srgbClr val="FFFFFF"/>
                </a:highlight>
                <a:latin typeface="Consolas"/>
                <a:ea typeface="Consolas"/>
                <a:cs typeface="Consolas"/>
                <a:sym typeface="Consolas"/>
              </a:rPr>
              <a:t>labels</a:t>
            </a:r>
            <a:r>
              <a:rPr lang="en">
                <a:solidFill>
                  <a:srgbClr val="D73A49"/>
                </a:solidFill>
                <a:highlight>
                  <a:srgbClr val="FFFFFF"/>
                </a:highlight>
                <a:latin typeface="Consolas"/>
                <a:ea typeface="Consolas"/>
                <a:cs typeface="Consolas"/>
                <a:sym typeface="Consolas"/>
              </a:rPr>
              <a:t>=</a:t>
            </a:r>
            <a:r>
              <a:rPr lang="en">
                <a:solidFill>
                  <a:srgbClr val="24292E"/>
                </a:solidFill>
                <a:highlight>
                  <a:srgbClr val="FFFFFF"/>
                </a:highlight>
                <a:latin typeface="Consolas"/>
                <a:ea typeface="Consolas"/>
                <a:cs typeface="Consolas"/>
                <a:sym typeface="Consolas"/>
              </a:rPr>
              <a:t>labels, </a:t>
            </a:r>
            <a:r>
              <a:rPr lang="en">
                <a:solidFill>
                  <a:srgbClr val="E36209"/>
                </a:solidFill>
                <a:highlight>
                  <a:srgbClr val="FFFFFF"/>
                </a:highlight>
                <a:latin typeface="Consolas"/>
                <a:ea typeface="Consolas"/>
                <a:cs typeface="Consolas"/>
                <a:sym typeface="Consolas"/>
              </a:rPr>
              <a:t>colors</a:t>
            </a:r>
            <a:r>
              <a:rPr lang="en">
                <a:solidFill>
                  <a:srgbClr val="D73A49"/>
                </a:solidFill>
                <a:highlight>
                  <a:srgbClr val="FFFFFF"/>
                </a:highlight>
                <a:latin typeface="Consolas"/>
                <a:ea typeface="Consolas"/>
                <a:cs typeface="Consolas"/>
                <a:sym typeface="Consolas"/>
              </a:rPr>
              <a:t>=</a:t>
            </a:r>
            <a:r>
              <a:rPr lang="en">
                <a:solidFill>
                  <a:srgbClr val="24292E"/>
                </a:solidFill>
                <a:highlight>
                  <a:srgbClr val="FFFFFF"/>
                </a:highlight>
                <a:latin typeface="Consolas"/>
                <a:ea typeface="Consolas"/>
                <a:cs typeface="Consolas"/>
                <a:sym typeface="Consolas"/>
              </a:rPr>
              <a:t>colors, </a:t>
            </a:r>
            <a:r>
              <a:rPr lang="en">
                <a:solidFill>
                  <a:srgbClr val="E36209"/>
                </a:solidFill>
                <a:highlight>
                  <a:srgbClr val="FFFFFF"/>
                </a:highlight>
                <a:latin typeface="Consolas"/>
                <a:ea typeface="Consolas"/>
                <a:cs typeface="Consolas"/>
                <a:sym typeface="Consolas"/>
              </a:rPr>
              <a:t>autopct</a:t>
            </a:r>
            <a:r>
              <a:rPr lang="en">
                <a:solidFill>
                  <a:srgbClr val="D73A49"/>
                </a:solidFill>
                <a:highlight>
                  <a:srgbClr val="FFFFFF"/>
                </a:highlight>
                <a:latin typeface="Consolas"/>
                <a:ea typeface="Consolas"/>
                <a:cs typeface="Consolas"/>
                <a:sym typeface="Consolas"/>
              </a:rPr>
              <a:t>=</a:t>
            </a:r>
            <a:r>
              <a:rPr lang="en">
                <a:solidFill>
                  <a:srgbClr val="032F62"/>
                </a:solidFill>
                <a:highlight>
                  <a:srgbClr val="FFFFFF"/>
                </a:highlight>
                <a:latin typeface="Consolas"/>
                <a:ea typeface="Consolas"/>
                <a:cs typeface="Consolas"/>
                <a:sym typeface="Consolas"/>
              </a:rPr>
              <a:t>'</a:t>
            </a:r>
            <a:r>
              <a:rPr lang="en">
                <a:solidFill>
                  <a:srgbClr val="005CC5"/>
                </a:solidFill>
                <a:highlight>
                  <a:srgbClr val="FFFFFF"/>
                </a:highlight>
                <a:latin typeface="Consolas"/>
                <a:ea typeface="Consolas"/>
                <a:cs typeface="Consolas"/>
                <a:sym typeface="Consolas"/>
              </a:rPr>
              <a:t>%1.1f%%</a:t>
            </a:r>
            <a:r>
              <a:rPr lang="en">
                <a:solidFill>
                  <a:srgbClr val="032F62"/>
                </a:solidFill>
                <a:highlight>
                  <a:srgbClr val="FFFFFF"/>
                </a:highlight>
                <a:latin typeface="Consolas"/>
                <a:ea typeface="Consolas"/>
                <a:cs typeface="Consolas"/>
                <a:sym typeface="Consolas"/>
              </a:rPr>
              <a:t>'</a:t>
            </a:r>
            <a:r>
              <a:rPr lang="en">
                <a:solidFill>
                  <a:srgbClr val="24292E"/>
                </a:solidFill>
                <a:highlight>
                  <a:srgbClr val="FFFFFF"/>
                </a:highlight>
                <a:latin typeface="Consolas"/>
                <a:ea typeface="Consolas"/>
                <a:cs typeface="Consolas"/>
                <a:sym typeface="Consolas"/>
              </a:rPr>
              <a:t>, </a:t>
            </a:r>
            <a:r>
              <a:rPr lang="en">
                <a:solidFill>
                  <a:srgbClr val="E36209"/>
                </a:solidFill>
                <a:highlight>
                  <a:srgbClr val="FFFFFF"/>
                </a:highlight>
                <a:latin typeface="Consolas"/>
                <a:ea typeface="Consolas"/>
                <a:cs typeface="Consolas"/>
                <a:sym typeface="Consolas"/>
              </a:rPr>
              <a:t>shadow</a:t>
            </a:r>
            <a:r>
              <a:rPr lang="en">
                <a:solidFill>
                  <a:srgbClr val="D73A49"/>
                </a:solidFill>
                <a:highlight>
                  <a:srgbClr val="FFFFFF"/>
                </a:highlight>
                <a:latin typeface="Consolas"/>
                <a:ea typeface="Consolas"/>
                <a:cs typeface="Consolas"/>
                <a:sym typeface="Consolas"/>
              </a:rPr>
              <a:t>=</a:t>
            </a:r>
            <a:r>
              <a:rPr lang="en">
                <a:solidFill>
                  <a:srgbClr val="005CC5"/>
                </a:solidFill>
                <a:highlight>
                  <a:srgbClr val="FFFFFF"/>
                </a:highlight>
                <a:latin typeface="Consolas"/>
                <a:ea typeface="Consolas"/>
                <a:cs typeface="Consolas"/>
                <a:sym typeface="Consolas"/>
              </a:rPr>
              <a:t>True</a:t>
            </a:r>
            <a:r>
              <a:rPr lang="en">
                <a:solidFill>
                  <a:srgbClr val="24292E"/>
                </a:solidFill>
                <a:highlight>
                  <a:srgbClr val="FFFFFF"/>
                </a:highlight>
                <a:latin typeface="Consolas"/>
                <a:ea typeface="Consolas"/>
                <a:cs typeface="Consolas"/>
                <a:sym typeface="Consolas"/>
              </a:rPr>
              <a:t>, </a:t>
            </a:r>
            <a:r>
              <a:rPr lang="en">
                <a:solidFill>
                  <a:srgbClr val="E36209"/>
                </a:solidFill>
                <a:highlight>
                  <a:srgbClr val="FFFFFF"/>
                </a:highlight>
                <a:latin typeface="Consolas"/>
                <a:ea typeface="Consolas"/>
                <a:cs typeface="Consolas"/>
                <a:sym typeface="Consolas"/>
              </a:rPr>
              <a:t>startangle</a:t>
            </a:r>
            <a:r>
              <a:rPr lang="en">
                <a:solidFill>
                  <a:srgbClr val="D73A49"/>
                </a:solidFill>
                <a:highlight>
                  <a:srgbClr val="FFFFFF"/>
                </a:highlight>
                <a:latin typeface="Consolas"/>
                <a:ea typeface="Consolas"/>
                <a:cs typeface="Consolas"/>
                <a:sym typeface="Consolas"/>
              </a:rPr>
              <a:t>=</a:t>
            </a:r>
            <a:r>
              <a:rPr lang="en">
                <a:solidFill>
                  <a:srgbClr val="005CC5"/>
                </a:solidFill>
                <a:highlight>
                  <a:srgbClr val="FFFFFF"/>
                </a:highlight>
                <a:latin typeface="Consolas"/>
                <a:ea typeface="Consolas"/>
                <a:cs typeface="Consolas"/>
                <a:sym typeface="Consolas"/>
              </a:rPr>
              <a:t>140</a:t>
            </a:r>
            <a:r>
              <a:rPr lang="en">
                <a:solidFill>
                  <a:srgbClr val="24292E"/>
                </a:solidFill>
                <a:highlight>
                  <a:srgbClr val="FFFFFF"/>
                </a:highlight>
                <a:latin typeface="Consolas"/>
                <a:ea typeface="Consolas"/>
                <a:cs typeface="Consolas"/>
                <a:sym typeface="Consolas"/>
              </a:rPr>
              <a:t>)</a:t>
            </a:r>
            <a:endParaRPr>
              <a:solidFill>
                <a:srgbClr val="24292E"/>
              </a:solidFill>
              <a:highlight>
                <a:srgbClr val="FFFFFF"/>
              </a:highlight>
              <a:latin typeface="Consolas"/>
              <a:ea typeface="Consolas"/>
              <a:cs typeface="Consolas"/>
              <a:sym typeface="Consolas"/>
            </a:endParaRPr>
          </a:p>
          <a:p>
            <a:pPr indent="0" lvl="0" marL="0" rtl="0" algn="l">
              <a:lnSpc>
                <a:spcPct val="142857"/>
              </a:lnSpc>
              <a:spcBef>
                <a:spcPts val="0"/>
              </a:spcBef>
              <a:spcAft>
                <a:spcPts val="0"/>
              </a:spcAft>
              <a:buNone/>
            </a:pPr>
            <a:r>
              <a:rPr lang="en">
                <a:solidFill>
                  <a:srgbClr val="24292E"/>
                </a:solidFill>
                <a:highlight>
                  <a:srgbClr val="FFFFFF"/>
                </a:highlight>
                <a:latin typeface="Consolas"/>
                <a:ea typeface="Consolas"/>
                <a:cs typeface="Consolas"/>
                <a:sym typeface="Consolas"/>
              </a:rPr>
              <a:t> graph.axis(</a:t>
            </a:r>
            <a:r>
              <a:rPr lang="en">
                <a:solidFill>
                  <a:srgbClr val="032F62"/>
                </a:solidFill>
                <a:highlight>
                  <a:srgbClr val="FFFFFF"/>
                </a:highlight>
                <a:latin typeface="Consolas"/>
                <a:ea typeface="Consolas"/>
                <a:cs typeface="Consolas"/>
                <a:sym typeface="Consolas"/>
              </a:rPr>
              <a:t>'equal'</a:t>
            </a:r>
            <a:r>
              <a:rPr lang="en">
                <a:solidFill>
                  <a:srgbClr val="24292E"/>
                </a:solidFill>
                <a:highlight>
                  <a:srgbClr val="FFFFFF"/>
                </a:highlight>
                <a:latin typeface="Consolas"/>
                <a:ea typeface="Consolas"/>
                <a:cs typeface="Consolas"/>
                <a:sym typeface="Consolas"/>
              </a:rPr>
              <a:t>)</a:t>
            </a:r>
            <a:endParaRPr>
              <a:solidFill>
                <a:srgbClr val="24292E"/>
              </a:solidFill>
              <a:highlight>
                <a:srgbClr val="FFFFFF"/>
              </a:highlight>
              <a:latin typeface="Consolas"/>
              <a:ea typeface="Consolas"/>
              <a:cs typeface="Consolas"/>
              <a:sym typeface="Consolas"/>
            </a:endParaRPr>
          </a:p>
          <a:p>
            <a:pPr indent="0" lvl="0" marL="0" rtl="0" algn="l">
              <a:lnSpc>
                <a:spcPct val="142857"/>
              </a:lnSpc>
              <a:spcBef>
                <a:spcPts val="0"/>
              </a:spcBef>
              <a:spcAft>
                <a:spcPts val="0"/>
              </a:spcAft>
              <a:buNone/>
            </a:pPr>
            <a:r>
              <a:rPr lang="en">
                <a:solidFill>
                  <a:srgbClr val="24292E"/>
                </a:solidFill>
                <a:highlight>
                  <a:srgbClr val="FFFFFF"/>
                </a:highlight>
                <a:latin typeface="Consolas"/>
                <a:ea typeface="Consolas"/>
                <a:cs typeface="Consolas"/>
                <a:sym typeface="Consolas"/>
              </a:rPr>
              <a:t> </a:t>
            </a:r>
            <a:r>
              <a:rPr lang="en">
                <a:solidFill>
                  <a:srgbClr val="6A737D"/>
                </a:solidFill>
                <a:highlight>
                  <a:srgbClr val="FFFFFF"/>
                </a:highlight>
                <a:latin typeface="Consolas"/>
                <a:ea typeface="Consolas"/>
                <a:cs typeface="Consolas"/>
                <a:sym typeface="Consolas"/>
              </a:rPr>
              <a:t>#graph.show()</a:t>
            </a:r>
            <a:endParaRPr>
              <a:solidFill>
                <a:srgbClr val="6A737D"/>
              </a:solidFill>
              <a:highlight>
                <a:srgbClr val="FFFFFF"/>
              </a:highlight>
              <a:latin typeface="Consolas"/>
              <a:ea typeface="Consolas"/>
              <a:cs typeface="Consolas"/>
              <a:sym typeface="Consolas"/>
            </a:endParaRPr>
          </a:p>
          <a:p>
            <a:pPr indent="0" lvl="0" marL="0" rtl="0" algn="l">
              <a:lnSpc>
                <a:spcPct val="142857"/>
              </a:lnSpc>
              <a:spcBef>
                <a:spcPts val="0"/>
              </a:spcBef>
              <a:spcAft>
                <a:spcPts val="0"/>
              </a:spcAft>
              <a:buNone/>
            </a:pPr>
            <a:r>
              <a:rPr lang="en">
                <a:solidFill>
                  <a:srgbClr val="24292E"/>
                </a:solidFill>
                <a:highlight>
                  <a:srgbClr val="FFFFFF"/>
                </a:highlight>
                <a:latin typeface="Consolas"/>
                <a:ea typeface="Consolas"/>
                <a:cs typeface="Consolas"/>
                <a:sym typeface="Consolas"/>
              </a:rPr>
              <a:t> </a:t>
            </a:r>
            <a:r>
              <a:rPr lang="en">
                <a:solidFill>
                  <a:srgbClr val="D73A49"/>
                </a:solidFill>
                <a:highlight>
                  <a:srgbClr val="FFFFFF"/>
                </a:highlight>
                <a:latin typeface="Consolas"/>
                <a:ea typeface="Consolas"/>
                <a:cs typeface="Consolas"/>
                <a:sym typeface="Consolas"/>
              </a:rPr>
              <a:t>return</a:t>
            </a:r>
            <a:r>
              <a:rPr lang="en">
                <a:solidFill>
                  <a:srgbClr val="24292E"/>
                </a:solidFill>
                <a:highlight>
                  <a:srgbClr val="FFFFFF"/>
                </a:highlight>
                <a:latin typeface="Consolas"/>
                <a:ea typeface="Consolas"/>
                <a:cs typeface="Consolas"/>
                <a:sym typeface="Consolas"/>
              </a:rPr>
              <a:t> f</a:t>
            </a:r>
            <a:endParaRPr>
              <a:solidFill>
                <a:srgbClr val="24292E"/>
              </a:solidFill>
              <a:highlight>
                <a:srgbClr val="FFFFFF"/>
              </a:highlight>
              <a:latin typeface="Consolas"/>
              <a:ea typeface="Consolas"/>
              <a:cs typeface="Consolas"/>
              <a:sym typeface="Consolas"/>
            </a:endParaRPr>
          </a:p>
          <a:p>
            <a:pPr indent="0" lvl="0" marL="0" rtl="0" algn="l">
              <a:spcBef>
                <a:spcPts val="0"/>
              </a:spcBef>
              <a:spcAft>
                <a:spcPts val="0"/>
              </a:spcAft>
              <a:buNone/>
            </a:pPr>
            <a:r>
              <a:t/>
            </a:r>
            <a:endParaRPr>
              <a:solidFill>
                <a:srgbClr val="CC7832"/>
              </a:solidFill>
              <a:highlight>
                <a:srgbClr val="FFFFFF"/>
              </a:highlight>
              <a:latin typeface="Courier New"/>
              <a:ea typeface="Courier New"/>
              <a:cs typeface="Courier New"/>
              <a:sym typeface="Courier New"/>
            </a:endParaRPr>
          </a:p>
          <a:p>
            <a:pPr indent="0" lvl="0" marL="0" rtl="0" algn="l">
              <a:spcBef>
                <a:spcPts val="1600"/>
              </a:spcBef>
              <a:spcAft>
                <a:spcPts val="1600"/>
              </a:spcAft>
              <a:buNone/>
            </a:pPr>
            <a:r>
              <a:t/>
            </a:r>
            <a:endParaRPr/>
          </a:p>
        </p:txBody>
      </p:sp>
      <p:sp>
        <p:nvSpPr>
          <p:cNvPr id="228" name="Google Shape;228;p28"/>
          <p:cNvSpPr txBox="1"/>
          <p:nvPr>
            <p:ph idx="2" type="body"/>
          </p:nvPr>
        </p:nvSpPr>
        <p:spPr>
          <a:xfrm>
            <a:off x="5164671" y="1503250"/>
            <a:ext cx="34032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We decided to use the formatting that we had been taught in class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2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Box and whisker plot </a:t>
            </a:r>
            <a:endParaRPr/>
          </a:p>
          <a:p>
            <a:pPr indent="0" lvl="0" marL="0" rtl="0" algn="l">
              <a:spcBef>
                <a:spcPts val="0"/>
              </a:spcBef>
              <a:spcAft>
                <a:spcPts val="0"/>
              </a:spcAft>
              <a:buNone/>
            </a:pPr>
            <a:r>
              <a:t/>
            </a:r>
            <a:endParaRPr/>
          </a:p>
        </p:txBody>
      </p:sp>
      <p:sp>
        <p:nvSpPr>
          <p:cNvPr id="234" name="Google Shape;234;p29"/>
          <p:cNvSpPr txBox="1"/>
          <p:nvPr>
            <p:ph idx="1" type="body"/>
          </p:nvPr>
        </p:nvSpPr>
        <p:spPr>
          <a:xfrm>
            <a:off x="1297500" y="1376775"/>
            <a:ext cx="4347600" cy="3102000"/>
          </a:xfrm>
          <a:prstGeom prst="rect">
            <a:avLst/>
          </a:prstGeom>
        </p:spPr>
        <p:txBody>
          <a:bodyPr anchorCtr="0" anchor="t" bIns="91425" lIns="91425" spcFirstLastPara="1" rIns="91425" wrap="square" tIns="91425">
            <a:noAutofit/>
          </a:bodyPr>
          <a:lstStyle/>
          <a:p>
            <a:pPr indent="0" lvl="0" marL="0" rtl="0" algn="l">
              <a:lnSpc>
                <a:spcPct val="142857"/>
              </a:lnSpc>
              <a:spcBef>
                <a:spcPts val="0"/>
              </a:spcBef>
              <a:spcAft>
                <a:spcPts val="0"/>
              </a:spcAft>
              <a:buNone/>
            </a:pPr>
            <a:r>
              <a:rPr lang="en" sz="1400">
                <a:solidFill>
                  <a:srgbClr val="D73A49"/>
                </a:solidFill>
                <a:highlight>
                  <a:srgbClr val="FFFFFF"/>
                </a:highlight>
                <a:latin typeface="Consolas"/>
                <a:ea typeface="Consolas"/>
                <a:cs typeface="Consolas"/>
                <a:sym typeface="Consolas"/>
              </a:rPr>
              <a:t>def</a:t>
            </a:r>
            <a:r>
              <a:rPr lang="en" sz="1400">
                <a:solidFill>
                  <a:srgbClr val="24292E"/>
                </a:solidFill>
                <a:highlight>
                  <a:srgbClr val="FFFFFF"/>
                </a:highlight>
                <a:latin typeface="Consolas"/>
                <a:ea typeface="Consolas"/>
                <a:cs typeface="Consolas"/>
                <a:sym typeface="Consolas"/>
              </a:rPr>
              <a:t> </a:t>
            </a:r>
            <a:r>
              <a:rPr lang="en" sz="1400">
                <a:solidFill>
                  <a:srgbClr val="6F42C1"/>
                </a:solidFill>
                <a:highlight>
                  <a:srgbClr val="FFFFFF"/>
                </a:highlight>
                <a:latin typeface="Consolas"/>
                <a:ea typeface="Consolas"/>
                <a:cs typeface="Consolas"/>
                <a:sym typeface="Consolas"/>
              </a:rPr>
              <a:t>whisker_plot</a:t>
            </a:r>
            <a:r>
              <a:rPr lang="en" sz="1400">
                <a:solidFill>
                  <a:srgbClr val="24292E"/>
                </a:solidFill>
                <a:highlight>
                  <a:srgbClr val="FFFFFF"/>
                </a:highlight>
                <a:latin typeface="Consolas"/>
                <a:ea typeface="Consolas"/>
                <a:cs typeface="Consolas"/>
                <a:sym typeface="Consolas"/>
              </a:rPr>
              <a:t>():</a:t>
            </a:r>
            <a:endParaRPr sz="1400">
              <a:solidFill>
                <a:srgbClr val="24292E"/>
              </a:solidFill>
              <a:highlight>
                <a:srgbClr val="FFFFFF"/>
              </a:highlight>
              <a:latin typeface="Consolas"/>
              <a:ea typeface="Consolas"/>
              <a:cs typeface="Consolas"/>
              <a:sym typeface="Consolas"/>
            </a:endParaRPr>
          </a:p>
          <a:p>
            <a:pPr indent="0" lvl="0" marL="0" rtl="0" algn="l">
              <a:lnSpc>
                <a:spcPct val="142857"/>
              </a:lnSpc>
              <a:spcBef>
                <a:spcPts val="0"/>
              </a:spcBef>
              <a:spcAft>
                <a:spcPts val="0"/>
              </a:spcAft>
              <a:buNone/>
            </a:pPr>
            <a:r>
              <a:rPr lang="en" sz="1400">
                <a:solidFill>
                  <a:srgbClr val="24292E"/>
                </a:solidFill>
                <a:highlight>
                  <a:srgbClr val="FFFFFF"/>
                </a:highlight>
                <a:latin typeface="Consolas"/>
                <a:ea typeface="Consolas"/>
                <a:cs typeface="Consolas"/>
                <a:sym typeface="Consolas"/>
              </a:rPr>
              <a:t> </a:t>
            </a:r>
            <a:r>
              <a:rPr lang="en" sz="1400">
                <a:solidFill>
                  <a:srgbClr val="6A737D"/>
                </a:solidFill>
                <a:highlight>
                  <a:srgbClr val="FFFFFF"/>
                </a:highlight>
                <a:latin typeface="Consolas"/>
                <a:ea typeface="Consolas"/>
                <a:cs typeface="Consolas"/>
                <a:sym typeface="Consolas"/>
              </a:rPr>
              <a:t>#fig = plt.figure(1, figsize=(9, 6))</a:t>
            </a:r>
            <a:endParaRPr sz="1400">
              <a:solidFill>
                <a:srgbClr val="6A737D"/>
              </a:solidFill>
              <a:highlight>
                <a:srgbClr val="FFFFFF"/>
              </a:highlight>
              <a:latin typeface="Consolas"/>
              <a:ea typeface="Consolas"/>
              <a:cs typeface="Consolas"/>
              <a:sym typeface="Consolas"/>
            </a:endParaRPr>
          </a:p>
          <a:p>
            <a:pPr indent="0" lvl="0" marL="0" rtl="0" algn="l">
              <a:lnSpc>
                <a:spcPct val="142857"/>
              </a:lnSpc>
              <a:spcBef>
                <a:spcPts val="0"/>
              </a:spcBef>
              <a:spcAft>
                <a:spcPts val="0"/>
              </a:spcAft>
              <a:buNone/>
            </a:pPr>
            <a:r>
              <a:rPr lang="en" sz="1400">
                <a:solidFill>
                  <a:srgbClr val="24292E"/>
                </a:solidFill>
                <a:highlight>
                  <a:srgbClr val="FFFFFF"/>
                </a:highlight>
                <a:latin typeface="Consolas"/>
                <a:ea typeface="Consolas"/>
                <a:cs typeface="Consolas"/>
                <a:sym typeface="Consolas"/>
              </a:rPr>
              <a:t> </a:t>
            </a:r>
            <a:r>
              <a:rPr lang="en" sz="1400">
                <a:solidFill>
                  <a:srgbClr val="D73A49"/>
                </a:solidFill>
                <a:highlight>
                  <a:srgbClr val="FFFFFF"/>
                </a:highlight>
                <a:latin typeface="Consolas"/>
                <a:ea typeface="Consolas"/>
                <a:cs typeface="Consolas"/>
                <a:sym typeface="Consolas"/>
              </a:rPr>
              <a:t>global</a:t>
            </a:r>
            <a:r>
              <a:rPr lang="en" sz="1400">
                <a:solidFill>
                  <a:srgbClr val="24292E"/>
                </a:solidFill>
                <a:highlight>
                  <a:srgbClr val="FFFFFF"/>
                </a:highlight>
                <a:latin typeface="Consolas"/>
                <a:ea typeface="Consolas"/>
                <a:cs typeface="Consolas"/>
                <a:sym typeface="Consolas"/>
              </a:rPr>
              <a:t> grades</a:t>
            </a:r>
            <a:endParaRPr sz="1400">
              <a:solidFill>
                <a:srgbClr val="24292E"/>
              </a:solidFill>
              <a:highlight>
                <a:srgbClr val="FFFFFF"/>
              </a:highlight>
              <a:latin typeface="Consolas"/>
              <a:ea typeface="Consolas"/>
              <a:cs typeface="Consolas"/>
              <a:sym typeface="Consolas"/>
            </a:endParaRPr>
          </a:p>
          <a:p>
            <a:pPr indent="0" lvl="0" marL="0" rtl="0" algn="l">
              <a:lnSpc>
                <a:spcPct val="142857"/>
              </a:lnSpc>
              <a:spcBef>
                <a:spcPts val="0"/>
              </a:spcBef>
              <a:spcAft>
                <a:spcPts val="0"/>
              </a:spcAft>
              <a:buNone/>
            </a:pPr>
            <a:r>
              <a:rPr lang="en" sz="1400">
                <a:solidFill>
                  <a:srgbClr val="24292E"/>
                </a:solidFill>
                <a:highlight>
                  <a:srgbClr val="FFFFFF"/>
                </a:highlight>
                <a:latin typeface="Consolas"/>
                <a:ea typeface="Consolas"/>
                <a:cs typeface="Consolas"/>
                <a:sym typeface="Consolas"/>
              </a:rPr>
              <a:t> f </a:t>
            </a:r>
            <a:r>
              <a:rPr lang="en" sz="1400">
                <a:solidFill>
                  <a:srgbClr val="D73A49"/>
                </a:solidFill>
                <a:highlight>
                  <a:srgbClr val="FFFFFF"/>
                </a:highlight>
                <a:latin typeface="Consolas"/>
                <a:ea typeface="Consolas"/>
                <a:cs typeface="Consolas"/>
                <a:sym typeface="Consolas"/>
              </a:rPr>
              <a:t>=</a:t>
            </a:r>
            <a:r>
              <a:rPr lang="en" sz="1400">
                <a:solidFill>
                  <a:srgbClr val="24292E"/>
                </a:solidFill>
                <a:highlight>
                  <a:srgbClr val="FFFFFF"/>
                </a:highlight>
                <a:latin typeface="Consolas"/>
                <a:ea typeface="Consolas"/>
                <a:cs typeface="Consolas"/>
                <a:sym typeface="Consolas"/>
              </a:rPr>
              <a:t> Figure(</a:t>
            </a:r>
            <a:r>
              <a:rPr lang="en" sz="1400">
                <a:solidFill>
                  <a:srgbClr val="E36209"/>
                </a:solidFill>
                <a:highlight>
                  <a:srgbClr val="FFFFFF"/>
                </a:highlight>
                <a:latin typeface="Consolas"/>
                <a:ea typeface="Consolas"/>
                <a:cs typeface="Consolas"/>
                <a:sym typeface="Consolas"/>
              </a:rPr>
              <a:t>figsize</a:t>
            </a:r>
            <a:r>
              <a:rPr lang="en" sz="1400">
                <a:solidFill>
                  <a:srgbClr val="D73A49"/>
                </a:solidFill>
                <a:highlight>
                  <a:srgbClr val="FFFFFF"/>
                </a:highlight>
                <a:latin typeface="Consolas"/>
                <a:ea typeface="Consolas"/>
                <a:cs typeface="Consolas"/>
                <a:sym typeface="Consolas"/>
              </a:rPr>
              <a:t>=</a:t>
            </a:r>
            <a:r>
              <a:rPr lang="en" sz="1400">
                <a:solidFill>
                  <a:srgbClr val="24292E"/>
                </a:solidFill>
                <a:highlight>
                  <a:srgbClr val="FFFFFF"/>
                </a:highlight>
                <a:latin typeface="Consolas"/>
                <a:ea typeface="Consolas"/>
                <a:cs typeface="Consolas"/>
                <a:sym typeface="Consolas"/>
              </a:rPr>
              <a:t>(</a:t>
            </a:r>
            <a:r>
              <a:rPr lang="en" sz="1400">
                <a:solidFill>
                  <a:srgbClr val="005CC5"/>
                </a:solidFill>
                <a:highlight>
                  <a:srgbClr val="FFFFFF"/>
                </a:highlight>
                <a:latin typeface="Consolas"/>
                <a:ea typeface="Consolas"/>
                <a:cs typeface="Consolas"/>
                <a:sym typeface="Consolas"/>
              </a:rPr>
              <a:t>5</a:t>
            </a:r>
            <a:r>
              <a:rPr lang="en" sz="1400">
                <a:solidFill>
                  <a:srgbClr val="24292E"/>
                </a:solidFill>
                <a:highlight>
                  <a:srgbClr val="FFFFFF"/>
                </a:highlight>
                <a:latin typeface="Consolas"/>
                <a:ea typeface="Consolas"/>
                <a:cs typeface="Consolas"/>
                <a:sym typeface="Consolas"/>
              </a:rPr>
              <a:t>,</a:t>
            </a:r>
            <a:r>
              <a:rPr lang="en" sz="1400">
                <a:solidFill>
                  <a:srgbClr val="005CC5"/>
                </a:solidFill>
                <a:highlight>
                  <a:srgbClr val="FFFFFF"/>
                </a:highlight>
                <a:latin typeface="Consolas"/>
                <a:ea typeface="Consolas"/>
                <a:cs typeface="Consolas"/>
                <a:sym typeface="Consolas"/>
              </a:rPr>
              <a:t>5</a:t>
            </a:r>
            <a:r>
              <a:rPr lang="en" sz="1400">
                <a:solidFill>
                  <a:srgbClr val="24292E"/>
                </a:solidFill>
                <a:highlight>
                  <a:srgbClr val="FFFFFF"/>
                </a:highlight>
                <a:latin typeface="Consolas"/>
                <a:ea typeface="Consolas"/>
                <a:cs typeface="Consolas"/>
                <a:sym typeface="Consolas"/>
              </a:rPr>
              <a:t>), </a:t>
            </a:r>
            <a:r>
              <a:rPr lang="en" sz="1400">
                <a:solidFill>
                  <a:srgbClr val="E36209"/>
                </a:solidFill>
                <a:highlight>
                  <a:srgbClr val="FFFFFF"/>
                </a:highlight>
                <a:latin typeface="Consolas"/>
                <a:ea typeface="Consolas"/>
                <a:cs typeface="Consolas"/>
                <a:sym typeface="Consolas"/>
              </a:rPr>
              <a:t>dpi</a:t>
            </a:r>
            <a:r>
              <a:rPr lang="en" sz="1400">
                <a:solidFill>
                  <a:srgbClr val="D73A49"/>
                </a:solidFill>
                <a:highlight>
                  <a:srgbClr val="FFFFFF"/>
                </a:highlight>
                <a:latin typeface="Consolas"/>
                <a:ea typeface="Consolas"/>
                <a:cs typeface="Consolas"/>
                <a:sym typeface="Consolas"/>
              </a:rPr>
              <a:t>=</a:t>
            </a:r>
            <a:r>
              <a:rPr lang="en" sz="1400">
                <a:solidFill>
                  <a:srgbClr val="005CC5"/>
                </a:solidFill>
                <a:highlight>
                  <a:srgbClr val="FFFFFF"/>
                </a:highlight>
                <a:latin typeface="Consolas"/>
                <a:ea typeface="Consolas"/>
                <a:cs typeface="Consolas"/>
                <a:sym typeface="Consolas"/>
              </a:rPr>
              <a:t>100</a:t>
            </a:r>
            <a:r>
              <a:rPr lang="en" sz="1400">
                <a:solidFill>
                  <a:srgbClr val="24292E"/>
                </a:solidFill>
                <a:highlight>
                  <a:srgbClr val="FFFFFF"/>
                </a:highlight>
                <a:latin typeface="Consolas"/>
                <a:ea typeface="Consolas"/>
                <a:cs typeface="Consolas"/>
                <a:sym typeface="Consolas"/>
              </a:rPr>
              <a:t>)</a:t>
            </a:r>
            <a:endParaRPr sz="1400">
              <a:solidFill>
                <a:srgbClr val="24292E"/>
              </a:solidFill>
              <a:highlight>
                <a:srgbClr val="FFFFFF"/>
              </a:highlight>
              <a:latin typeface="Consolas"/>
              <a:ea typeface="Consolas"/>
              <a:cs typeface="Consolas"/>
              <a:sym typeface="Consolas"/>
            </a:endParaRPr>
          </a:p>
          <a:p>
            <a:pPr indent="0" lvl="0" marL="0" rtl="0" algn="l">
              <a:lnSpc>
                <a:spcPct val="142857"/>
              </a:lnSpc>
              <a:spcBef>
                <a:spcPts val="0"/>
              </a:spcBef>
              <a:spcAft>
                <a:spcPts val="0"/>
              </a:spcAft>
              <a:buNone/>
            </a:pPr>
            <a:r>
              <a:rPr lang="en" sz="1400">
                <a:solidFill>
                  <a:srgbClr val="24292E"/>
                </a:solidFill>
                <a:highlight>
                  <a:srgbClr val="FFFFFF"/>
                </a:highlight>
                <a:latin typeface="Consolas"/>
                <a:ea typeface="Consolas"/>
                <a:cs typeface="Consolas"/>
                <a:sym typeface="Consolas"/>
              </a:rPr>
              <a:t> graph </a:t>
            </a:r>
            <a:r>
              <a:rPr lang="en" sz="1400">
                <a:solidFill>
                  <a:srgbClr val="D73A49"/>
                </a:solidFill>
                <a:highlight>
                  <a:srgbClr val="FFFFFF"/>
                </a:highlight>
                <a:latin typeface="Consolas"/>
                <a:ea typeface="Consolas"/>
                <a:cs typeface="Consolas"/>
                <a:sym typeface="Consolas"/>
              </a:rPr>
              <a:t>=</a:t>
            </a:r>
            <a:r>
              <a:rPr lang="en" sz="1400">
                <a:solidFill>
                  <a:srgbClr val="24292E"/>
                </a:solidFill>
                <a:highlight>
                  <a:srgbClr val="FFFFFF"/>
                </a:highlight>
                <a:latin typeface="Consolas"/>
                <a:ea typeface="Consolas"/>
                <a:cs typeface="Consolas"/>
                <a:sym typeface="Consolas"/>
              </a:rPr>
              <a:t> f.add_subplot(</a:t>
            </a:r>
            <a:r>
              <a:rPr lang="en" sz="1400">
                <a:solidFill>
                  <a:srgbClr val="005CC5"/>
                </a:solidFill>
                <a:highlight>
                  <a:srgbClr val="FFFFFF"/>
                </a:highlight>
                <a:latin typeface="Consolas"/>
                <a:ea typeface="Consolas"/>
                <a:cs typeface="Consolas"/>
                <a:sym typeface="Consolas"/>
              </a:rPr>
              <a:t>111</a:t>
            </a:r>
            <a:r>
              <a:rPr lang="en" sz="1400">
                <a:solidFill>
                  <a:srgbClr val="24292E"/>
                </a:solidFill>
                <a:highlight>
                  <a:srgbClr val="FFFFFF"/>
                </a:highlight>
                <a:latin typeface="Consolas"/>
                <a:ea typeface="Consolas"/>
                <a:cs typeface="Consolas"/>
                <a:sym typeface="Consolas"/>
              </a:rPr>
              <a:t>)</a:t>
            </a:r>
            <a:endParaRPr sz="1400">
              <a:solidFill>
                <a:srgbClr val="24292E"/>
              </a:solidFill>
              <a:highlight>
                <a:srgbClr val="FFFFFF"/>
              </a:highlight>
              <a:latin typeface="Consolas"/>
              <a:ea typeface="Consolas"/>
              <a:cs typeface="Consolas"/>
              <a:sym typeface="Consolas"/>
            </a:endParaRPr>
          </a:p>
          <a:p>
            <a:pPr indent="0" lvl="0" marL="0" rtl="0" algn="l">
              <a:lnSpc>
                <a:spcPct val="142857"/>
              </a:lnSpc>
              <a:spcBef>
                <a:spcPts val="0"/>
              </a:spcBef>
              <a:spcAft>
                <a:spcPts val="0"/>
              </a:spcAft>
              <a:buNone/>
            </a:pPr>
            <a:r>
              <a:rPr lang="en" sz="1400">
                <a:solidFill>
                  <a:srgbClr val="24292E"/>
                </a:solidFill>
                <a:highlight>
                  <a:srgbClr val="FFFFFF"/>
                </a:highlight>
                <a:latin typeface="Consolas"/>
                <a:ea typeface="Consolas"/>
                <a:cs typeface="Consolas"/>
                <a:sym typeface="Consolas"/>
              </a:rPr>
              <a:t> graph.boxplot(grades)</a:t>
            </a:r>
            <a:endParaRPr sz="1400">
              <a:solidFill>
                <a:srgbClr val="24292E"/>
              </a:solidFill>
              <a:highlight>
                <a:srgbClr val="FFFFFF"/>
              </a:highlight>
              <a:latin typeface="Consolas"/>
              <a:ea typeface="Consolas"/>
              <a:cs typeface="Consolas"/>
              <a:sym typeface="Consolas"/>
            </a:endParaRPr>
          </a:p>
          <a:p>
            <a:pPr indent="0" lvl="0" marL="0" rtl="0" algn="l">
              <a:lnSpc>
                <a:spcPct val="142857"/>
              </a:lnSpc>
              <a:spcBef>
                <a:spcPts val="0"/>
              </a:spcBef>
              <a:spcAft>
                <a:spcPts val="0"/>
              </a:spcAft>
              <a:buNone/>
            </a:pPr>
            <a:r>
              <a:rPr lang="en" sz="1400">
                <a:solidFill>
                  <a:srgbClr val="24292E"/>
                </a:solidFill>
                <a:highlight>
                  <a:srgbClr val="FFFFFF"/>
                </a:highlight>
                <a:latin typeface="Consolas"/>
                <a:ea typeface="Consolas"/>
                <a:cs typeface="Consolas"/>
                <a:sym typeface="Consolas"/>
              </a:rPr>
              <a:t> </a:t>
            </a:r>
            <a:r>
              <a:rPr lang="en" sz="1400">
                <a:solidFill>
                  <a:srgbClr val="D73A49"/>
                </a:solidFill>
                <a:highlight>
                  <a:srgbClr val="FFFFFF"/>
                </a:highlight>
                <a:latin typeface="Consolas"/>
                <a:ea typeface="Consolas"/>
                <a:cs typeface="Consolas"/>
                <a:sym typeface="Consolas"/>
              </a:rPr>
              <a:t>return</a:t>
            </a:r>
            <a:r>
              <a:rPr lang="en" sz="1400">
                <a:solidFill>
                  <a:srgbClr val="24292E"/>
                </a:solidFill>
                <a:highlight>
                  <a:srgbClr val="FFFFFF"/>
                </a:highlight>
                <a:latin typeface="Consolas"/>
                <a:ea typeface="Consolas"/>
                <a:cs typeface="Consolas"/>
                <a:sym typeface="Consolas"/>
              </a:rPr>
              <a:t> f</a:t>
            </a:r>
            <a:endParaRPr sz="1400">
              <a:solidFill>
                <a:srgbClr val="24292E"/>
              </a:solidFill>
              <a:highlight>
                <a:srgbClr val="FFFFFF"/>
              </a:highlight>
              <a:latin typeface="Consolas"/>
              <a:ea typeface="Consolas"/>
              <a:cs typeface="Consolas"/>
              <a:sym typeface="Consolas"/>
            </a:endParaRPr>
          </a:p>
          <a:p>
            <a:pPr indent="0" lvl="0" marL="0" rtl="0" algn="l">
              <a:spcBef>
                <a:spcPts val="0"/>
              </a:spcBef>
              <a:spcAft>
                <a:spcPts val="1600"/>
              </a:spcAft>
              <a:buNone/>
            </a:pPr>
            <a:r>
              <a:t/>
            </a:r>
            <a:endParaRPr/>
          </a:p>
        </p:txBody>
      </p:sp>
      <p:sp>
        <p:nvSpPr>
          <p:cNvPr id="235" name="Google Shape;235;p29"/>
          <p:cNvSpPr txBox="1"/>
          <p:nvPr/>
        </p:nvSpPr>
        <p:spPr>
          <a:xfrm>
            <a:off x="6146725" y="1441075"/>
            <a:ext cx="2610300" cy="2854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These plots are one of the best visual </a:t>
            </a:r>
            <a:r>
              <a:rPr lang="en">
                <a:solidFill>
                  <a:schemeClr val="lt1"/>
                </a:solidFill>
                <a:latin typeface="Lato"/>
                <a:ea typeface="Lato"/>
                <a:cs typeface="Lato"/>
                <a:sym typeface="Lato"/>
              </a:rPr>
              <a:t>representations for</a:t>
            </a:r>
            <a:r>
              <a:rPr lang="en">
                <a:solidFill>
                  <a:schemeClr val="lt1"/>
                </a:solidFill>
                <a:latin typeface="Lato"/>
                <a:ea typeface="Lato"/>
                <a:cs typeface="Lato"/>
                <a:sym typeface="Lato"/>
              </a:rPr>
              <a:t>  illustrating where the student is compared to his/her peers </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FSU’s canvas uses these charts in the grade section for each grade uploaded.</a:t>
            </a:r>
            <a:endParaRPr>
              <a:solidFill>
                <a:schemeClr val="lt1"/>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3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Histogram</a:t>
            </a:r>
            <a:endParaRPr/>
          </a:p>
        </p:txBody>
      </p:sp>
      <p:sp>
        <p:nvSpPr>
          <p:cNvPr id="241" name="Google Shape;241;p3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lnSpc>
                <a:spcPct val="142857"/>
              </a:lnSpc>
              <a:spcBef>
                <a:spcPts val="0"/>
              </a:spcBef>
              <a:spcAft>
                <a:spcPts val="0"/>
              </a:spcAft>
              <a:buNone/>
            </a:pPr>
            <a:r>
              <a:rPr lang="en" sz="1400">
                <a:solidFill>
                  <a:srgbClr val="D73A49"/>
                </a:solidFill>
                <a:highlight>
                  <a:srgbClr val="FFFFFF"/>
                </a:highlight>
                <a:latin typeface="Consolas"/>
                <a:ea typeface="Consolas"/>
                <a:cs typeface="Consolas"/>
                <a:sym typeface="Consolas"/>
              </a:rPr>
              <a:t>def</a:t>
            </a:r>
            <a:r>
              <a:rPr lang="en" sz="1400">
                <a:solidFill>
                  <a:srgbClr val="24292E"/>
                </a:solidFill>
                <a:highlight>
                  <a:srgbClr val="FFFFFF"/>
                </a:highlight>
                <a:latin typeface="Consolas"/>
                <a:ea typeface="Consolas"/>
                <a:cs typeface="Consolas"/>
                <a:sym typeface="Consolas"/>
              </a:rPr>
              <a:t> </a:t>
            </a:r>
            <a:r>
              <a:rPr lang="en" sz="1400">
                <a:solidFill>
                  <a:srgbClr val="6F42C1"/>
                </a:solidFill>
                <a:highlight>
                  <a:srgbClr val="FFFFFF"/>
                </a:highlight>
                <a:latin typeface="Consolas"/>
                <a:ea typeface="Consolas"/>
                <a:cs typeface="Consolas"/>
                <a:sym typeface="Consolas"/>
              </a:rPr>
              <a:t>histogram</a:t>
            </a:r>
            <a:r>
              <a:rPr lang="en" sz="1400">
                <a:solidFill>
                  <a:srgbClr val="24292E"/>
                </a:solidFill>
                <a:highlight>
                  <a:srgbClr val="FFFFFF"/>
                </a:highlight>
                <a:latin typeface="Consolas"/>
                <a:ea typeface="Consolas"/>
                <a:cs typeface="Consolas"/>
                <a:sym typeface="Consolas"/>
              </a:rPr>
              <a:t>():</a:t>
            </a:r>
            <a:endParaRPr sz="1400">
              <a:solidFill>
                <a:srgbClr val="24292E"/>
              </a:solidFill>
              <a:highlight>
                <a:srgbClr val="FFFFFF"/>
              </a:highlight>
              <a:latin typeface="Consolas"/>
              <a:ea typeface="Consolas"/>
              <a:cs typeface="Consolas"/>
              <a:sym typeface="Consolas"/>
            </a:endParaRPr>
          </a:p>
          <a:p>
            <a:pPr indent="0" lvl="0" marL="0" rtl="0" algn="l">
              <a:lnSpc>
                <a:spcPct val="142857"/>
              </a:lnSpc>
              <a:spcBef>
                <a:spcPts val="0"/>
              </a:spcBef>
              <a:spcAft>
                <a:spcPts val="0"/>
              </a:spcAft>
              <a:buNone/>
            </a:pPr>
            <a:r>
              <a:rPr lang="en" sz="1400">
                <a:solidFill>
                  <a:srgbClr val="24292E"/>
                </a:solidFill>
                <a:highlight>
                  <a:srgbClr val="FFFFFF"/>
                </a:highlight>
                <a:latin typeface="Consolas"/>
                <a:ea typeface="Consolas"/>
                <a:cs typeface="Consolas"/>
                <a:sym typeface="Consolas"/>
              </a:rPr>
              <a:t> </a:t>
            </a:r>
            <a:r>
              <a:rPr lang="en" sz="1400">
                <a:solidFill>
                  <a:srgbClr val="D73A49"/>
                </a:solidFill>
                <a:highlight>
                  <a:srgbClr val="FFFFFF"/>
                </a:highlight>
                <a:latin typeface="Consolas"/>
                <a:ea typeface="Consolas"/>
                <a:cs typeface="Consolas"/>
                <a:sym typeface="Consolas"/>
              </a:rPr>
              <a:t>global</a:t>
            </a:r>
            <a:r>
              <a:rPr lang="en" sz="1400">
                <a:solidFill>
                  <a:srgbClr val="24292E"/>
                </a:solidFill>
                <a:highlight>
                  <a:srgbClr val="FFFFFF"/>
                </a:highlight>
                <a:latin typeface="Consolas"/>
                <a:ea typeface="Consolas"/>
                <a:cs typeface="Consolas"/>
                <a:sym typeface="Consolas"/>
              </a:rPr>
              <a:t> grades</a:t>
            </a:r>
            <a:endParaRPr sz="1400">
              <a:solidFill>
                <a:srgbClr val="24292E"/>
              </a:solidFill>
              <a:highlight>
                <a:srgbClr val="FFFFFF"/>
              </a:highlight>
              <a:latin typeface="Consolas"/>
              <a:ea typeface="Consolas"/>
              <a:cs typeface="Consolas"/>
              <a:sym typeface="Consolas"/>
            </a:endParaRPr>
          </a:p>
          <a:p>
            <a:pPr indent="0" lvl="0" marL="0" rtl="0" algn="l">
              <a:lnSpc>
                <a:spcPct val="142857"/>
              </a:lnSpc>
              <a:spcBef>
                <a:spcPts val="0"/>
              </a:spcBef>
              <a:spcAft>
                <a:spcPts val="0"/>
              </a:spcAft>
              <a:buNone/>
            </a:pPr>
            <a:r>
              <a:rPr lang="en" sz="1400">
                <a:solidFill>
                  <a:srgbClr val="24292E"/>
                </a:solidFill>
                <a:highlight>
                  <a:srgbClr val="FFFFFF"/>
                </a:highlight>
                <a:latin typeface="Consolas"/>
                <a:ea typeface="Consolas"/>
                <a:cs typeface="Consolas"/>
                <a:sym typeface="Consolas"/>
              </a:rPr>
              <a:t> number_bins </a:t>
            </a:r>
            <a:r>
              <a:rPr lang="en" sz="1400">
                <a:solidFill>
                  <a:srgbClr val="D73A49"/>
                </a:solidFill>
                <a:highlight>
                  <a:srgbClr val="FFFFFF"/>
                </a:highlight>
                <a:latin typeface="Consolas"/>
                <a:ea typeface="Consolas"/>
                <a:cs typeface="Consolas"/>
                <a:sym typeface="Consolas"/>
              </a:rPr>
              <a:t>=</a:t>
            </a:r>
            <a:r>
              <a:rPr lang="en" sz="1400">
                <a:solidFill>
                  <a:srgbClr val="24292E"/>
                </a:solidFill>
                <a:highlight>
                  <a:srgbClr val="FFFFFF"/>
                </a:highlight>
                <a:latin typeface="Consolas"/>
                <a:ea typeface="Consolas"/>
                <a:cs typeface="Consolas"/>
                <a:sym typeface="Consolas"/>
              </a:rPr>
              <a:t> </a:t>
            </a:r>
            <a:r>
              <a:rPr lang="en" sz="1400">
                <a:solidFill>
                  <a:srgbClr val="005CC5"/>
                </a:solidFill>
                <a:highlight>
                  <a:srgbClr val="FFFFFF"/>
                </a:highlight>
                <a:latin typeface="Consolas"/>
                <a:ea typeface="Consolas"/>
                <a:cs typeface="Consolas"/>
                <a:sym typeface="Consolas"/>
              </a:rPr>
              <a:t>10</a:t>
            </a:r>
            <a:endParaRPr sz="1400">
              <a:solidFill>
                <a:srgbClr val="005CC5"/>
              </a:solidFill>
              <a:highlight>
                <a:srgbClr val="FFFFFF"/>
              </a:highlight>
              <a:latin typeface="Consolas"/>
              <a:ea typeface="Consolas"/>
              <a:cs typeface="Consolas"/>
              <a:sym typeface="Consolas"/>
            </a:endParaRPr>
          </a:p>
          <a:p>
            <a:pPr indent="0" lvl="0" marL="0" rtl="0" algn="l">
              <a:lnSpc>
                <a:spcPct val="142857"/>
              </a:lnSpc>
              <a:spcBef>
                <a:spcPts val="0"/>
              </a:spcBef>
              <a:spcAft>
                <a:spcPts val="0"/>
              </a:spcAft>
              <a:buNone/>
            </a:pPr>
            <a:r>
              <a:rPr lang="en" sz="1400">
                <a:solidFill>
                  <a:srgbClr val="24292E"/>
                </a:solidFill>
                <a:highlight>
                  <a:srgbClr val="FFFFFF"/>
                </a:highlight>
                <a:latin typeface="Consolas"/>
                <a:ea typeface="Consolas"/>
                <a:cs typeface="Consolas"/>
                <a:sym typeface="Consolas"/>
              </a:rPr>
              <a:t> f </a:t>
            </a:r>
            <a:r>
              <a:rPr lang="en" sz="1400">
                <a:solidFill>
                  <a:srgbClr val="D73A49"/>
                </a:solidFill>
                <a:highlight>
                  <a:srgbClr val="FFFFFF"/>
                </a:highlight>
                <a:latin typeface="Consolas"/>
                <a:ea typeface="Consolas"/>
                <a:cs typeface="Consolas"/>
                <a:sym typeface="Consolas"/>
              </a:rPr>
              <a:t>=</a:t>
            </a:r>
            <a:r>
              <a:rPr lang="en" sz="1400">
                <a:solidFill>
                  <a:srgbClr val="24292E"/>
                </a:solidFill>
                <a:highlight>
                  <a:srgbClr val="FFFFFF"/>
                </a:highlight>
                <a:latin typeface="Consolas"/>
                <a:ea typeface="Consolas"/>
                <a:cs typeface="Consolas"/>
                <a:sym typeface="Consolas"/>
              </a:rPr>
              <a:t> Figure(</a:t>
            </a:r>
            <a:r>
              <a:rPr lang="en" sz="1400">
                <a:solidFill>
                  <a:srgbClr val="E36209"/>
                </a:solidFill>
                <a:highlight>
                  <a:srgbClr val="FFFFFF"/>
                </a:highlight>
                <a:latin typeface="Consolas"/>
                <a:ea typeface="Consolas"/>
                <a:cs typeface="Consolas"/>
                <a:sym typeface="Consolas"/>
              </a:rPr>
              <a:t>figsize</a:t>
            </a:r>
            <a:r>
              <a:rPr lang="en" sz="1400">
                <a:solidFill>
                  <a:srgbClr val="D73A49"/>
                </a:solidFill>
                <a:highlight>
                  <a:srgbClr val="FFFFFF"/>
                </a:highlight>
                <a:latin typeface="Consolas"/>
                <a:ea typeface="Consolas"/>
                <a:cs typeface="Consolas"/>
                <a:sym typeface="Consolas"/>
              </a:rPr>
              <a:t>=</a:t>
            </a:r>
            <a:r>
              <a:rPr lang="en" sz="1400">
                <a:solidFill>
                  <a:srgbClr val="24292E"/>
                </a:solidFill>
                <a:highlight>
                  <a:srgbClr val="FFFFFF"/>
                </a:highlight>
                <a:latin typeface="Consolas"/>
                <a:ea typeface="Consolas"/>
                <a:cs typeface="Consolas"/>
                <a:sym typeface="Consolas"/>
              </a:rPr>
              <a:t>(</a:t>
            </a:r>
            <a:r>
              <a:rPr lang="en" sz="1400">
                <a:solidFill>
                  <a:srgbClr val="005CC5"/>
                </a:solidFill>
                <a:highlight>
                  <a:srgbClr val="FFFFFF"/>
                </a:highlight>
                <a:latin typeface="Consolas"/>
                <a:ea typeface="Consolas"/>
                <a:cs typeface="Consolas"/>
                <a:sym typeface="Consolas"/>
              </a:rPr>
              <a:t>5</a:t>
            </a:r>
            <a:r>
              <a:rPr lang="en" sz="1400">
                <a:solidFill>
                  <a:srgbClr val="24292E"/>
                </a:solidFill>
                <a:highlight>
                  <a:srgbClr val="FFFFFF"/>
                </a:highlight>
                <a:latin typeface="Consolas"/>
                <a:ea typeface="Consolas"/>
                <a:cs typeface="Consolas"/>
                <a:sym typeface="Consolas"/>
              </a:rPr>
              <a:t>,</a:t>
            </a:r>
            <a:r>
              <a:rPr lang="en" sz="1400">
                <a:solidFill>
                  <a:srgbClr val="005CC5"/>
                </a:solidFill>
                <a:highlight>
                  <a:srgbClr val="FFFFFF"/>
                </a:highlight>
                <a:latin typeface="Consolas"/>
                <a:ea typeface="Consolas"/>
                <a:cs typeface="Consolas"/>
                <a:sym typeface="Consolas"/>
              </a:rPr>
              <a:t>5</a:t>
            </a:r>
            <a:r>
              <a:rPr lang="en" sz="1400">
                <a:solidFill>
                  <a:srgbClr val="24292E"/>
                </a:solidFill>
                <a:highlight>
                  <a:srgbClr val="FFFFFF"/>
                </a:highlight>
                <a:latin typeface="Consolas"/>
                <a:ea typeface="Consolas"/>
                <a:cs typeface="Consolas"/>
                <a:sym typeface="Consolas"/>
              </a:rPr>
              <a:t>), </a:t>
            </a:r>
            <a:r>
              <a:rPr lang="en" sz="1400">
                <a:solidFill>
                  <a:srgbClr val="E36209"/>
                </a:solidFill>
                <a:highlight>
                  <a:srgbClr val="FFFFFF"/>
                </a:highlight>
                <a:latin typeface="Consolas"/>
                <a:ea typeface="Consolas"/>
                <a:cs typeface="Consolas"/>
                <a:sym typeface="Consolas"/>
              </a:rPr>
              <a:t>dpi</a:t>
            </a:r>
            <a:r>
              <a:rPr lang="en" sz="1400">
                <a:solidFill>
                  <a:srgbClr val="D73A49"/>
                </a:solidFill>
                <a:highlight>
                  <a:srgbClr val="FFFFFF"/>
                </a:highlight>
                <a:latin typeface="Consolas"/>
                <a:ea typeface="Consolas"/>
                <a:cs typeface="Consolas"/>
                <a:sym typeface="Consolas"/>
              </a:rPr>
              <a:t>=</a:t>
            </a:r>
            <a:r>
              <a:rPr lang="en" sz="1400">
                <a:solidFill>
                  <a:srgbClr val="005CC5"/>
                </a:solidFill>
                <a:highlight>
                  <a:srgbClr val="FFFFFF"/>
                </a:highlight>
                <a:latin typeface="Consolas"/>
                <a:ea typeface="Consolas"/>
                <a:cs typeface="Consolas"/>
                <a:sym typeface="Consolas"/>
              </a:rPr>
              <a:t>100</a:t>
            </a:r>
            <a:r>
              <a:rPr lang="en" sz="1400">
                <a:solidFill>
                  <a:srgbClr val="24292E"/>
                </a:solidFill>
                <a:highlight>
                  <a:srgbClr val="FFFFFF"/>
                </a:highlight>
                <a:latin typeface="Consolas"/>
                <a:ea typeface="Consolas"/>
                <a:cs typeface="Consolas"/>
                <a:sym typeface="Consolas"/>
              </a:rPr>
              <a:t>)</a:t>
            </a:r>
            <a:endParaRPr sz="1400">
              <a:solidFill>
                <a:srgbClr val="24292E"/>
              </a:solidFill>
              <a:highlight>
                <a:srgbClr val="FFFFFF"/>
              </a:highlight>
              <a:latin typeface="Consolas"/>
              <a:ea typeface="Consolas"/>
              <a:cs typeface="Consolas"/>
              <a:sym typeface="Consolas"/>
            </a:endParaRPr>
          </a:p>
          <a:p>
            <a:pPr indent="0" lvl="0" marL="0" rtl="0" algn="l">
              <a:lnSpc>
                <a:spcPct val="142857"/>
              </a:lnSpc>
              <a:spcBef>
                <a:spcPts val="0"/>
              </a:spcBef>
              <a:spcAft>
                <a:spcPts val="0"/>
              </a:spcAft>
              <a:buNone/>
            </a:pPr>
            <a:r>
              <a:rPr lang="en" sz="1400">
                <a:solidFill>
                  <a:srgbClr val="24292E"/>
                </a:solidFill>
                <a:highlight>
                  <a:srgbClr val="FFFFFF"/>
                </a:highlight>
                <a:latin typeface="Consolas"/>
                <a:ea typeface="Consolas"/>
                <a:cs typeface="Consolas"/>
                <a:sym typeface="Consolas"/>
              </a:rPr>
              <a:t> graph </a:t>
            </a:r>
            <a:r>
              <a:rPr lang="en" sz="1400">
                <a:solidFill>
                  <a:srgbClr val="D73A49"/>
                </a:solidFill>
                <a:highlight>
                  <a:srgbClr val="FFFFFF"/>
                </a:highlight>
                <a:latin typeface="Consolas"/>
                <a:ea typeface="Consolas"/>
                <a:cs typeface="Consolas"/>
                <a:sym typeface="Consolas"/>
              </a:rPr>
              <a:t>=</a:t>
            </a:r>
            <a:r>
              <a:rPr lang="en" sz="1400">
                <a:solidFill>
                  <a:srgbClr val="24292E"/>
                </a:solidFill>
                <a:highlight>
                  <a:srgbClr val="FFFFFF"/>
                </a:highlight>
                <a:latin typeface="Consolas"/>
                <a:ea typeface="Consolas"/>
                <a:cs typeface="Consolas"/>
                <a:sym typeface="Consolas"/>
              </a:rPr>
              <a:t> f.add_subplot(</a:t>
            </a:r>
            <a:r>
              <a:rPr lang="en" sz="1400">
                <a:solidFill>
                  <a:srgbClr val="005CC5"/>
                </a:solidFill>
                <a:highlight>
                  <a:srgbClr val="FFFFFF"/>
                </a:highlight>
                <a:latin typeface="Consolas"/>
                <a:ea typeface="Consolas"/>
                <a:cs typeface="Consolas"/>
                <a:sym typeface="Consolas"/>
              </a:rPr>
              <a:t>111</a:t>
            </a:r>
            <a:r>
              <a:rPr lang="en" sz="1400">
                <a:solidFill>
                  <a:srgbClr val="24292E"/>
                </a:solidFill>
                <a:highlight>
                  <a:srgbClr val="FFFFFF"/>
                </a:highlight>
                <a:latin typeface="Consolas"/>
                <a:ea typeface="Consolas"/>
                <a:cs typeface="Consolas"/>
                <a:sym typeface="Consolas"/>
              </a:rPr>
              <a:t>)</a:t>
            </a:r>
            <a:endParaRPr sz="1400">
              <a:solidFill>
                <a:srgbClr val="24292E"/>
              </a:solidFill>
              <a:highlight>
                <a:srgbClr val="FFFFFF"/>
              </a:highlight>
              <a:latin typeface="Consolas"/>
              <a:ea typeface="Consolas"/>
              <a:cs typeface="Consolas"/>
              <a:sym typeface="Consolas"/>
            </a:endParaRPr>
          </a:p>
          <a:p>
            <a:pPr indent="0" lvl="0" marL="0" rtl="0" algn="l">
              <a:lnSpc>
                <a:spcPct val="142857"/>
              </a:lnSpc>
              <a:spcBef>
                <a:spcPts val="0"/>
              </a:spcBef>
              <a:spcAft>
                <a:spcPts val="0"/>
              </a:spcAft>
              <a:buNone/>
            </a:pPr>
            <a:r>
              <a:rPr lang="en" sz="1400">
                <a:solidFill>
                  <a:srgbClr val="24292E"/>
                </a:solidFill>
                <a:highlight>
                  <a:srgbClr val="FFFFFF"/>
                </a:highlight>
                <a:latin typeface="Consolas"/>
                <a:ea typeface="Consolas"/>
                <a:cs typeface="Consolas"/>
                <a:sym typeface="Consolas"/>
              </a:rPr>
              <a:t> graph.hist(grades,number_bins,</a:t>
            </a:r>
            <a:r>
              <a:rPr lang="en" sz="1400">
                <a:solidFill>
                  <a:srgbClr val="E36209"/>
                </a:solidFill>
                <a:highlight>
                  <a:srgbClr val="FFFFFF"/>
                </a:highlight>
                <a:latin typeface="Consolas"/>
                <a:ea typeface="Consolas"/>
                <a:cs typeface="Consolas"/>
                <a:sym typeface="Consolas"/>
              </a:rPr>
              <a:t>facecolor</a:t>
            </a:r>
            <a:r>
              <a:rPr lang="en" sz="1400">
                <a:solidFill>
                  <a:srgbClr val="D73A49"/>
                </a:solidFill>
                <a:highlight>
                  <a:srgbClr val="FFFFFF"/>
                </a:highlight>
                <a:latin typeface="Consolas"/>
                <a:ea typeface="Consolas"/>
                <a:cs typeface="Consolas"/>
                <a:sym typeface="Consolas"/>
              </a:rPr>
              <a:t>=</a:t>
            </a:r>
            <a:r>
              <a:rPr lang="en" sz="1400">
                <a:solidFill>
                  <a:srgbClr val="032F62"/>
                </a:solidFill>
                <a:highlight>
                  <a:srgbClr val="FFFFFF"/>
                </a:highlight>
                <a:latin typeface="Consolas"/>
                <a:ea typeface="Consolas"/>
                <a:cs typeface="Consolas"/>
                <a:sym typeface="Consolas"/>
              </a:rPr>
              <a:t>'yellow'</a:t>
            </a:r>
            <a:r>
              <a:rPr lang="en" sz="1400">
                <a:solidFill>
                  <a:srgbClr val="24292E"/>
                </a:solidFill>
                <a:highlight>
                  <a:srgbClr val="FFFFFF"/>
                </a:highlight>
                <a:latin typeface="Consolas"/>
                <a:ea typeface="Consolas"/>
                <a:cs typeface="Consolas"/>
                <a:sym typeface="Consolas"/>
              </a:rPr>
              <a:t>,</a:t>
            </a:r>
            <a:r>
              <a:rPr lang="en" sz="1400">
                <a:solidFill>
                  <a:srgbClr val="E36209"/>
                </a:solidFill>
                <a:highlight>
                  <a:srgbClr val="FFFFFF"/>
                </a:highlight>
                <a:latin typeface="Consolas"/>
                <a:ea typeface="Consolas"/>
                <a:cs typeface="Consolas"/>
                <a:sym typeface="Consolas"/>
              </a:rPr>
              <a:t>alpha</a:t>
            </a:r>
            <a:r>
              <a:rPr lang="en" sz="1400">
                <a:solidFill>
                  <a:srgbClr val="D73A49"/>
                </a:solidFill>
                <a:highlight>
                  <a:srgbClr val="FFFFFF"/>
                </a:highlight>
                <a:latin typeface="Consolas"/>
                <a:ea typeface="Consolas"/>
                <a:cs typeface="Consolas"/>
                <a:sym typeface="Consolas"/>
              </a:rPr>
              <a:t>=</a:t>
            </a:r>
            <a:r>
              <a:rPr lang="en" sz="1400">
                <a:solidFill>
                  <a:srgbClr val="005CC5"/>
                </a:solidFill>
                <a:highlight>
                  <a:srgbClr val="FFFFFF"/>
                </a:highlight>
                <a:latin typeface="Consolas"/>
                <a:ea typeface="Consolas"/>
                <a:cs typeface="Consolas"/>
                <a:sym typeface="Consolas"/>
              </a:rPr>
              <a:t>0.5</a:t>
            </a:r>
            <a:r>
              <a:rPr lang="en" sz="1400">
                <a:solidFill>
                  <a:srgbClr val="24292E"/>
                </a:solidFill>
                <a:highlight>
                  <a:srgbClr val="FFFFFF"/>
                </a:highlight>
                <a:latin typeface="Consolas"/>
                <a:ea typeface="Consolas"/>
                <a:cs typeface="Consolas"/>
                <a:sym typeface="Consolas"/>
              </a:rPr>
              <a:t>)</a:t>
            </a:r>
            <a:endParaRPr sz="1400">
              <a:solidFill>
                <a:srgbClr val="24292E"/>
              </a:solidFill>
              <a:highlight>
                <a:srgbClr val="FFFFFF"/>
              </a:highlight>
              <a:latin typeface="Consolas"/>
              <a:ea typeface="Consolas"/>
              <a:cs typeface="Consolas"/>
              <a:sym typeface="Consolas"/>
            </a:endParaRPr>
          </a:p>
          <a:p>
            <a:pPr indent="0" lvl="0" marL="0" rtl="0" algn="l">
              <a:lnSpc>
                <a:spcPct val="142857"/>
              </a:lnSpc>
              <a:spcBef>
                <a:spcPts val="0"/>
              </a:spcBef>
              <a:spcAft>
                <a:spcPts val="0"/>
              </a:spcAft>
              <a:buNone/>
            </a:pPr>
            <a:r>
              <a:rPr lang="en" sz="1400">
                <a:solidFill>
                  <a:srgbClr val="24292E"/>
                </a:solidFill>
                <a:highlight>
                  <a:srgbClr val="FFFFFF"/>
                </a:highlight>
                <a:latin typeface="Consolas"/>
                <a:ea typeface="Consolas"/>
                <a:cs typeface="Consolas"/>
                <a:sym typeface="Consolas"/>
              </a:rPr>
              <a:t> </a:t>
            </a:r>
            <a:r>
              <a:rPr lang="en" sz="1400">
                <a:solidFill>
                  <a:srgbClr val="D73A49"/>
                </a:solidFill>
                <a:highlight>
                  <a:srgbClr val="FFFFFF"/>
                </a:highlight>
                <a:latin typeface="Consolas"/>
                <a:ea typeface="Consolas"/>
                <a:cs typeface="Consolas"/>
                <a:sym typeface="Consolas"/>
              </a:rPr>
              <a:t>return</a:t>
            </a:r>
            <a:r>
              <a:rPr lang="en" sz="1400">
                <a:solidFill>
                  <a:srgbClr val="24292E"/>
                </a:solidFill>
                <a:highlight>
                  <a:srgbClr val="FFFFFF"/>
                </a:highlight>
                <a:latin typeface="Consolas"/>
                <a:ea typeface="Consolas"/>
                <a:cs typeface="Consolas"/>
                <a:sym typeface="Consolas"/>
              </a:rPr>
              <a:t> f</a:t>
            </a:r>
            <a:endParaRPr sz="1400">
              <a:solidFill>
                <a:srgbClr val="24292E"/>
              </a:solidFill>
              <a:highlight>
                <a:srgbClr val="FFFFFF"/>
              </a:highlight>
              <a:latin typeface="Consolas"/>
              <a:ea typeface="Consolas"/>
              <a:cs typeface="Consolas"/>
              <a:sym typeface="Consolas"/>
            </a:endParaRPr>
          </a:p>
          <a:p>
            <a:pPr indent="0" lvl="0" marL="0" rtl="0" algn="l">
              <a:spcBef>
                <a:spcPts val="0"/>
              </a:spcBef>
              <a:spcAft>
                <a:spcPts val="1600"/>
              </a:spcAft>
              <a:buNone/>
            </a:pPr>
            <a:r>
              <a:t/>
            </a:r>
            <a:endParaRPr/>
          </a:p>
        </p:txBody>
      </p:sp>
      <p:sp>
        <p:nvSpPr>
          <p:cNvPr id="242" name="Google Shape;242;p30"/>
          <p:cNvSpPr txBox="1"/>
          <p:nvPr/>
        </p:nvSpPr>
        <p:spPr>
          <a:xfrm>
            <a:off x="5915250" y="1068175"/>
            <a:ext cx="2739000" cy="182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Lato"/>
                <a:ea typeface="Lato"/>
                <a:cs typeface="Lato"/>
                <a:sym typeface="Lato"/>
              </a:rPr>
              <a:t>Global calls the variable outside of the function   (makes the code look all </a:t>
            </a:r>
            <a:r>
              <a:rPr lang="en">
                <a:solidFill>
                  <a:schemeClr val="lt1"/>
                </a:solidFill>
                <a:latin typeface="Lato"/>
                <a:ea typeface="Lato"/>
                <a:cs typeface="Lato"/>
                <a:sym typeface="Lato"/>
              </a:rPr>
              <a:t>through</a:t>
            </a:r>
            <a:r>
              <a:rPr lang="en">
                <a:solidFill>
                  <a:schemeClr val="lt1"/>
                </a:solidFill>
                <a:latin typeface="Lato"/>
                <a:ea typeface="Lato"/>
                <a:cs typeface="Lato"/>
                <a:sym typeface="Lato"/>
              </a:rPr>
              <a:t> the program for that specific variable).</a:t>
            </a:r>
            <a:endParaRPr>
              <a:solidFill>
                <a:schemeClr val="lt1"/>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31"/>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Creating a Dashboard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Original Proposal</a:t>
            </a:r>
            <a:endParaRPr/>
          </a:p>
        </p:txBody>
      </p:sp>
      <p:sp>
        <p:nvSpPr>
          <p:cNvPr id="142" name="Google Shape;142;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Create an interactive dashboard for students</a:t>
            </a:r>
            <a:endParaRPr/>
          </a:p>
          <a:p>
            <a:pPr indent="0" lvl="0" marL="0" rtl="0" algn="l">
              <a:spcBef>
                <a:spcPts val="1600"/>
              </a:spcBef>
              <a:spcAft>
                <a:spcPts val="0"/>
              </a:spcAft>
              <a:buNone/>
            </a:pPr>
            <a:r>
              <a:t/>
            </a:r>
            <a:endParaRPr/>
          </a:p>
          <a:p>
            <a:pPr indent="-311150" lvl="0" marL="457200" rtl="0" algn="l">
              <a:spcBef>
                <a:spcPts val="1600"/>
              </a:spcBef>
              <a:spcAft>
                <a:spcPts val="0"/>
              </a:spcAft>
              <a:buSzPts val="1300"/>
              <a:buChar char="❏"/>
            </a:pPr>
            <a:r>
              <a:rPr lang="en"/>
              <a:t>Dashboard will contain charts and graphs that display grades per assignment. </a:t>
            </a:r>
            <a:endParaRPr/>
          </a:p>
          <a:p>
            <a:pPr indent="0" lvl="0" marL="0" rtl="0" algn="l">
              <a:spcBef>
                <a:spcPts val="1600"/>
              </a:spcBef>
              <a:spcAft>
                <a:spcPts val="0"/>
              </a:spcAft>
              <a:buNone/>
            </a:pPr>
            <a:r>
              <a:t/>
            </a:r>
            <a:endParaRPr/>
          </a:p>
          <a:p>
            <a:pPr indent="-311150" lvl="0" marL="457200" rtl="0" algn="l">
              <a:spcBef>
                <a:spcPts val="1600"/>
              </a:spcBef>
              <a:spcAft>
                <a:spcPts val="0"/>
              </a:spcAft>
              <a:buSzPts val="1300"/>
              <a:buChar char="❏"/>
            </a:pPr>
            <a:r>
              <a:rPr lang="en"/>
              <a:t>Convert text file containing data to an interactive dashboard</a:t>
            </a:r>
            <a:endParaRPr/>
          </a:p>
          <a:p>
            <a:pPr indent="0" lvl="0" marL="457200" rtl="0" algn="l">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3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Trial and Error</a:t>
            </a:r>
            <a:endParaRPr/>
          </a:p>
        </p:txBody>
      </p:sp>
      <p:sp>
        <p:nvSpPr>
          <p:cNvPr id="253" name="Google Shape;253;p3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Dash, Plotly, Anaconda</a:t>
            </a:r>
            <a:endParaRPr/>
          </a:p>
        </p:txBody>
      </p:sp>
      <p:pic>
        <p:nvPicPr>
          <p:cNvPr id="254" name="Google Shape;254;p32"/>
          <p:cNvPicPr preferRelativeResize="0"/>
          <p:nvPr/>
        </p:nvPicPr>
        <p:blipFill>
          <a:blip r:embed="rId3">
            <a:alphaModFix/>
          </a:blip>
          <a:stretch>
            <a:fillRect/>
          </a:stretch>
        </p:blipFill>
        <p:spPr>
          <a:xfrm>
            <a:off x="2293150" y="1807375"/>
            <a:ext cx="6422225" cy="32111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33"/>
          <p:cNvSpPr txBox="1"/>
          <p:nvPr>
            <p:ph type="title"/>
          </p:nvPr>
        </p:nvSpPr>
        <p:spPr>
          <a:xfrm>
            <a:off x="300050" y="949225"/>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solidFill>
                  <a:srgbClr val="000080"/>
                </a:solidFill>
                <a:highlight>
                  <a:srgbClr val="FFFFFF"/>
                </a:highlight>
                <a:latin typeface="Courier New"/>
                <a:ea typeface="Courier New"/>
                <a:cs typeface="Courier New"/>
                <a:sym typeface="Courier New"/>
              </a:rPr>
              <a:t>class </a:t>
            </a:r>
            <a:r>
              <a:rPr lang="en" sz="1100">
                <a:solidFill>
                  <a:srgbClr val="000000"/>
                </a:solidFill>
                <a:highlight>
                  <a:srgbClr val="FFFFFF"/>
                </a:highlight>
                <a:latin typeface="Courier New"/>
                <a:ea typeface="Courier New"/>
                <a:cs typeface="Courier New"/>
                <a:sym typeface="Courier New"/>
              </a:rPr>
              <a:t>GradeMeApp(tk.Tk): </a:t>
            </a:r>
            <a:r>
              <a:rPr i="1" lang="en" sz="1100">
                <a:solidFill>
                  <a:srgbClr val="808080"/>
                </a:solidFill>
                <a:highlight>
                  <a:srgbClr val="FFFFFF"/>
                </a:highlight>
                <a:latin typeface="Courier New"/>
                <a:ea typeface="Courier New"/>
                <a:cs typeface="Courier New"/>
                <a:sym typeface="Courier New"/>
              </a:rPr>
              <a:t>#Controller class, right out of tutorial</a:t>
            </a:r>
            <a:endParaRPr i="1" sz="1100">
              <a:solidFill>
                <a:srgbClr val="80808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i="1" lang="en" sz="1100">
                <a:solidFill>
                  <a:srgbClr val="808080"/>
                </a:solidFill>
                <a:highlight>
                  <a:srgbClr val="FFFFFF"/>
                </a:highlight>
                <a:latin typeface="Courier New"/>
                <a:ea typeface="Courier New"/>
                <a:cs typeface="Courier New"/>
                <a:sym typeface="Courier New"/>
              </a:rPr>
              <a:t>   </a:t>
            </a:r>
            <a:r>
              <a:rPr b="1" lang="en" sz="1100">
                <a:solidFill>
                  <a:srgbClr val="000080"/>
                </a:solidFill>
                <a:highlight>
                  <a:srgbClr val="FFFFFF"/>
                </a:highlight>
                <a:latin typeface="Courier New"/>
                <a:ea typeface="Courier New"/>
                <a:cs typeface="Courier New"/>
                <a:sym typeface="Courier New"/>
              </a:rPr>
              <a:t>def </a:t>
            </a:r>
            <a:r>
              <a:rPr lang="en" sz="1100">
                <a:solidFill>
                  <a:srgbClr val="B200B2"/>
                </a:solidFill>
                <a:highlight>
                  <a:srgbClr val="FFFFFF"/>
                </a:highlight>
                <a:latin typeface="Courier New"/>
                <a:ea typeface="Courier New"/>
                <a:cs typeface="Courier New"/>
                <a:sym typeface="Courier New"/>
              </a:rPr>
              <a:t>__init__</a:t>
            </a:r>
            <a:r>
              <a:rPr lang="en" sz="1100">
                <a:solidFill>
                  <a:srgbClr val="000000"/>
                </a:solidFill>
                <a:highlight>
                  <a:srgbClr val="FFFFFF"/>
                </a:highlight>
                <a:latin typeface="Courier New"/>
                <a:ea typeface="Courier New"/>
                <a:cs typeface="Courier New"/>
                <a:sym typeface="Courier New"/>
              </a:rPr>
              <a:t>(</a:t>
            </a:r>
            <a:r>
              <a:rPr lang="en" sz="1100">
                <a:solidFill>
                  <a:srgbClr val="94558D"/>
                </a:solidFill>
                <a:highlight>
                  <a:srgbClr val="FFFFFF"/>
                </a:highlight>
                <a:latin typeface="Courier New"/>
                <a:ea typeface="Courier New"/>
                <a:cs typeface="Courier New"/>
                <a:sym typeface="Courier New"/>
              </a:rPr>
              <a:t>self</a:t>
            </a:r>
            <a:r>
              <a:rPr lang="en" sz="1100">
                <a:solidFill>
                  <a:srgbClr val="000000"/>
                </a:solidFill>
                <a:highlight>
                  <a:srgbClr val="FFFFFF"/>
                </a:highlight>
                <a:latin typeface="Courier New"/>
                <a:ea typeface="Courier New"/>
                <a:cs typeface="Courier New"/>
                <a:sym typeface="Courier New"/>
              </a:rPr>
              <a:t>,*args,**kwargs):</a:t>
            </a:r>
            <a:endParaRPr sz="11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100">
                <a:solidFill>
                  <a:srgbClr val="000000"/>
                </a:solidFill>
                <a:highlight>
                  <a:srgbClr val="FFFFFF"/>
                </a:highlight>
                <a:latin typeface="Courier New"/>
                <a:ea typeface="Courier New"/>
                <a:cs typeface="Courier New"/>
                <a:sym typeface="Courier New"/>
              </a:rPr>
              <a:t>       tk.Tk.</a:t>
            </a:r>
            <a:r>
              <a:rPr lang="en" sz="1100">
                <a:solidFill>
                  <a:srgbClr val="B200B2"/>
                </a:solidFill>
                <a:highlight>
                  <a:srgbClr val="FFFFFF"/>
                </a:highlight>
                <a:latin typeface="Courier New"/>
                <a:ea typeface="Courier New"/>
                <a:cs typeface="Courier New"/>
                <a:sym typeface="Courier New"/>
              </a:rPr>
              <a:t>__init__</a:t>
            </a:r>
            <a:r>
              <a:rPr lang="en" sz="1100">
                <a:solidFill>
                  <a:srgbClr val="000000"/>
                </a:solidFill>
                <a:highlight>
                  <a:srgbClr val="FFFFFF"/>
                </a:highlight>
                <a:latin typeface="Courier New"/>
                <a:ea typeface="Courier New"/>
                <a:cs typeface="Courier New"/>
                <a:sym typeface="Courier New"/>
              </a:rPr>
              <a:t>(</a:t>
            </a:r>
            <a:r>
              <a:rPr lang="en" sz="1100">
                <a:solidFill>
                  <a:srgbClr val="94558D"/>
                </a:solidFill>
                <a:highlight>
                  <a:srgbClr val="FFFFFF"/>
                </a:highlight>
                <a:latin typeface="Courier New"/>
                <a:ea typeface="Courier New"/>
                <a:cs typeface="Courier New"/>
                <a:sym typeface="Courier New"/>
              </a:rPr>
              <a:t>self</a:t>
            </a:r>
            <a:r>
              <a:rPr lang="en" sz="1100">
                <a:solidFill>
                  <a:srgbClr val="000000"/>
                </a:solidFill>
                <a:highlight>
                  <a:srgbClr val="FFFFFF"/>
                </a:highlight>
                <a:latin typeface="Courier New"/>
                <a:ea typeface="Courier New"/>
                <a:cs typeface="Courier New"/>
                <a:sym typeface="Courier New"/>
              </a:rPr>
              <a:t>,*args,**kwargs)</a:t>
            </a:r>
            <a:br>
              <a:rPr lang="en" sz="1100">
                <a:solidFill>
                  <a:srgbClr val="000000"/>
                </a:solidFill>
                <a:highlight>
                  <a:srgbClr val="FFFFFF"/>
                </a:highlight>
                <a:latin typeface="Courier New"/>
                <a:ea typeface="Courier New"/>
                <a:cs typeface="Courier New"/>
                <a:sym typeface="Courier New"/>
              </a:rPr>
            </a:br>
            <a:r>
              <a:rPr lang="en" sz="1100">
                <a:solidFill>
                  <a:srgbClr val="000000"/>
                </a:solidFill>
                <a:highlight>
                  <a:srgbClr val="FFFFFF"/>
                </a:highlight>
                <a:latin typeface="Courier New"/>
                <a:ea typeface="Courier New"/>
                <a:cs typeface="Courier New"/>
                <a:sym typeface="Courier New"/>
              </a:rPr>
              <a:t>       </a:t>
            </a:r>
            <a:r>
              <a:rPr i="1" lang="en" sz="1100">
                <a:solidFill>
                  <a:srgbClr val="808080"/>
                </a:solidFill>
                <a:highlight>
                  <a:srgbClr val="FFFFFF"/>
                </a:highlight>
                <a:latin typeface="Courier New"/>
                <a:ea typeface="Courier New"/>
                <a:cs typeface="Courier New"/>
                <a:sym typeface="Courier New"/>
              </a:rPr>
              <a:t>#</a:t>
            </a:r>
            <a:r>
              <a:rPr i="1" lang="en" sz="1100">
                <a:solidFill>
                  <a:srgbClr val="808080"/>
                </a:solidFill>
                <a:highlight>
                  <a:srgbClr val="FFFFFF"/>
                </a:highlight>
                <a:latin typeface="Courier New"/>
                <a:ea typeface="Courier New"/>
                <a:cs typeface="Courier New"/>
                <a:sym typeface="Courier New"/>
              </a:rPr>
              <a:t>initializes the application</a:t>
            </a:r>
            <a:endParaRPr i="1" sz="1100">
              <a:solidFill>
                <a:srgbClr val="80808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i="1" lang="en" sz="1100">
                <a:solidFill>
                  <a:srgbClr val="808080"/>
                </a:solidFill>
                <a:highlight>
                  <a:srgbClr val="FFFFFF"/>
                </a:highlight>
                <a:latin typeface="Courier New"/>
                <a:ea typeface="Courier New"/>
                <a:cs typeface="Courier New"/>
                <a:sym typeface="Courier New"/>
              </a:rPr>
              <a:t>       #tk.Tk.iconbitmap(self,default="clienticon.ico")</a:t>
            </a:r>
            <a:endParaRPr i="1" sz="1100">
              <a:solidFill>
                <a:srgbClr val="80808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i="1" lang="en" sz="1100">
                <a:solidFill>
                  <a:srgbClr val="808080"/>
                </a:solidFill>
                <a:highlight>
                  <a:srgbClr val="FFFFFF"/>
                </a:highlight>
                <a:latin typeface="Courier New"/>
                <a:ea typeface="Courier New"/>
                <a:cs typeface="Courier New"/>
                <a:sym typeface="Courier New"/>
              </a:rPr>
              <a:t>       </a:t>
            </a:r>
            <a:r>
              <a:rPr lang="en" sz="1100">
                <a:solidFill>
                  <a:srgbClr val="000000"/>
                </a:solidFill>
                <a:highlight>
                  <a:srgbClr val="FFFFFF"/>
                </a:highlight>
                <a:latin typeface="Courier New"/>
                <a:ea typeface="Courier New"/>
                <a:cs typeface="Courier New"/>
                <a:sym typeface="Courier New"/>
              </a:rPr>
              <a:t>tk.Tk.wm_title(</a:t>
            </a:r>
            <a:r>
              <a:rPr lang="en" sz="1100">
                <a:solidFill>
                  <a:srgbClr val="94558D"/>
                </a:solidFill>
                <a:highlight>
                  <a:srgbClr val="FFFFFF"/>
                </a:highlight>
                <a:latin typeface="Courier New"/>
                <a:ea typeface="Courier New"/>
                <a:cs typeface="Courier New"/>
                <a:sym typeface="Courier New"/>
              </a:rPr>
              <a:t>self</a:t>
            </a:r>
            <a:r>
              <a:rPr lang="en" sz="1100">
                <a:solidFill>
                  <a:srgbClr val="000000"/>
                </a:solidFill>
                <a:highlight>
                  <a:srgbClr val="FFFFFF"/>
                </a:highlight>
                <a:latin typeface="Courier New"/>
                <a:ea typeface="Courier New"/>
                <a:cs typeface="Courier New"/>
                <a:sym typeface="Courier New"/>
              </a:rPr>
              <a:t>, </a:t>
            </a:r>
            <a:r>
              <a:rPr b="1" lang="en" sz="1100">
                <a:solidFill>
                  <a:srgbClr val="008080"/>
                </a:solidFill>
                <a:highlight>
                  <a:srgbClr val="FFFFFF"/>
                </a:highlight>
                <a:latin typeface="Courier New"/>
                <a:ea typeface="Courier New"/>
                <a:cs typeface="Courier New"/>
                <a:sym typeface="Courier New"/>
              </a:rPr>
              <a:t>"Grade Me client"</a:t>
            </a:r>
            <a:r>
              <a:rPr lang="en" sz="1100">
                <a:solidFill>
                  <a:srgbClr val="000000"/>
                </a:solidFill>
                <a:highlight>
                  <a:srgbClr val="FFFFFF"/>
                </a:highlight>
                <a:latin typeface="Courier New"/>
                <a:ea typeface="Courier New"/>
                <a:cs typeface="Courier New"/>
                <a:sym typeface="Courier New"/>
              </a:rPr>
              <a:t>) </a:t>
            </a:r>
            <a:r>
              <a:rPr i="1" lang="en" sz="1100">
                <a:solidFill>
                  <a:srgbClr val="808080"/>
                </a:solidFill>
                <a:highlight>
                  <a:srgbClr val="FFFFFF"/>
                </a:highlight>
                <a:latin typeface="Courier New"/>
                <a:ea typeface="Courier New"/>
                <a:cs typeface="Courier New"/>
                <a:sym typeface="Courier New"/>
              </a:rPr>
              <a:t>#names the window</a:t>
            </a:r>
            <a:endParaRPr i="1" sz="1100">
              <a:solidFill>
                <a:srgbClr val="80808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i="1" lang="en" sz="1100">
                <a:solidFill>
                  <a:srgbClr val="808080"/>
                </a:solidFill>
                <a:highlight>
                  <a:srgbClr val="FFFFFF"/>
                </a:highlight>
                <a:latin typeface="Courier New"/>
                <a:ea typeface="Courier New"/>
                <a:cs typeface="Courier New"/>
                <a:sym typeface="Courier New"/>
              </a:rPr>
              <a:t>       </a:t>
            </a:r>
            <a:r>
              <a:rPr lang="en" sz="1100">
                <a:solidFill>
                  <a:srgbClr val="000000"/>
                </a:solidFill>
                <a:highlight>
                  <a:srgbClr val="FFFFFF"/>
                </a:highlight>
                <a:latin typeface="Courier New"/>
                <a:ea typeface="Courier New"/>
                <a:cs typeface="Courier New"/>
                <a:sym typeface="Courier New"/>
              </a:rPr>
              <a:t>container =  tk.Frame(</a:t>
            </a:r>
            <a:r>
              <a:rPr lang="en" sz="1100">
                <a:solidFill>
                  <a:srgbClr val="94558D"/>
                </a:solidFill>
                <a:highlight>
                  <a:srgbClr val="FFFFFF"/>
                </a:highlight>
                <a:latin typeface="Courier New"/>
                <a:ea typeface="Courier New"/>
                <a:cs typeface="Courier New"/>
                <a:sym typeface="Courier New"/>
              </a:rPr>
              <a:t>self</a:t>
            </a:r>
            <a:r>
              <a:rPr lang="en" sz="1100">
                <a:solidFill>
                  <a:srgbClr val="000000"/>
                </a:solidFill>
                <a:highlight>
                  <a:srgbClr val="FFFFFF"/>
                </a:highlight>
                <a:latin typeface="Courier New"/>
                <a:ea typeface="Courier New"/>
                <a:cs typeface="Courier New"/>
                <a:sym typeface="Courier New"/>
              </a:rPr>
              <a:t>)</a:t>
            </a:r>
            <a:endParaRPr sz="11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100">
                <a:solidFill>
                  <a:srgbClr val="000000"/>
                </a:solidFill>
                <a:highlight>
                  <a:srgbClr val="FFFFFF"/>
                </a:highlight>
                <a:latin typeface="Courier New"/>
                <a:ea typeface="Courier New"/>
                <a:cs typeface="Courier New"/>
                <a:sym typeface="Courier New"/>
              </a:rPr>
              <a:t>       container.pack(</a:t>
            </a:r>
            <a:r>
              <a:rPr lang="en" sz="1100">
                <a:solidFill>
                  <a:srgbClr val="660099"/>
                </a:solidFill>
                <a:highlight>
                  <a:srgbClr val="FFFFFF"/>
                </a:highlight>
                <a:latin typeface="Courier New"/>
                <a:ea typeface="Courier New"/>
                <a:cs typeface="Courier New"/>
                <a:sym typeface="Courier New"/>
              </a:rPr>
              <a:t>side</a:t>
            </a:r>
            <a:r>
              <a:rPr lang="en" sz="1100">
                <a:solidFill>
                  <a:srgbClr val="000000"/>
                </a:solidFill>
                <a:highlight>
                  <a:srgbClr val="FFFFFF"/>
                </a:highlight>
                <a:latin typeface="Courier New"/>
                <a:ea typeface="Courier New"/>
                <a:cs typeface="Courier New"/>
                <a:sym typeface="Courier New"/>
              </a:rPr>
              <a:t>=</a:t>
            </a:r>
            <a:r>
              <a:rPr b="1" lang="en" sz="1100">
                <a:solidFill>
                  <a:srgbClr val="008080"/>
                </a:solidFill>
                <a:highlight>
                  <a:srgbClr val="FFFFFF"/>
                </a:highlight>
                <a:latin typeface="Courier New"/>
                <a:ea typeface="Courier New"/>
                <a:cs typeface="Courier New"/>
                <a:sym typeface="Courier New"/>
              </a:rPr>
              <a:t>"top"</a:t>
            </a:r>
            <a:r>
              <a:rPr lang="en" sz="1100">
                <a:solidFill>
                  <a:srgbClr val="000000"/>
                </a:solidFill>
                <a:highlight>
                  <a:srgbClr val="FFFFFF"/>
                </a:highlight>
                <a:latin typeface="Courier New"/>
                <a:ea typeface="Courier New"/>
                <a:cs typeface="Courier New"/>
                <a:sym typeface="Courier New"/>
              </a:rPr>
              <a:t>, </a:t>
            </a:r>
            <a:r>
              <a:rPr lang="en" sz="1100">
                <a:solidFill>
                  <a:srgbClr val="660099"/>
                </a:solidFill>
                <a:highlight>
                  <a:srgbClr val="FFFFFF"/>
                </a:highlight>
                <a:latin typeface="Courier New"/>
                <a:ea typeface="Courier New"/>
                <a:cs typeface="Courier New"/>
                <a:sym typeface="Courier New"/>
              </a:rPr>
              <a:t>fill</a:t>
            </a:r>
            <a:r>
              <a:rPr lang="en" sz="1100">
                <a:solidFill>
                  <a:srgbClr val="000000"/>
                </a:solidFill>
                <a:highlight>
                  <a:srgbClr val="FFFFFF"/>
                </a:highlight>
                <a:latin typeface="Courier New"/>
                <a:ea typeface="Courier New"/>
                <a:cs typeface="Courier New"/>
                <a:sym typeface="Courier New"/>
              </a:rPr>
              <a:t>=</a:t>
            </a:r>
            <a:r>
              <a:rPr b="1" lang="en" sz="1100">
                <a:solidFill>
                  <a:srgbClr val="008080"/>
                </a:solidFill>
                <a:highlight>
                  <a:srgbClr val="FFFFFF"/>
                </a:highlight>
                <a:latin typeface="Courier New"/>
                <a:ea typeface="Courier New"/>
                <a:cs typeface="Courier New"/>
                <a:sym typeface="Courier New"/>
              </a:rPr>
              <a:t>"both"</a:t>
            </a:r>
            <a:r>
              <a:rPr lang="en" sz="1100">
                <a:solidFill>
                  <a:srgbClr val="000000"/>
                </a:solidFill>
                <a:highlight>
                  <a:srgbClr val="FFFFFF"/>
                </a:highlight>
                <a:latin typeface="Courier New"/>
                <a:ea typeface="Courier New"/>
                <a:cs typeface="Courier New"/>
                <a:sym typeface="Courier New"/>
              </a:rPr>
              <a:t>, </a:t>
            </a:r>
            <a:r>
              <a:rPr lang="en" sz="1100">
                <a:solidFill>
                  <a:srgbClr val="660099"/>
                </a:solidFill>
                <a:highlight>
                  <a:srgbClr val="FFFFFF"/>
                </a:highlight>
                <a:latin typeface="Courier New"/>
                <a:ea typeface="Courier New"/>
                <a:cs typeface="Courier New"/>
                <a:sym typeface="Courier New"/>
              </a:rPr>
              <a:t>expand</a:t>
            </a:r>
            <a:r>
              <a:rPr lang="en" sz="1100">
                <a:solidFill>
                  <a:srgbClr val="000000"/>
                </a:solidFill>
                <a:highlight>
                  <a:srgbClr val="FFFFFF"/>
                </a:highlight>
                <a:latin typeface="Courier New"/>
                <a:ea typeface="Courier New"/>
                <a:cs typeface="Courier New"/>
                <a:sym typeface="Courier New"/>
              </a:rPr>
              <a:t>=</a:t>
            </a:r>
            <a:r>
              <a:rPr b="1" lang="en" sz="1100">
                <a:solidFill>
                  <a:srgbClr val="000080"/>
                </a:solidFill>
                <a:highlight>
                  <a:srgbClr val="FFFFFF"/>
                </a:highlight>
                <a:latin typeface="Courier New"/>
                <a:ea typeface="Courier New"/>
                <a:cs typeface="Courier New"/>
                <a:sym typeface="Courier New"/>
              </a:rPr>
              <a:t>True</a:t>
            </a:r>
            <a:r>
              <a:rPr lang="en" sz="1100">
                <a:solidFill>
                  <a:srgbClr val="000000"/>
                </a:solidFill>
                <a:highlight>
                  <a:srgbClr val="FFFFFF"/>
                </a:highlight>
                <a:latin typeface="Courier New"/>
                <a:ea typeface="Courier New"/>
                <a:cs typeface="Courier New"/>
                <a:sym typeface="Courier New"/>
              </a:rPr>
              <a:t>)</a:t>
            </a:r>
            <a:endParaRPr sz="11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100">
                <a:solidFill>
                  <a:srgbClr val="000000"/>
                </a:solidFill>
                <a:highlight>
                  <a:srgbClr val="FFFFFF"/>
                </a:highlight>
                <a:latin typeface="Courier New"/>
                <a:ea typeface="Courier New"/>
                <a:cs typeface="Courier New"/>
                <a:sym typeface="Courier New"/>
              </a:rPr>
              <a:t>       container.grid_rowconfigure(</a:t>
            </a:r>
            <a:r>
              <a:rPr lang="en" sz="1100">
                <a:solidFill>
                  <a:srgbClr val="0000FF"/>
                </a:solidFill>
                <a:highlight>
                  <a:srgbClr val="FFFFFF"/>
                </a:highlight>
                <a:latin typeface="Courier New"/>
                <a:ea typeface="Courier New"/>
                <a:cs typeface="Courier New"/>
                <a:sym typeface="Courier New"/>
              </a:rPr>
              <a:t>0</a:t>
            </a:r>
            <a:r>
              <a:rPr lang="en" sz="1100">
                <a:solidFill>
                  <a:srgbClr val="000000"/>
                </a:solidFill>
                <a:highlight>
                  <a:srgbClr val="FFFFFF"/>
                </a:highlight>
                <a:latin typeface="Courier New"/>
                <a:ea typeface="Courier New"/>
                <a:cs typeface="Courier New"/>
                <a:sym typeface="Courier New"/>
              </a:rPr>
              <a:t>, </a:t>
            </a:r>
            <a:r>
              <a:rPr lang="en" sz="1100">
                <a:solidFill>
                  <a:srgbClr val="660099"/>
                </a:solidFill>
                <a:highlight>
                  <a:srgbClr val="FFFFFF"/>
                </a:highlight>
                <a:latin typeface="Courier New"/>
                <a:ea typeface="Courier New"/>
                <a:cs typeface="Courier New"/>
                <a:sym typeface="Courier New"/>
              </a:rPr>
              <a:t>weight</a:t>
            </a:r>
            <a:r>
              <a:rPr lang="en" sz="1100">
                <a:solidFill>
                  <a:srgbClr val="000000"/>
                </a:solidFill>
                <a:highlight>
                  <a:srgbClr val="FFFFFF"/>
                </a:highlight>
                <a:latin typeface="Courier New"/>
                <a:ea typeface="Courier New"/>
                <a:cs typeface="Courier New"/>
                <a:sym typeface="Courier New"/>
              </a:rPr>
              <a:t>=</a:t>
            </a:r>
            <a:r>
              <a:rPr lang="en" sz="1100">
                <a:solidFill>
                  <a:srgbClr val="0000FF"/>
                </a:solidFill>
                <a:highlight>
                  <a:srgbClr val="FFFFFF"/>
                </a:highlight>
                <a:latin typeface="Courier New"/>
                <a:ea typeface="Courier New"/>
                <a:cs typeface="Courier New"/>
                <a:sym typeface="Courier New"/>
              </a:rPr>
              <a:t>1</a:t>
            </a:r>
            <a:r>
              <a:rPr lang="en" sz="1100">
                <a:solidFill>
                  <a:srgbClr val="000000"/>
                </a:solidFill>
                <a:highlight>
                  <a:srgbClr val="FFFFFF"/>
                </a:highlight>
                <a:latin typeface="Courier New"/>
                <a:ea typeface="Courier New"/>
                <a:cs typeface="Courier New"/>
                <a:sym typeface="Courier New"/>
              </a:rPr>
              <a:t>)</a:t>
            </a:r>
            <a:endParaRPr sz="11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100">
                <a:solidFill>
                  <a:srgbClr val="000000"/>
                </a:solidFill>
                <a:highlight>
                  <a:srgbClr val="FFFFFF"/>
                </a:highlight>
                <a:latin typeface="Courier New"/>
                <a:ea typeface="Courier New"/>
                <a:cs typeface="Courier New"/>
                <a:sym typeface="Courier New"/>
              </a:rPr>
              <a:t>       container.grid_columnconfigure(</a:t>
            </a:r>
            <a:r>
              <a:rPr lang="en" sz="1100">
                <a:solidFill>
                  <a:srgbClr val="0000FF"/>
                </a:solidFill>
                <a:highlight>
                  <a:srgbClr val="FFFFFF"/>
                </a:highlight>
                <a:latin typeface="Courier New"/>
                <a:ea typeface="Courier New"/>
                <a:cs typeface="Courier New"/>
                <a:sym typeface="Courier New"/>
              </a:rPr>
              <a:t>0</a:t>
            </a:r>
            <a:r>
              <a:rPr lang="en" sz="1100">
                <a:solidFill>
                  <a:srgbClr val="000000"/>
                </a:solidFill>
                <a:highlight>
                  <a:srgbClr val="FFFFFF"/>
                </a:highlight>
                <a:latin typeface="Courier New"/>
                <a:ea typeface="Courier New"/>
                <a:cs typeface="Courier New"/>
                <a:sym typeface="Courier New"/>
              </a:rPr>
              <a:t>, </a:t>
            </a:r>
            <a:r>
              <a:rPr lang="en" sz="1100">
                <a:solidFill>
                  <a:srgbClr val="660099"/>
                </a:solidFill>
                <a:highlight>
                  <a:srgbClr val="FFFFFF"/>
                </a:highlight>
                <a:latin typeface="Courier New"/>
                <a:ea typeface="Courier New"/>
                <a:cs typeface="Courier New"/>
                <a:sym typeface="Courier New"/>
              </a:rPr>
              <a:t>weight</a:t>
            </a:r>
            <a:r>
              <a:rPr lang="en" sz="1100">
                <a:solidFill>
                  <a:srgbClr val="000000"/>
                </a:solidFill>
                <a:highlight>
                  <a:srgbClr val="FFFFFF"/>
                </a:highlight>
                <a:latin typeface="Courier New"/>
                <a:ea typeface="Courier New"/>
                <a:cs typeface="Courier New"/>
                <a:sym typeface="Courier New"/>
              </a:rPr>
              <a:t>=</a:t>
            </a:r>
            <a:r>
              <a:rPr lang="en" sz="1100">
                <a:solidFill>
                  <a:srgbClr val="0000FF"/>
                </a:solidFill>
                <a:highlight>
                  <a:srgbClr val="FFFFFF"/>
                </a:highlight>
                <a:latin typeface="Courier New"/>
                <a:ea typeface="Courier New"/>
                <a:cs typeface="Courier New"/>
                <a:sym typeface="Courier New"/>
              </a:rPr>
              <a:t>1</a:t>
            </a:r>
            <a:r>
              <a:rPr lang="en" sz="1100">
                <a:solidFill>
                  <a:srgbClr val="000000"/>
                </a:solidFill>
                <a:highlight>
                  <a:srgbClr val="FFFFFF"/>
                </a:highlight>
                <a:latin typeface="Courier New"/>
                <a:ea typeface="Courier New"/>
                <a:cs typeface="Courier New"/>
                <a:sym typeface="Courier New"/>
              </a:rPr>
              <a:t>)</a:t>
            </a:r>
            <a:endParaRPr sz="11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100">
                <a:solidFill>
                  <a:srgbClr val="000000"/>
                </a:solidFill>
                <a:highlight>
                  <a:srgbClr val="FFFFFF"/>
                </a:highlight>
                <a:latin typeface="Courier New"/>
                <a:ea typeface="Courier New"/>
                <a:cs typeface="Courier New"/>
                <a:sym typeface="Courier New"/>
              </a:rPr>
              <a:t>       </a:t>
            </a:r>
            <a:r>
              <a:rPr lang="en" sz="1100">
                <a:solidFill>
                  <a:srgbClr val="94558D"/>
                </a:solidFill>
                <a:highlight>
                  <a:srgbClr val="FFFFFF"/>
                </a:highlight>
                <a:latin typeface="Courier New"/>
                <a:ea typeface="Courier New"/>
                <a:cs typeface="Courier New"/>
                <a:sym typeface="Courier New"/>
              </a:rPr>
              <a:t>self</a:t>
            </a:r>
            <a:r>
              <a:rPr lang="en" sz="1100">
                <a:solidFill>
                  <a:srgbClr val="000000"/>
                </a:solidFill>
                <a:highlight>
                  <a:srgbClr val="FFFFFF"/>
                </a:highlight>
                <a:latin typeface="Courier New"/>
                <a:ea typeface="Courier New"/>
                <a:cs typeface="Courier New"/>
                <a:sym typeface="Courier New"/>
              </a:rPr>
              <a:t>.frames={}</a:t>
            </a:r>
            <a:endParaRPr sz="11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100">
                <a:solidFill>
                  <a:srgbClr val="000000"/>
                </a:solidFill>
                <a:highlight>
                  <a:srgbClr val="FFFFFF"/>
                </a:highlight>
                <a:latin typeface="Courier New"/>
                <a:ea typeface="Courier New"/>
                <a:cs typeface="Courier New"/>
                <a:sym typeface="Courier New"/>
              </a:rPr>
              <a:t>       </a:t>
            </a:r>
            <a:r>
              <a:rPr b="1" lang="en" sz="1100">
                <a:solidFill>
                  <a:srgbClr val="000080"/>
                </a:solidFill>
                <a:highlight>
                  <a:srgbClr val="FFFFFF"/>
                </a:highlight>
                <a:latin typeface="Courier New"/>
                <a:ea typeface="Courier New"/>
                <a:cs typeface="Courier New"/>
                <a:sym typeface="Courier New"/>
              </a:rPr>
              <a:t>for </a:t>
            </a:r>
            <a:r>
              <a:rPr lang="en" sz="1100">
                <a:solidFill>
                  <a:srgbClr val="000000"/>
                </a:solidFill>
                <a:highlight>
                  <a:srgbClr val="FFFFFF"/>
                </a:highlight>
                <a:latin typeface="Courier New"/>
                <a:ea typeface="Courier New"/>
                <a:cs typeface="Courier New"/>
                <a:sym typeface="Courier New"/>
              </a:rPr>
              <a:t>page </a:t>
            </a:r>
            <a:r>
              <a:rPr b="1" lang="en" sz="1100">
                <a:solidFill>
                  <a:srgbClr val="000080"/>
                </a:solidFill>
                <a:highlight>
                  <a:srgbClr val="FFFFFF"/>
                </a:highlight>
                <a:latin typeface="Courier New"/>
                <a:ea typeface="Courier New"/>
                <a:cs typeface="Courier New"/>
                <a:sym typeface="Courier New"/>
              </a:rPr>
              <a:t>in </a:t>
            </a:r>
            <a:r>
              <a:rPr lang="en" sz="1100">
                <a:solidFill>
                  <a:srgbClr val="000000"/>
                </a:solidFill>
                <a:highlight>
                  <a:srgbClr val="FFFFFF"/>
                </a:highlight>
                <a:latin typeface="Courier New"/>
                <a:ea typeface="Courier New"/>
                <a:cs typeface="Courier New"/>
                <a:sym typeface="Courier New"/>
              </a:rPr>
              <a:t>(HomePage, pie_page, whisker_page, histogram_page):</a:t>
            </a:r>
            <a:endParaRPr sz="11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100">
                <a:solidFill>
                  <a:srgbClr val="000000"/>
                </a:solidFill>
                <a:highlight>
                  <a:srgbClr val="FFFFFF"/>
                </a:highlight>
                <a:latin typeface="Courier New"/>
                <a:ea typeface="Courier New"/>
                <a:cs typeface="Courier New"/>
                <a:sym typeface="Courier New"/>
              </a:rPr>
              <a:t>           frame = page(container, </a:t>
            </a:r>
            <a:r>
              <a:rPr lang="en" sz="1100">
                <a:solidFill>
                  <a:srgbClr val="94558D"/>
                </a:solidFill>
                <a:highlight>
                  <a:srgbClr val="FFFFFF"/>
                </a:highlight>
                <a:latin typeface="Courier New"/>
                <a:ea typeface="Courier New"/>
                <a:cs typeface="Courier New"/>
                <a:sym typeface="Courier New"/>
              </a:rPr>
              <a:t>self</a:t>
            </a:r>
            <a:r>
              <a:rPr lang="en" sz="1100">
                <a:solidFill>
                  <a:srgbClr val="000000"/>
                </a:solidFill>
                <a:highlight>
                  <a:srgbClr val="FFFFFF"/>
                </a:highlight>
                <a:latin typeface="Courier New"/>
                <a:ea typeface="Courier New"/>
                <a:cs typeface="Courier New"/>
                <a:sym typeface="Courier New"/>
              </a:rPr>
              <a:t>)</a:t>
            </a:r>
            <a:endParaRPr sz="11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100">
                <a:solidFill>
                  <a:srgbClr val="000000"/>
                </a:solidFill>
                <a:highlight>
                  <a:srgbClr val="FFFFFF"/>
                </a:highlight>
                <a:latin typeface="Courier New"/>
                <a:ea typeface="Courier New"/>
                <a:cs typeface="Courier New"/>
                <a:sym typeface="Courier New"/>
              </a:rPr>
              <a:t>           </a:t>
            </a:r>
            <a:r>
              <a:rPr lang="en" sz="1100">
                <a:solidFill>
                  <a:srgbClr val="94558D"/>
                </a:solidFill>
                <a:highlight>
                  <a:srgbClr val="FFFFFF"/>
                </a:highlight>
                <a:latin typeface="Courier New"/>
                <a:ea typeface="Courier New"/>
                <a:cs typeface="Courier New"/>
                <a:sym typeface="Courier New"/>
              </a:rPr>
              <a:t>self</a:t>
            </a:r>
            <a:r>
              <a:rPr lang="en" sz="1100">
                <a:solidFill>
                  <a:srgbClr val="000000"/>
                </a:solidFill>
                <a:highlight>
                  <a:srgbClr val="FFFFFF"/>
                </a:highlight>
                <a:latin typeface="Courier New"/>
                <a:ea typeface="Courier New"/>
                <a:cs typeface="Courier New"/>
                <a:sym typeface="Courier New"/>
              </a:rPr>
              <a:t>.frames[page] = frame</a:t>
            </a:r>
            <a:endParaRPr sz="11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100">
                <a:solidFill>
                  <a:srgbClr val="000000"/>
                </a:solidFill>
                <a:highlight>
                  <a:srgbClr val="FFFFFF"/>
                </a:highlight>
                <a:latin typeface="Courier New"/>
                <a:ea typeface="Courier New"/>
                <a:cs typeface="Courier New"/>
                <a:sym typeface="Courier New"/>
              </a:rPr>
              <a:t>           frame.grid(</a:t>
            </a:r>
            <a:r>
              <a:rPr lang="en" sz="1100">
                <a:solidFill>
                  <a:srgbClr val="660099"/>
                </a:solidFill>
                <a:highlight>
                  <a:srgbClr val="FFFFFF"/>
                </a:highlight>
                <a:latin typeface="Courier New"/>
                <a:ea typeface="Courier New"/>
                <a:cs typeface="Courier New"/>
                <a:sym typeface="Courier New"/>
              </a:rPr>
              <a:t>row</a:t>
            </a:r>
            <a:r>
              <a:rPr lang="en" sz="1100">
                <a:solidFill>
                  <a:srgbClr val="000000"/>
                </a:solidFill>
                <a:highlight>
                  <a:srgbClr val="FFFFFF"/>
                </a:highlight>
                <a:latin typeface="Courier New"/>
                <a:ea typeface="Courier New"/>
                <a:cs typeface="Courier New"/>
                <a:sym typeface="Courier New"/>
              </a:rPr>
              <a:t>=</a:t>
            </a:r>
            <a:r>
              <a:rPr lang="en" sz="1100">
                <a:solidFill>
                  <a:srgbClr val="0000FF"/>
                </a:solidFill>
                <a:highlight>
                  <a:srgbClr val="FFFFFF"/>
                </a:highlight>
                <a:latin typeface="Courier New"/>
                <a:ea typeface="Courier New"/>
                <a:cs typeface="Courier New"/>
                <a:sym typeface="Courier New"/>
              </a:rPr>
              <a:t>0</a:t>
            </a:r>
            <a:r>
              <a:rPr lang="en" sz="1100">
                <a:solidFill>
                  <a:srgbClr val="000000"/>
                </a:solidFill>
                <a:highlight>
                  <a:srgbClr val="FFFFFF"/>
                </a:highlight>
                <a:latin typeface="Courier New"/>
                <a:ea typeface="Courier New"/>
                <a:cs typeface="Courier New"/>
                <a:sym typeface="Courier New"/>
              </a:rPr>
              <a:t>, </a:t>
            </a:r>
            <a:r>
              <a:rPr lang="en" sz="1100">
                <a:solidFill>
                  <a:srgbClr val="660099"/>
                </a:solidFill>
                <a:highlight>
                  <a:srgbClr val="FFFFFF"/>
                </a:highlight>
                <a:latin typeface="Courier New"/>
                <a:ea typeface="Courier New"/>
                <a:cs typeface="Courier New"/>
                <a:sym typeface="Courier New"/>
              </a:rPr>
              <a:t>column</a:t>
            </a:r>
            <a:r>
              <a:rPr lang="en" sz="1100">
                <a:solidFill>
                  <a:srgbClr val="000000"/>
                </a:solidFill>
                <a:highlight>
                  <a:srgbClr val="FFFFFF"/>
                </a:highlight>
                <a:latin typeface="Courier New"/>
                <a:ea typeface="Courier New"/>
                <a:cs typeface="Courier New"/>
                <a:sym typeface="Courier New"/>
              </a:rPr>
              <a:t>=</a:t>
            </a:r>
            <a:r>
              <a:rPr lang="en" sz="1100">
                <a:solidFill>
                  <a:srgbClr val="0000FF"/>
                </a:solidFill>
                <a:highlight>
                  <a:srgbClr val="FFFFFF"/>
                </a:highlight>
                <a:latin typeface="Courier New"/>
                <a:ea typeface="Courier New"/>
                <a:cs typeface="Courier New"/>
                <a:sym typeface="Courier New"/>
              </a:rPr>
              <a:t>0</a:t>
            </a:r>
            <a:r>
              <a:rPr lang="en" sz="1100">
                <a:solidFill>
                  <a:srgbClr val="000000"/>
                </a:solidFill>
                <a:highlight>
                  <a:srgbClr val="FFFFFF"/>
                </a:highlight>
                <a:latin typeface="Courier New"/>
                <a:ea typeface="Courier New"/>
                <a:cs typeface="Courier New"/>
                <a:sym typeface="Courier New"/>
              </a:rPr>
              <a:t>, </a:t>
            </a:r>
            <a:r>
              <a:rPr lang="en" sz="1100">
                <a:solidFill>
                  <a:srgbClr val="660099"/>
                </a:solidFill>
                <a:highlight>
                  <a:srgbClr val="FFFFFF"/>
                </a:highlight>
                <a:latin typeface="Courier New"/>
                <a:ea typeface="Courier New"/>
                <a:cs typeface="Courier New"/>
                <a:sym typeface="Courier New"/>
              </a:rPr>
              <a:t>sticky</a:t>
            </a:r>
            <a:r>
              <a:rPr lang="en" sz="1100">
                <a:solidFill>
                  <a:srgbClr val="000000"/>
                </a:solidFill>
                <a:highlight>
                  <a:srgbClr val="FFFFFF"/>
                </a:highlight>
                <a:latin typeface="Courier New"/>
                <a:ea typeface="Courier New"/>
                <a:cs typeface="Courier New"/>
                <a:sym typeface="Courier New"/>
              </a:rPr>
              <a:t>=</a:t>
            </a:r>
            <a:r>
              <a:rPr b="1" lang="en" sz="1100">
                <a:solidFill>
                  <a:srgbClr val="008080"/>
                </a:solidFill>
                <a:highlight>
                  <a:srgbClr val="FFFFFF"/>
                </a:highlight>
                <a:latin typeface="Courier New"/>
                <a:ea typeface="Courier New"/>
                <a:cs typeface="Courier New"/>
                <a:sym typeface="Courier New"/>
              </a:rPr>
              <a:t>"nsew"</a:t>
            </a:r>
            <a:r>
              <a:rPr lang="en" sz="1100">
                <a:solidFill>
                  <a:srgbClr val="000000"/>
                </a:solidFill>
                <a:highlight>
                  <a:srgbClr val="FFFFFF"/>
                </a:highlight>
                <a:latin typeface="Courier New"/>
                <a:ea typeface="Courier New"/>
                <a:cs typeface="Courier New"/>
                <a:sym typeface="Courier New"/>
              </a:rPr>
              <a:t>)</a:t>
            </a:r>
            <a:endParaRPr sz="11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100">
                <a:solidFill>
                  <a:srgbClr val="000000"/>
                </a:solidFill>
                <a:highlight>
                  <a:srgbClr val="FFFFFF"/>
                </a:highlight>
                <a:latin typeface="Courier New"/>
                <a:ea typeface="Courier New"/>
                <a:cs typeface="Courier New"/>
                <a:sym typeface="Courier New"/>
              </a:rPr>
              <a:t>       </a:t>
            </a:r>
            <a:r>
              <a:rPr lang="en" sz="1100">
                <a:solidFill>
                  <a:srgbClr val="94558D"/>
                </a:solidFill>
                <a:highlight>
                  <a:srgbClr val="FFFFFF"/>
                </a:highlight>
                <a:latin typeface="Courier New"/>
                <a:ea typeface="Courier New"/>
                <a:cs typeface="Courier New"/>
                <a:sym typeface="Courier New"/>
              </a:rPr>
              <a:t>self</a:t>
            </a:r>
            <a:r>
              <a:rPr lang="en" sz="1100">
                <a:solidFill>
                  <a:srgbClr val="000000"/>
                </a:solidFill>
                <a:highlight>
                  <a:srgbClr val="FFFFFF"/>
                </a:highlight>
                <a:latin typeface="Courier New"/>
                <a:ea typeface="Courier New"/>
                <a:cs typeface="Courier New"/>
                <a:sym typeface="Courier New"/>
              </a:rPr>
              <a:t>.show_frame(HomePage)</a:t>
            </a:r>
            <a:endParaRPr sz="11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100">
                <a:solidFill>
                  <a:srgbClr val="000000"/>
                </a:solidFill>
                <a:highlight>
                  <a:srgbClr val="FFFFFF"/>
                </a:highlight>
                <a:latin typeface="Courier New"/>
                <a:ea typeface="Courier New"/>
                <a:cs typeface="Courier New"/>
                <a:sym typeface="Courier New"/>
              </a:rPr>
              <a:t>   </a:t>
            </a:r>
            <a:r>
              <a:rPr b="1" lang="en" sz="1100">
                <a:solidFill>
                  <a:srgbClr val="000080"/>
                </a:solidFill>
                <a:highlight>
                  <a:srgbClr val="FFFFFF"/>
                </a:highlight>
                <a:latin typeface="Courier New"/>
                <a:ea typeface="Courier New"/>
                <a:cs typeface="Courier New"/>
                <a:sym typeface="Courier New"/>
              </a:rPr>
              <a:t>def </a:t>
            </a:r>
            <a:r>
              <a:rPr lang="en" sz="1100">
                <a:solidFill>
                  <a:srgbClr val="000000"/>
                </a:solidFill>
                <a:highlight>
                  <a:srgbClr val="FFFFFF"/>
                </a:highlight>
                <a:latin typeface="Courier New"/>
                <a:ea typeface="Courier New"/>
                <a:cs typeface="Courier New"/>
                <a:sym typeface="Courier New"/>
              </a:rPr>
              <a:t>show_frame(</a:t>
            </a:r>
            <a:r>
              <a:rPr lang="en" sz="1100">
                <a:solidFill>
                  <a:srgbClr val="94558D"/>
                </a:solidFill>
                <a:highlight>
                  <a:srgbClr val="FFFFFF"/>
                </a:highlight>
                <a:latin typeface="Courier New"/>
                <a:ea typeface="Courier New"/>
                <a:cs typeface="Courier New"/>
                <a:sym typeface="Courier New"/>
              </a:rPr>
              <a:t>self</a:t>
            </a:r>
            <a:r>
              <a:rPr lang="en" sz="1100">
                <a:solidFill>
                  <a:srgbClr val="000000"/>
                </a:solidFill>
                <a:highlight>
                  <a:srgbClr val="FFFFFF"/>
                </a:highlight>
                <a:latin typeface="Courier New"/>
                <a:ea typeface="Courier New"/>
                <a:cs typeface="Courier New"/>
                <a:sym typeface="Courier New"/>
              </a:rPr>
              <a:t>, cont):</a:t>
            </a:r>
            <a:endParaRPr sz="11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100">
                <a:solidFill>
                  <a:srgbClr val="000000"/>
                </a:solidFill>
                <a:highlight>
                  <a:srgbClr val="FFFFFF"/>
                </a:highlight>
                <a:latin typeface="Courier New"/>
                <a:ea typeface="Courier New"/>
                <a:cs typeface="Courier New"/>
                <a:sym typeface="Courier New"/>
              </a:rPr>
              <a:t>       frame = </a:t>
            </a:r>
            <a:r>
              <a:rPr lang="en" sz="1100">
                <a:solidFill>
                  <a:srgbClr val="94558D"/>
                </a:solidFill>
                <a:highlight>
                  <a:srgbClr val="FFFFFF"/>
                </a:highlight>
                <a:latin typeface="Courier New"/>
                <a:ea typeface="Courier New"/>
                <a:cs typeface="Courier New"/>
                <a:sym typeface="Courier New"/>
              </a:rPr>
              <a:t>self</a:t>
            </a:r>
            <a:r>
              <a:rPr lang="en" sz="1100">
                <a:solidFill>
                  <a:srgbClr val="000000"/>
                </a:solidFill>
                <a:highlight>
                  <a:srgbClr val="FFFFFF"/>
                </a:highlight>
                <a:latin typeface="Courier New"/>
                <a:ea typeface="Courier New"/>
                <a:cs typeface="Courier New"/>
                <a:sym typeface="Courier New"/>
              </a:rPr>
              <a:t>.frames[cont]</a:t>
            </a:r>
            <a:endParaRPr sz="11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100">
                <a:solidFill>
                  <a:srgbClr val="000000"/>
                </a:solidFill>
                <a:highlight>
                  <a:srgbClr val="FFFFFF"/>
                </a:highlight>
                <a:latin typeface="Courier New"/>
                <a:ea typeface="Courier New"/>
                <a:cs typeface="Courier New"/>
                <a:sym typeface="Courier New"/>
              </a:rPr>
              <a:t>       frame.tkraise()</a:t>
            </a:r>
            <a:endParaRPr sz="1100"/>
          </a:p>
        </p:txBody>
      </p:sp>
      <p:sp>
        <p:nvSpPr>
          <p:cNvPr id="260" name="Google Shape;260;p33"/>
          <p:cNvSpPr txBox="1"/>
          <p:nvPr/>
        </p:nvSpPr>
        <p:spPr>
          <a:xfrm>
            <a:off x="5822400" y="1354800"/>
            <a:ext cx="3321600" cy="87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lt1"/>
                </a:solidFill>
                <a:latin typeface="Lato"/>
                <a:ea typeface="Lato"/>
                <a:cs typeface="Lato"/>
                <a:sym typeface="Lato"/>
              </a:rPr>
              <a:t>We created and edited  the dashboard by making a window and adding the buttons for the dashboard . This will take us to the different graphs for the class grades.</a:t>
            </a:r>
            <a:endParaRPr sz="1700">
              <a:solidFill>
                <a:schemeClr val="lt1"/>
              </a:solidFill>
              <a:latin typeface="Lato"/>
              <a:ea typeface="Lato"/>
              <a:cs typeface="Lato"/>
              <a:sym typeface="Lato"/>
            </a:endParaRPr>
          </a:p>
        </p:txBody>
      </p:sp>
      <p:sp>
        <p:nvSpPr>
          <p:cNvPr id="261" name="Google Shape;261;p33"/>
          <p:cNvSpPr txBox="1"/>
          <p:nvPr/>
        </p:nvSpPr>
        <p:spPr>
          <a:xfrm>
            <a:off x="1146575" y="208150"/>
            <a:ext cx="4414800" cy="6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Lato"/>
                <a:ea typeface="Lato"/>
                <a:cs typeface="Lato"/>
                <a:sym typeface="Lato"/>
              </a:rPr>
              <a:t>Tkinter Success</a:t>
            </a:r>
            <a:endParaRPr sz="2400">
              <a:solidFill>
                <a:srgbClr val="FFFFFF"/>
              </a:solidFill>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3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Pages and Buttons</a:t>
            </a:r>
            <a:endParaRPr/>
          </a:p>
        </p:txBody>
      </p:sp>
      <p:sp>
        <p:nvSpPr>
          <p:cNvPr id="267" name="Google Shape;267;p34"/>
          <p:cNvSpPr txBox="1"/>
          <p:nvPr>
            <p:ph idx="1" type="body"/>
          </p:nvPr>
        </p:nvSpPr>
        <p:spPr>
          <a:xfrm>
            <a:off x="204500" y="1353225"/>
            <a:ext cx="5131800" cy="2911200"/>
          </a:xfrm>
          <a:prstGeom prst="rect">
            <a:avLst/>
          </a:prstGeom>
        </p:spPr>
        <p:txBody>
          <a:bodyPr anchorCtr="0" anchor="t" bIns="91425" lIns="91425" spcFirstLastPara="1" rIns="91425" wrap="square" tIns="91425">
            <a:noAutofit/>
          </a:bodyPr>
          <a:lstStyle/>
          <a:p>
            <a:pPr indent="0" lvl="0" marL="0" rtl="0" algn="l">
              <a:lnSpc>
                <a:spcPct val="142857"/>
              </a:lnSpc>
              <a:spcBef>
                <a:spcPts val="0"/>
              </a:spcBef>
              <a:spcAft>
                <a:spcPts val="0"/>
              </a:spcAft>
              <a:buNone/>
            </a:pPr>
            <a:r>
              <a:rPr lang="en" sz="900">
                <a:solidFill>
                  <a:srgbClr val="D73A49"/>
                </a:solidFill>
                <a:highlight>
                  <a:srgbClr val="FFFFFF"/>
                </a:highlight>
                <a:latin typeface="Consolas"/>
                <a:ea typeface="Consolas"/>
                <a:cs typeface="Consolas"/>
                <a:sym typeface="Consolas"/>
              </a:rPr>
              <a:t>class</a:t>
            </a:r>
            <a:r>
              <a:rPr lang="en" sz="900">
                <a:solidFill>
                  <a:srgbClr val="24292E"/>
                </a:solidFill>
                <a:highlight>
                  <a:srgbClr val="FFFFFF"/>
                </a:highlight>
                <a:latin typeface="Consolas"/>
                <a:ea typeface="Consolas"/>
                <a:cs typeface="Consolas"/>
                <a:sym typeface="Consolas"/>
              </a:rPr>
              <a:t> </a:t>
            </a:r>
            <a:r>
              <a:rPr lang="en" sz="900">
                <a:solidFill>
                  <a:srgbClr val="6F42C1"/>
                </a:solidFill>
                <a:highlight>
                  <a:srgbClr val="FFFFFF"/>
                </a:highlight>
                <a:latin typeface="Consolas"/>
                <a:ea typeface="Consolas"/>
                <a:cs typeface="Consolas"/>
                <a:sym typeface="Consolas"/>
              </a:rPr>
              <a:t>HomePage</a:t>
            </a:r>
            <a:r>
              <a:rPr lang="en" sz="900">
                <a:solidFill>
                  <a:srgbClr val="24292E"/>
                </a:solidFill>
                <a:highlight>
                  <a:srgbClr val="FFFFFF"/>
                </a:highlight>
                <a:latin typeface="Consolas"/>
                <a:ea typeface="Consolas"/>
                <a:cs typeface="Consolas"/>
                <a:sym typeface="Consolas"/>
              </a:rPr>
              <a:t>(</a:t>
            </a:r>
            <a:r>
              <a:rPr lang="en" sz="900">
                <a:solidFill>
                  <a:srgbClr val="6F42C1"/>
                </a:solidFill>
                <a:highlight>
                  <a:srgbClr val="FFFFFF"/>
                </a:highlight>
                <a:latin typeface="Consolas"/>
                <a:ea typeface="Consolas"/>
                <a:cs typeface="Consolas"/>
                <a:sym typeface="Consolas"/>
              </a:rPr>
              <a:t>tk</a:t>
            </a:r>
            <a:r>
              <a:rPr lang="en" sz="900">
                <a:solidFill>
                  <a:srgbClr val="24292E"/>
                </a:solidFill>
                <a:highlight>
                  <a:srgbClr val="FFFFFF"/>
                </a:highlight>
                <a:latin typeface="Consolas"/>
                <a:ea typeface="Consolas"/>
                <a:cs typeface="Consolas"/>
                <a:sym typeface="Consolas"/>
              </a:rPr>
              <a:t>.</a:t>
            </a:r>
            <a:r>
              <a:rPr lang="en" sz="900">
                <a:solidFill>
                  <a:srgbClr val="6F42C1"/>
                </a:solidFill>
                <a:highlight>
                  <a:srgbClr val="FFFFFF"/>
                </a:highlight>
                <a:latin typeface="Consolas"/>
                <a:ea typeface="Consolas"/>
                <a:cs typeface="Consolas"/>
                <a:sym typeface="Consolas"/>
              </a:rPr>
              <a:t>Frame</a:t>
            </a:r>
            <a:r>
              <a:rPr lang="en" sz="900">
                <a:solidFill>
                  <a:srgbClr val="24292E"/>
                </a:solidFill>
                <a:highlight>
                  <a:srgbClr val="FFFFFF"/>
                </a:highlight>
                <a:latin typeface="Consolas"/>
                <a:ea typeface="Consolas"/>
                <a:cs typeface="Consolas"/>
                <a:sym typeface="Consolas"/>
              </a:rPr>
              <a:t>):</a:t>
            </a:r>
            <a:endParaRPr sz="900">
              <a:solidFill>
                <a:srgbClr val="24292E"/>
              </a:solidFill>
              <a:highlight>
                <a:srgbClr val="FFFFFF"/>
              </a:highlight>
              <a:latin typeface="Consolas"/>
              <a:ea typeface="Consolas"/>
              <a:cs typeface="Consolas"/>
              <a:sym typeface="Consolas"/>
            </a:endParaRPr>
          </a:p>
          <a:p>
            <a:pPr indent="0" lvl="0" marL="0" rtl="0" algn="l">
              <a:lnSpc>
                <a:spcPct val="142857"/>
              </a:lnSpc>
              <a:spcBef>
                <a:spcPts val="0"/>
              </a:spcBef>
              <a:spcAft>
                <a:spcPts val="0"/>
              </a:spcAft>
              <a:buNone/>
            </a:pPr>
            <a:r>
              <a:rPr lang="en" sz="900">
                <a:solidFill>
                  <a:srgbClr val="24292E"/>
                </a:solidFill>
                <a:highlight>
                  <a:srgbClr val="FFFFFF"/>
                </a:highlight>
                <a:latin typeface="Consolas"/>
                <a:ea typeface="Consolas"/>
                <a:cs typeface="Consolas"/>
                <a:sym typeface="Consolas"/>
              </a:rPr>
              <a:t> </a:t>
            </a:r>
            <a:r>
              <a:rPr lang="en" sz="900">
                <a:solidFill>
                  <a:srgbClr val="D73A49"/>
                </a:solidFill>
                <a:highlight>
                  <a:srgbClr val="FFFFFF"/>
                </a:highlight>
                <a:latin typeface="Consolas"/>
                <a:ea typeface="Consolas"/>
                <a:cs typeface="Consolas"/>
                <a:sym typeface="Consolas"/>
              </a:rPr>
              <a:t>def</a:t>
            </a:r>
            <a:r>
              <a:rPr lang="en" sz="900">
                <a:solidFill>
                  <a:srgbClr val="24292E"/>
                </a:solidFill>
                <a:highlight>
                  <a:srgbClr val="FFFFFF"/>
                </a:highlight>
                <a:latin typeface="Consolas"/>
                <a:ea typeface="Consolas"/>
                <a:cs typeface="Consolas"/>
                <a:sym typeface="Consolas"/>
              </a:rPr>
              <a:t> </a:t>
            </a:r>
            <a:r>
              <a:rPr lang="en" sz="900">
                <a:solidFill>
                  <a:srgbClr val="005CC5"/>
                </a:solidFill>
                <a:highlight>
                  <a:srgbClr val="FFFFFF"/>
                </a:highlight>
                <a:latin typeface="Consolas"/>
                <a:ea typeface="Consolas"/>
                <a:cs typeface="Consolas"/>
                <a:sym typeface="Consolas"/>
              </a:rPr>
              <a:t>__init__</a:t>
            </a:r>
            <a:r>
              <a:rPr lang="en" sz="900">
                <a:solidFill>
                  <a:srgbClr val="24292E"/>
                </a:solidFill>
                <a:highlight>
                  <a:srgbClr val="FFFFFF"/>
                </a:highlight>
                <a:latin typeface="Consolas"/>
                <a:ea typeface="Consolas"/>
                <a:cs typeface="Consolas"/>
                <a:sym typeface="Consolas"/>
              </a:rPr>
              <a:t>(self, parent, controller):</a:t>
            </a:r>
            <a:endParaRPr sz="900">
              <a:solidFill>
                <a:srgbClr val="24292E"/>
              </a:solidFill>
              <a:highlight>
                <a:srgbClr val="FFFFFF"/>
              </a:highlight>
              <a:latin typeface="Consolas"/>
              <a:ea typeface="Consolas"/>
              <a:cs typeface="Consolas"/>
              <a:sym typeface="Consolas"/>
            </a:endParaRPr>
          </a:p>
          <a:p>
            <a:pPr indent="0" lvl="0" marL="0" rtl="0" algn="l">
              <a:lnSpc>
                <a:spcPct val="142857"/>
              </a:lnSpc>
              <a:spcBef>
                <a:spcPts val="0"/>
              </a:spcBef>
              <a:spcAft>
                <a:spcPts val="0"/>
              </a:spcAft>
              <a:buNone/>
            </a:pPr>
            <a:r>
              <a:rPr lang="en" sz="900">
                <a:solidFill>
                  <a:srgbClr val="24292E"/>
                </a:solidFill>
                <a:highlight>
                  <a:srgbClr val="FFFFFF"/>
                </a:highlight>
                <a:latin typeface="Consolas"/>
                <a:ea typeface="Consolas"/>
                <a:cs typeface="Consolas"/>
                <a:sym typeface="Consolas"/>
              </a:rPr>
              <a:t>     </a:t>
            </a:r>
            <a:r>
              <a:rPr lang="en" sz="900">
                <a:solidFill>
                  <a:srgbClr val="D73A49"/>
                </a:solidFill>
                <a:highlight>
                  <a:srgbClr val="FFFFFF"/>
                </a:highlight>
                <a:latin typeface="Consolas"/>
                <a:ea typeface="Consolas"/>
                <a:cs typeface="Consolas"/>
                <a:sym typeface="Consolas"/>
              </a:rPr>
              <a:t>global</a:t>
            </a:r>
            <a:r>
              <a:rPr lang="en" sz="900">
                <a:solidFill>
                  <a:srgbClr val="24292E"/>
                </a:solidFill>
                <a:highlight>
                  <a:srgbClr val="FFFFFF"/>
                </a:highlight>
                <a:latin typeface="Consolas"/>
                <a:ea typeface="Consolas"/>
                <a:cs typeface="Consolas"/>
                <a:sym typeface="Consolas"/>
              </a:rPr>
              <a:t> student_name</a:t>
            </a:r>
            <a:endParaRPr sz="900">
              <a:solidFill>
                <a:srgbClr val="24292E"/>
              </a:solidFill>
              <a:highlight>
                <a:srgbClr val="FFFFFF"/>
              </a:highlight>
              <a:latin typeface="Consolas"/>
              <a:ea typeface="Consolas"/>
              <a:cs typeface="Consolas"/>
              <a:sym typeface="Consolas"/>
            </a:endParaRPr>
          </a:p>
          <a:p>
            <a:pPr indent="0" lvl="0" marL="0" rtl="0" algn="l">
              <a:lnSpc>
                <a:spcPct val="142857"/>
              </a:lnSpc>
              <a:spcBef>
                <a:spcPts val="0"/>
              </a:spcBef>
              <a:spcAft>
                <a:spcPts val="0"/>
              </a:spcAft>
              <a:buNone/>
            </a:pPr>
            <a:r>
              <a:rPr lang="en" sz="900">
                <a:solidFill>
                  <a:srgbClr val="24292E"/>
                </a:solidFill>
                <a:highlight>
                  <a:srgbClr val="FFFFFF"/>
                </a:highlight>
                <a:latin typeface="Consolas"/>
                <a:ea typeface="Consolas"/>
                <a:cs typeface="Consolas"/>
                <a:sym typeface="Consolas"/>
              </a:rPr>
              <a:t>     </a:t>
            </a:r>
            <a:r>
              <a:rPr lang="en" sz="900">
                <a:solidFill>
                  <a:srgbClr val="D73A49"/>
                </a:solidFill>
                <a:highlight>
                  <a:srgbClr val="FFFFFF"/>
                </a:highlight>
                <a:latin typeface="Consolas"/>
                <a:ea typeface="Consolas"/>
                <a:cs typeface="Consolas"/>
                <a:sym typeface="Consolas"/>
              </a:rPr>
              <a:t>global</a:t>
            </a:r>
            <a:r>
              <a:rPr lang="en" sz="900">
                <a:solidFill>
                  <a:srgbClr val="24292E"/>
                </a:solidFill>
                <a:highlight>
                  <a:srgbClr val="FFFFFF"/>
                </a:highlight>
                <a:latin typeface="Consolas"/>
                <a:ea typeface="Consolas"/>
                <a:cs typeface="Consolas"/>
                <a:sym typeface="Consolas"/>
              </a:rPr>
              <a:t> weightnames</a:t>
            </a:r>
            <a:endParaRPr sz="900">
              <a:solidFill>
                <a:srgbClr val="6A737D"/>
              </a:solidFill>
              <a:highlight>
                <a:srgbClr val="FFFFFF"/>
              </a:highlight>
              <a:latin typeface="Consolas"/>
              <a:ea typeface="Consolas"/>
              <a:cs typeface="Consolas"/>
              <a:sym typeface="Consolas"/>
            </a:endParaRPr>
          </a:p>
          <a:p>
            <a:pPr indent="0" lvl="0" marL="0" rtl="0" algn="l">
              <a:lnSpc>
                <a:spcPct val="142857"/>
              </a:lnSpc>
              <a:spcBef>
                <a:spcPts val="0"/>
              </a:spcBef>
              <a:spcAft>
                <a:spcPts val="0"/>
              </a:spcAft>
              <a:buNone/>
            </a:pPr>
            <a:r>
              <a:rPr lang="en" sz="900">
                <a:solidFill>
                  <a:srgbClr val="24292E"/>
                </a:solidFill>
                <a:highlight>
                  <a:srgbClr val="FFFFFF"/>
                </a:highlight>
                <a:latin typeface="Consolas"/>
                <a:ea typeface="Consolas"/>
                <a:cs typeface="Consolas"/>
                <a:sym typeface="Consolas"/>
              </a:rPr>
              <a:t>     </a:t>
            </a:r>
            <a:r>
              <a:rPr lang="en" sz="900">
                <a:solidFill>
                  <a:srgbClr val="6A737D"/>
                </a:solidFill>
                <a:highlight>
                  <a:srgbClr val="FFFFFF"/>
                </a:highlight>
                <a:latin typeface="Consolas"/>
                <a:ea typeface="Consolas"/>
                <a:cs typeface="Consolas"/>
                <a:sym typeface="Consolas"/>
              </a:rPr>
              <a:t>#Creating kinda like the window</a:t>
            </a:r>
            <a:endParaRPr sz="900">
              <a:solidFill>
                <a:srgbClr val="6A737D"/>
              </a:solidFill>
              <a:highlight>
                <a:srgbClr val="FFFFFF"/>
              </a:highlight>
              <a:latin typeface="Consolas"/>
              <a:ea typeface="Consolas"/>
              <a:cs typeface="Consolas"/>
              <a:sym typeface="Consolas"/>
            </a:endParaRPr>
          </a:p>
          <a:p>
            <a:pPr indent="0" lvl="0" marL="0" rtl="0" algn="l">
              <a:lnSpc>
                <a:spcPct val="142857"/>
              </a:lnSpc>
              <a:spcBef>
                <a:spcPts val="0"/>
              </a:spcBef>
              <a:spcAft>
                <a:spcPts val="0"/>
              </a:spcAft>
              <a:buNone/>
            </a:pPr>
            <a:r>
              <a:rPr lang="en" sz="900">
                <a:solidFill>
                  <a:srgbClr val="24292E"/>
                </a:solidFill>
                <a:highlight>
                  <a:srgbClr val="FFFFFF"/>
                </a:highlight>
                <a:latin typeface="Consolas"/>
                <a:ea typeface="Consolas"/>
                <a:cs typeface="Consolas"/>
                <a:sym typeface="Consolas"/>
              </a:rPr>
              <a:t>     tk.Frame.</a:t>
            </a:r>
            <a:r>
              <a:rPr lang="en" sz="900">
                <a:solidFill>
                  <a:srgbClr val="005CC5"/>
                </a:solidFill>
                <a:highlight>
                  <a:srgbClr val="FFFFFF"/>
                </a:highlight>
                <a:latin typeface="Consolas"/>
                <a:ea typeface="Consolas"/>
                <a:cs typeface="Consolas"/>
                <a:sym typeface="Consolas"/>
              </a:rPr>
              <a:t>__init__</a:t>
            </a:r>
            <a:r>
              <a:rPr lang="en" sz="900">
                <a:solidFill>
                  <a:srgbClr val="24292E"/>
                </a:solidFill>
                <a:highlight>
                  <a:srgbClr val="FFFFFF"/>
                </a:highlight>
                <a:latin typeface="Consolas"/>
                <a:ea typeface="Consolas"/>
                <a:cs typeface="Consolas"/>
                <a:sym typeface="Consolas"/>
              </a:rPr>
              <a:t>(</a:t>
            </a:r>
            <a:r>
              <a:rPr lang="en" sz="900">
                <a:solidFill>
                  <a:srgbClr val="005CC5"/>
                </a:solidFill>
                <a:highlight>
                  <a:srgbClr val="FFFFFF"/>
                </a:highlight>
                <a:latin typeface="Consolas"/>
                <a:ea typeface="Consolas"/>
                <a:cs typeface="Consolas"/>
                <a:sym typeface="Consolas"/>
              </a:rPr>
              <a:t>self</a:t>
            </a:r>
            <a:r>
              <a:rPr lang="en" sz="900">
                <a:solidFill>
                  <a:srgbClr val="24292E"/>
                </a:solidFill>
                <a:highlight>
                  <a:srgbClr val="FFFFFF"/>
                </a:highlight>
                <a:latin typeface="Consolas"/>
                <a:ea typeface="Consolas"/>
                <a:cs typeface="Consolas"/>
                <a:sym typeface="Consolas"/>
              </a:rPr>
              <a:t>,parent)</a:t>
            </a:r>
            <a:endParaRPr sz="900">
              <a:solidFill>
                <a:srgbClr val="24292E"/>
              </a:solidFill>
              <a:highlight>
                <a:srgbClr val="FFFFFF"/>
              </a:highlight>
              <a:latin typeface="Consolas"/>
              <a:ea typeface="Consolas"/>
              <a:cs typeface="Consolas"/>
              <a:sym typeface="Consolas"/>
            </a:endParaRPr>
          </a:p>
          <a:p>
            <a:pPr indent="0" lvl="0" marL="0" rtl="0" algn="l">
              <a:lnSpc>
                <a:spcPct val="142857"/>
              </a:lnSpc>
              <a:spcBef>
                <a:spcPts val="0"/>
              </a:spcBef>
              <a:spcAft>
                <a:spcPts val="0"/>
              </a:spcAft>
              <a:buNone/>
            </a:pPr>
            <a:r>
              <a:rPr lang="en" sz="900">
                <a:solidFill>
                  <a:srgbClr val="24292E"/>
                </a:solidFill>
                <a:highlight>
                  <a:srgbClr val="FFFFFF"/>
                </a:highlight>
                <a:latin typeface="Consolas"/>
                <a:ea typeface="Consolas"/>
                <a:cs typeface="Consolas"/>
                <a:sym typeface="Consolas"/>
              </a:rPr>
              <a:t>     label </a:t>
            </a:r>
            <a:r>
              <a:rPr lang="en" sz="900">
                <a:solidFill>
                  <a:srgbClr val="D73A49"/>
                </a:solidFill>
                <a:highlight>
                  <a:srgbClr val="FFFFFF"/>
                </a:highlight>
                <a:latin typeface="Consolas"/>
                <a:ea typeface="Consolas"/>
                <a:cs typeface="Consolas"/>
                <a:sym typeface="Consolas"/>
              </a:rPr>
              <a:t>=</a:t>
            </a:r>
            <a:r>
              <a:rPr lang="en" sz="900">
                <a:solidFill>
                  <a:srgbClr val="24292E"/>
                </a:solidFill>
                <a:highlight>
                  <a:srgbClr val="FFFFFF"/>
                </a:highlight>
                <a:latin typeface="Consolas"/>
                <a:ea typeface="Consolas"/>
                <a:cs typeface="Consolas"/>
                <a:sym typeface="Consolas"/>
              </a:rPr>
              <a:t> tk.Label(</a:t>
            </a:r>
            <a:r>
              <a:rPr lang="en" sz="900">
                <a:solidFill>
                  <a:srgbClr val="005CC5"/>
                </a:solidFill>
                <a:highlight>
                  <a:srgbClr val="FFFFFF"/>
                </a:highlight>
                <a:latin typeface="Consolas"/>
                <a:ea typeface="Consolas"/>
                <a:cs typeface="Consolas"/>
                <a:sym typeface="Consolas"/>
              </a:rPr>
              <a:t>self</a:t>
            </a:r>
            <a:r>
              <a:rPr lang="en" sz="900">
                <a:solidFill>
                  <a:srgbClr val="24292E"/>
                </a:solidFill>
                <a:highlight>
                  <a:srgbClr val="FFFFFF"/>
                </a:highlight>
                <a:latin typeface="Consolas"/>
                <a:ea typeface="Consolas"/>
                <a:cs typeface="Consolas"/>
                <a:sym typeface="Consolas"/>
              </a:rPr>
              <a:t>, </a:t>
            </a:r>
            <a:r>
              <a:rPr lang="en" sz="900">
                <a:solidFill>
                  <a:srgbClr val="E36209"/>
                </a:solidFill>
                <a:highlight>
                  <a:srgbClr val="FFFFFF"/>
                </a:highlight>
                <a:latin typeface="Consolas"/>
                <a:ea typeface="Consolas"/>
                <a:cs typeface="Consolas"/>
                <a:sym typeface="Consolas"/>
              </a:rPr>
              <a:t>text</a:t>
            </a:r>
            <a:r>
              <a:rPr lang="en" sz="900">
                <a:solidFill>
                  <a:srgbClr val="D73A49"/>
                </a:solidFill>
                <a:highlight>
                  <a:srgbClr val="FFFFFF"/>
                </a:highlight>
                <a:latin typeface="Consolas"/>
                <a:ea typeface="Consolas"/>
                <a:cs typeface="Consolas"/>
                <a:sym typeface="Consolas"/>
              </a:rPr>
              <a:t>=</a:t>
            </a:r>
            <a:r>
              <a:rPr lang="en" sz="900">
                <a:solidFill>
                  <a:srgbClr val="24292E"/>
                </a:solidFill>
                <a:highlight>
                  <a:srgbClr val="FFFFFF"/>
                </a:highlight>
                <a:latin typeface="Consolas"/>
                <a:ea typeface="Consolas"/>
                <a:cs typeface="Consolas"/>
                <a:sym typeface="Consolas"/>
              </a:rPr>
              <a:t>student_name</a:t>
            </a:r>
            <a:r>
              <a:rPr lang="en" sz="900">
                <a:solidFill>
                  <a:srgbClr val="D73A49"/>
                </a:solidFill>
                <a:highlight>
                  <a:srgbClr val="FFFFFF"/>
                </a:highlight>
                <a:latin typeface="Consolas"/>
                <a:ea typeface="Consolas"/>
                <a:cs typeface="Consolas"/>
                <a:sym typeface="Consolas"/>
              </a:rPr>
              <a:t>+</a:t>
            </a:r>
            <a:r>
              <a:rPr lang="en" sz="900">
                <a:solidFill>
                  <a:srgbClr val="032F62"/>
                </a:solidFill>
                <a:highlight>
                  <a:srgbClr val="FFFFFF"/>
                </a:highlight>
                <a:latin typeface="Consolas"/>
                <a:ea typeface="Consolas"/>
                <a:cs typeface="Consolas"/>
                <a:sym typeface="Consolas"/>
              </a:rPr>
              <a:t>"'s Home Page"</a:t>
            </a:r>
            <a:r>
              <a:rPr lang="en" sz="900">
                <a:solidFill>
                  <a:srgbClr val="24292E"/>
                </a:solidFill>
                <a:highlight>
                  <a:srgbClr val="FFFFFF"/>
                </a:highlight>
                <a:latin typeface="Consolas"/>
                <a:ea typeface="Consolas"/>
                <a:cs typeface="Consolas"/>
                <a:sym typeface="Consolas"/>
              </a:rPr>
              <a:t>)</a:t>
            </a:r>
            <a:endParaRPr sz="900">
              <a:solidFill>
                <a:srgbClr val="24292E"/>
              </a:solidFill>
              <a:highlight>
                <a:srgbClr val="FFFFFF"/>
              </a:highlight>
              <a:latin typeface="Consolas"/>
              <a:ea typeface="Consolas"/>
              <a:cs typeface="Consolas"/>
              <a:sym typeface="Consolas"/>
            </a:endParaRPr>
          </a:p>
          <a:p>
            <a:pPr indent="0" lvl="0" marL="0" rtl="0" algn="l">
              <a:lnSpc>
                <a:spcPct val="142857"/>
              </a:lnSpc>
              <a:spcBef>
                <a:spcPts val="0"/>
              </a:spcBef>
              <a:spcAft>
                <a:spcPts val="0"/>
              </a:spcAft>
              <a:buNone/>
            </a:pPr>
            <a:r>
              <a:rPr lang="en" sz="900">
                <a:solidFill>
                  <a:srgbClr val="24292E"/>
                </a:solidFill>
                <a:highlight>
                  <a:srgbClr val="FFFFFF"/>
                </a:highlight>
                <a:latin typeface="Consolas"/>
                <a:ea typeface="Consolas"/>
                <a:cs typeface="Consolas"/>
                <a:sym typeface="Consolas"/>
              </a:rPr>
              <a:t>     label.pack(</a:t>
            </a:r>
            <a:r>
              <a:rPr lang="en" sz="900">
                <a:solidFill>
                  <a:srgbClr val="E36209"/>
                </a:solidFill>
                <a:highlight>
                  <a:srgbClr val="FFFFFF"/>
                </a:highlight>
                <a:latin typeface="Consolas"/>
                <a:ea typeface="Consolas"/>
                <a:cs typeface="Consolas"/>
                <a:sym typeface="Consolas"/>
              </a:rPr>
              <a:t>pady</a:t>
            </a:r>
            <a:r>
              <a:rPr lang="en" sz="900">
                <a:solidFill>
                  <a:srgbClr val="D73A49"/>
                </a:solidFill>
                <a:highlight>
                  <a:srgbClr val="FFFFFF"/>
                </a:highlight>
                <a:latin typeface="Consolas"/>
                <a:ea typeface="Consolas"/>
                <a:cs typeface="Consolas"/>
                <a:sym typeface="Consolas"/>
              </a:rPr>
              <a:t>=</a:t>
            </a:r>
            <a:r>
              <a:rPr lang="en" sz="900">
                <a:solidFill>
                  <a:srgbClr val="005CC5"/>
                </a:solidFill>
                <a:highlight>
                  <a:srgbClr val="FFFFFF"/>
                </a:highlight>
                <a:latin typeface="Consolas"/>
                <a:ea typeface="Consolas"/>
                <a:cs typeface="Consolas"/>
                <a:sym typeface="Consolas"/>
              </a:rPr>
              <a:t>10</a:t>
            </a:r>
            <a:r>
              <a:rPr lang="en" sz="900">
                <a:solidFill>
                  <a:srgbClr val="24292E"/>
                </a:solidFill>
                <a:highlight>
                  <a:srgbClr val="FFFFFF"/>
                </a:highlight>
                <a:latin typeface="Consolas"/>
                <a:ea typeface="Consolas"/>
                <a:cs typeface="Consolas"/>
                <a:sym typeface="Consolas"/>
              </a:rPr>
              <a:t>,</a:t>
            </a:r>
            <a:r>
              <a:rPr lang="en" sz="900">
                <a:solidFill>
                  <a:srgbClr val="E36209"/>
                </a:solidFill>
                <a:highlight>
                  <a:srgbClr val="FFFFFF"/>
                </a:highlight>
                <a:latin typeface="Consolas"/>
                <a:ea typeface="Consolas"/>
                <a:cs typeface="Consolas"/>
                <a:sym typeface="Consolas"/>
              </a:rPr>
              <a:t>padx</a:t>
            </a:r>
            <a:r>
              <a:rPr lang="en" sz="900">
                <a:solidFill>
                  <a:srgbClr val="D73A49"/>
                </a:solidFill>
                <a:highlight>
                  <a:srgbClr val="FFFFFF"/>
                </a:highlight>
                <a:latin typeface="Consolas"/>
                <a:ea typeface="Consolas"/>
                <a:cs typeface="Consolas"/>
                <a:sym typeface="Consolas"/>
              </a:rPr>
              <a:t>=</a:t>
            </a:r>
            <a:r>
              <a:rPr lang="en" sz="900">
                <a:solidFill>
                  <a:srgbClr val="005CC5"/>
                </a:solidFill>
                <a:highlight>
                  <a:srgbClr val="FFFFFF"/>
                </a:highlight>
                <a:latin typeface="Consolas"/>
                <a:ea typeface="Consolas"/>
                <a:cs typeface="Consolas"/>
                <a:sym typeface="Consolas"/>
              </a:rPr>
              <a:t>10</a:t>
            </a:r>
            <a:r>
              <a:rPr lang="en" sz="900">
                <a:solidFill>
                  <a:srgbClr val="24292E"/>
                </a:solidFill>
                <a:highlight>
                  <a:srgbClr val="FFFFFF"/>
                </a:highlight>
                <a:latin typeface="Consolas"/>
                <a:ea typeface="Consolas"/>
                <a:cs typeface="Consolas"/>
                <a:sym typeface="Consolas"/>
              </a:rPr>
              <a:t>)</a:t>
            </a:r>
            <a:endParaRPr sz="900">
              <a:solidFill>
                <a:srgbClr val="6A737D"/>
              </a:solidFill>
              <a:highlight>
                <a:srgbClr val="FFFFFF"/>
              </a:highlight>
              <a:latin typeface="Consolas"/>
              <a:ea typeface="Consolas"/>
              <a:cs typeface="Consolas"/>
              <a:sym typeface="Consolas"/>
            </a:endParaRPr>
          </a:p>
          <a:p>
            <a:pPr indent="0" lvl="0" marL="0" rtl="0" algn="l">
              <a:lnSpc>
                <a:spcPct val="142857"/>
              </a:lnSpc>
              <a:spcBef>
                <a:spcPts val="0"/>
              </a:spcBef>
              <a:spcAft>
                <a:spcPts val="0"/>
              </a:spcAft>
              <a:buNone/>
            </a:pPr>
            <a:r>
              <a:rPr lang="en" sz="900">
                <a:solidFill>
                  <a:srgbClr val="24292E"/>
                </a:solidFill>
                <a:highlight>
                  <a:srgbClr val="FFFFFF"/>
                </a:highlight>
                <a:latin typeface="Consolas"/>
                <a:ea typeface="Consolas"/>
                <a:cs typeface="Consolas"/>
                <a:sym typeface="Consolas"/>
              </a:rPr>
              <a:t>     button </a:t>
            </a:r>
            <a:r>
              <a:rPr lang="en" sz="900">
                <a:solidFill>
                  <a:srgbClr val="D73A49"/>
                </a:solidFill>
                <a:highlight>
                  <a:srgbClr val="FFFFFF"/>
                </a:highlight>
                <a:latin typeface="Consolas"/>
                <a:ea typeface="Consolas"/>
                <a:cs typeface="Consolas"/>
                <a:sym typeface="Consolas"/>
              </a:rPr>
              <a:t>=</a:t>
            </a:r>
            <a:r>
              <a:rPr lang="en" sz="900">
                <a:solidFill>
                  <a:srgbClr val="24292E"/>
                </a:solidFill>
                <a:highlight>
                  <a:srgbClr val="FFFFFF"/>
                </a:highlight>
                <a:latin typeface="Consolas"/>
                <a:ea typeface="Consolas"/>
                <a:cs typeface="Consolas"/>
                <a:sym typeface="Consolas"/>
              </a:rPr>
              <a:t> ttk.Button(</a:t>
            </a:r>
            <a:r>
              <a:rPr lang="en" sz="900">
                <a:solidFill>
                  <a:srgbClr val="005CC5"/>
                </a:solidFill>
                <a:highlight>
                  <a:srgbClr val="FFFFFF"/>
                </a:highlight>
                <a:latin typeface="Consolas"/>
                <a:ea typeface="Consolas"/>
                <a:cs typeface="Consolas"/>
                <a:sym typeface="Consolas"/>
              </a:rPr>
              <a:t>self</a:t>
            </a:r>
            <a:r>
              <a:rPr lang="en" sz="900">
                <a:solidFill>
                  <a:srgbClr val="24292E"/>
                </a:solidFill>
                <a:highlight>
                  <a:srgbClr val="FFFFFF"/>
                </a:highlight>
                <a:latin typeface="Consolas"/>
                <a:ea typeface="Consolas"/>
                <a:cs typeface="Consolas"/>
                <a:sym typeface="Consolas"/>
              </a:rPr>
              <a:t>, </a:t>
            </a:r>
            <a:r>
              <a:rPr lang="en" sz="900">
                <a:solidFill>
                  <a:srgbClr val="E36209"/>
                </a:solidFill>
                <a:highlight>
                  <a:srgbClr val="FFFFFF"/>
                </a:highlight>
                <a:latin typeface="Consolas"/>
                <a:ea typeface="Consolas"/>
                <a:cs typeface="Consolas"/>
                <a:sym typeface="Consolas"/>
              </a:rPr>
              <a:t>text</a:t>
            </a:r>
            <a:r>
              <a:rPr lang="en" sz="900">
                <a:solidFill>
                  <a:srgbClr val="D73A49"/>
                </a:solidFill>
                <a:highlight>
                  <a:srgbClr val="FFFFFF"/>
                </a:highlight>
                <a:latin typeface="Consolas"/>
                <a:ea typeface="Consolas"/>
                <a:cs typeface="Consolas"/>
                <a:sym typeface="Consolas"/>
              </a:rPr>
              <a:t>=</a:t>
            </a:r>
            <a:r>
              <a:rPr lang="en" sz="900">
                <a:solidFill>
                  <a:srgbClr val="032F62"/>
                </a:solidFill>
                <a:highlight>
                  <a:srgbClr val="FFFFFF"/>
                </a:highlight>
                <a:latin typeface="Consolas"/>
                <a:ea typeface="Consolas"/>
                <a:cs typeface="Consolas"/>
                <a:sym typeface="Consolas"/>
              </a:rPr>
              <a:t>"See Overall Grade"</a:t>
            </a:r>
            <a:r>
              <a:rPr lang="en" sz="900">
                <a:solidFill>
                  <a:srgbClr val="24292E"/>
                </a:solidFill>
                <a:highlight>
                  <a:srgbClr val="FFFFFF"/>
                </a:highlight>
                <a:latin typeface="Consolas"/>
                <a:ea typeface="Consolas"/>
                <a:cs typeface="Consolas"/>
                <a:sym typeface="Consolas"/>
              </a:rPr>
              <a:t>, </a:t>
            </a:r>
            <a:r>
              <a:rPr lang="en" sz="900">
                <a:solidFill>
                  <a:srgbClr val="E36209"/>
                </a:solidFill>
                <a:highlight>
                  <a:srgbClr val="FFFFFF"/>
                </a:highlight>
                <a:latin typeface="Consolas"/>
                <a:ea typeface="Consolas"/>
                <a:cs typeface="Consolas"/>
                <a:sym typeface="Consolas"/>
              </a:rPr>
              <a:t>command</a:t>
            </a:r>
            <a:r>
              <a:rPr lang="en" sz="900">
                <a:solidFill>
                  <a:srgbClr val="D73A49"/>
                </a:solidFill>
                <a:highlight>
                  <a:srgbClr val="FFFFFF"/>
                </a:highlight>
                <a:latin typeface="Consolas"/>
                <a:ea typeface="Consolas"/>
                <a:cs typeface="Consolas"/>
                <a:sym typeface="Consolas"/>
              </a:rPr>
              <a:t>=lambda</a:t>
            </a:r>
            <a:r>
              <a:rPr lang="en" sz="900">
                <a:solidFill>
                  <a:srgbClr val="24292E"/>
                </a:solidFill>
                <a:highlight>
                  <a:srgbClr val="FFFFFF"/>
                </a:highlight>
                <a:latin typeface="Consolas"/>
                <a:ea typeface="Consolas"/>
                <a:cs typeface="Consolas"/>
                <a:sym typeface="Consolas"/>
              </a:rPr>
              <a:t>: controller.show_frame(Page1))</a:t>
            </a:r>
            <a:endParaRPr sz="900">
              <a:solidFill>
                <a:srgbClr val="24292E"/>
              </a:solidFill>
              <a:highlight>
                <a:srgbClr val="FFFFFF"/>
              </a:highlight>
              <a:latin typeface="Consolas"/>
              <a:ea typeface="Consolas"/>
              <a:cs typeface="Consolas"/>
              <a:sym typeface="Consolas"/>
            </a:endParaRPr>
          </a:p>
          <a:p>
            <a:pPr indent="0" lvl="0" marL="0" rtl="0" algn="l">
              <a:lnSpc>
                <a:spcPct val="142857"/>
              </a:lnSpc>
              <a:spcBef>
                <a:spcPts val="0"/>
              </a:spcBef>
              <a:spcAft>
                <a:spcPts val="0"/>
              </a:spcAft>
              <a:buNone/>
            </a:pPr>
            <a:r>
              <a:rPr lang="en" sz="900">
                <a:solidFill>
                  <a:srgbClr val="24292E"/>
                </a:solidFill>
                <a:highlight>
                  <a:srgbClr val="FFFFFF"/>
                </a:highlight>
                <a:latin typeface="Consolas"/>
                <a:ea typeface="Consolas"/>
                <a:cs typeface="Consolas"/>
                <a:sym typeface="Consolas"/>
              </a:rPr>
              <a:t>     button.pack()</a:t>
            </a:r>
            <a:endParaRPr sz="900">
              <a:solidFill>
                <a:srgbClr val="24292E"/>
              </a:solidFill>
              <a:highlight>
                <a:srgbClr val="FFFFFF"/>
              </a:highlight>
              <a:latin typeface="Consolas"/>
              <a:ea typeface="Consolas"/>
              <a:cs typeface="Consolas"/>
              <a:sym typeface="Consolas"/>
            </a:endParaRPr>
          </a:p>
          <a:p>
            <a:pPr indent="0" lvl="0" marL="0" rtl="0" algn="l">
              <a:lnSpc>
                <a:spcPct val="142857"/>
              </a:lnSpc>
              <a:spcBef>
                <a:spcPts val="0"/>
              </a:spcBef>
              <a:spcAft>
                <a:spcPts val="0"/>
              </a:spcAft>
              <a:buNone/>
            </a:pPr>
            <a:r>
              <a:rPr lang="en" sz="900">
                <a:solidFill>
                  <a:srgbClr val="24292E"/>
                </a:solidFill>
                <a:highlight>
                  <a:srgbClr val="FFFFFF"/>
                </a:highlight>
                <a:latin typeface="Consolas"/>
                <a:ea typeface="Consolas"/>
                <a:cs typeface="Consolas"/>
                <a:sym typeface="Consolas"/>
              </a:rPr>
              <a:t>     button2 </a:t>
            </a:r>
            <a:r>
              <a:rPr lang="en" sz="900">
                <a:solidFill>
                  <a:srgbClr val="D73A49"/>
                </a:solidFill>
                <a:highlight>
                  <a:srgbClr val="FFFFFF"/>
                </a:highlight>
                <a:latin typeface="Consolas"/>
                <a:ea typeface="Consolas"/>
                <a:cs typeface="Consolas"/>
                <a:sym typeface="Consolas"/>
              </a:rPr>
              <a:t>=</a:t>
            </a:r>
            <a:r>
              <a:rPr lang="en" sz="900">
                <a:solidFill>
                  <a:srgbClr val="24292E"/>
                </a:solidFill>
                <a:highlight>
                  <a:srgbClr val="FFFFFF"/>
                </a:highlight>
                <a:latin typeface="Consolas"/>
                <a:ea typeface="Consolas"/>
                <a:cs typeface="Consolas"/>
                <a:sym typeface="Consolas"/>
              </a:rPr>
              <a:t> ttk.Button(</a:t>
            </a:r>
            <a:r>
              <a:rPr lang="en" sz="900">
                <a:solidFill>
                  <a:srgbClr val="005CC5"/>
                </a:solidFill>
                <a:highlight>
                  <a:srgbClr val="FFFFFF"/>
                </a:highlight>
                <a:latin typeface="Consolas"/>
                <a:ea typeface="Consolas"/>
                <a:cs typeface="Consolas"/>
                <a:sym typeface="Consolas"/>
              </a:rPr>
              <a:t>self</a:t>
            </a:r>
            <a:r>
              <a:rPr lang="en" sz="900">
                <a:solidFill>
                  <a:srgbClr val="24292E"/>
                </a:solidFill>
                <a:highlight>
                  <a:srgbClr val="FFFFFF"/>
                </a:highlight>
                <a:latin typeface="Consolas"/>
                <a:ea typeface="Consolas"/>
                <a:cs typeface="Consolas"/>
                <a:sym typeface="Consolas"/>
              </a:rPr>
              <a:t>, </a:t>
            </a:r>
            <a:r>
              <a:rPr lang="en" sz="900">
                <a:solidFill>
                  <a:srgbClr val="E36209"/>
                </a:solidFill>
                <a:highlight>
                  <a:srgbClr val="FFFFFF"/>
                </a:highlight>
                <a:latin typeface="Consolas"/>
                <a:ea typeface="Consolas"/>
                <a:cs typeface="Consolas"/>
                <a:sym typeface="Consolas"/>
              </a:rPr>
              <a:t>text</a:t>
            </a:r>
            <a:r>
              <a:rPr lang="en" sz="900">
                <a:solidFill>
                  <a:srgbClr val="D73A49"/>
                </a:solidFill>
                <a:highlight>
                  <a:srgbClr val="FFFFFF"/>
                </a:highlight>
                <a:latin typeface="Consolas"/>
                <a:ea typeface="Consolas"/>
                <a:cs typeface="Consolas"/>
                <a:sym typeface="Consolas"/>
              </a:rPr>
              <a:t>=</a:t>
            </a:r>
            <a:r>
              <a:rPr lang="en" sz="900">
                <a:solidFill>
                  <a:srgbClr val="032F62"/>
                </a:solidFill>
                <a:highlight>
                  <a:srgbClr val="FFFFFF"/>
                </a:highlight>
                <a:latin typeface="Consolas"/>
                <a:ea typeface="Consolas"/>
                <a:cs typeface="Consolas"/>
                <a:sym typeface="Consolas"/>
              </a:rPr>
              <a:t>"See "</a:t>
            </a:r>
            <a:r>
              <a:rPr lang="en" sz="900">
                <a:solidFill>
                  <a:srgbClr val="D73A49"/>
                </a:solidFill>
                <a:highlight>
                  <a:srgbClr val="FFFFFF"/>
                </a:highlight>
                <a:latin typeface="Consolas"/>
                <a:ea typeface="Consolas"/>
                <a:cs typeface="Consolas"/>
                <a:sym typeface="Consolas"/>
              </a:rPr>
              <a:t>+</a:t>
            </a:r>
            <a:r>
              <a:rPr lang="en" sz="900">
                <a:solidFill>
                  <a:srgbClr val="24292E"/>
                </a:solidFill>
                <a:highlight>
                  <a:srgbClr val="FFFFFF"/>
                </a:highlight>
                <a:latin typeface="Consolas"/>
                <a:ea typeface="Consolas"/>
                <a:cs typeface="Consolas"/>
                <a:sym typeface="Consolas"/>
              </a:rPr>
              <a:t>weightnames[</a:t>
            </a:r>
            <a:r>
              <a:rPr lang="en" sz="900">
                <a:solidFill>
                  <a:srgbClr val="005CC5"/>
                </a:solidFill>
                <a:highlight>
                  <a:srgbClr val="FFFFFF"/>
                </a:highlight>
                <a:latin typeface="Consolas"/>
                <a:ea typeface="Consolas"/>
                <a:cs typeface="Consolas"/>
                <a:sym typeface="Consolas"/>
              </a:rPr>
              <a:t>0</a:t>
            </a:r>
            <a:r>
              <a:rPr lang="en" sz="900">
                <a:solidFill>
                  <a:srgbClr val="24292E"/>
                </a:solidFill>
                <a:highlight>
                  <a:srgbClr val="FFFFFF"/>
                </a:highlight>
                <a:latin typeface="Consolas"/>
                <a:ea typeface="Consolas"/>
                <a:cs typeface="Consolas"/>
                <a:sym typeface="Consolas"/>
              </a:rPr>
              <a:t>], </a:t>
            </a:r>
            <a:r>
              <a:rPr lang="en" sz="900">
                <a:solidFill>
                  <a:srgbClr val="E36209"/>
                </a:solidFill>
                <a:highlight>
                  <a:srgbClr val="FFFFFF"/>
                </a:highlight>
                <a:latin typeface="Consolas"/>
                <a:ea typeface="Consolas"/>
                <a:cs typeface="Consolas"/>
                <a:sym typeface="Consolas"/>
              </a:rPr>
              <a:t>command</a:t>
            </a:r>
            <a:r>
              <a:rPr lang="en" sz="900">
                <a:solidFill>
                  <a:srgbClr val="D73A49"/>
                </a:solidFill>
                <a:highlight>
                  <a:srgbClr val="FFFFFF"/>
                </a:highlight>
                <a:latin typeface="Consolas"/>
                <a:ea typeface="Consolas"/>
                <a:cs typeface="Consolas"/>
                <a:sym typeface="Consolas"/>
              </a:rPr>
              <a:t>=lambda</a:t>
            </a:r>
            <a:r>
              <a:rPr lang="en" sz="900">
                <a:solidFill>
                  <a:srgbClr val="24292E"/>
                </a:solidFill>
                <a:highlight>
                  <a:srgbClr val="FFFFFF"/>
                </a:highlight>
                <a:latin typeface="Consolas"/>
                <a:ea typeface="Consolas"/>
                <a:cs typeface="Consolas"/>
                <a:sym typeface="Consolas"/>
              </a:rPr>
              <a:t>: controller.show_frame(Page2))</a:t>
            </a:r>
            <a:endParaRPr sz="900">
              <a:solidFill>
                <a:srgbClr val="24292E"/>
              </a:solidFill>
              <a:highlight>
                <a:srgbClr val="FFFFFF"/>
              </a:highlight>
              <a:latin typeface="Consolas"/>
              <a:ea typeface="Consolas"/>
              <a:cs typeface="Consolas"/>
              <a:sym typeface="Consolas"/>
            </a:endParaRPr>
          </a:p>
          <a:p>
            <a:pPr indent="0" lvl="0" marL="0" rtl="0" algn="l">
              <a:lnSpc>
                <a:spcPct val="142857"/>
              </a:lnSpc>
              <a:spcBef>
                <a:spcPts val="0"/>
              </a:spcBef>
              <a:spcAft>
                <a:spcPts val="0"/>
              </a:spcAft>
              <a:buNone/>
            </a:pPr>
            <a:r>
              <a:rPr lang="en" sz="900">
                <a:solidFill>
                  <a:srgbClr val="24292E"/>
                </a:solidFill>
                <a:highlight>
                  <a:srgbClr val="FFFFFF"/>
                </a:highlight>
                <a:latin typeface="Consolas"/>
                <a:ea typeface="Consolas"/>
                <a:cs typeface="Consolas"/>
                <a:sym typeface="Consolas"/>
              </a:rPr>
              <a:t>     button2.pack()</a:t>
            </a:r>
            <a:endParaRPr sz="900">
              <a:solidFill>
                <a:srgbClr val="24292E"/>
              </a:solidFill>
              <a:highlight>
                <a:srgbClr val="FFFFFF"/>
              </a:highlight>
              <a:latin typeface="Consolas"/>
              <a:ea typeface="Consolas"/>
              <a:cs typeface="Consolas"/>
              <a:sym typeface="Consolas"/>
            </a:endParaRPr>
          </a:p>
          <a:p>
            <a:pPr indent="0" lvl="0" marL="0" rtl="0" algn="l">
              <a:lnSpc>
                <a:spcPct val="142857"/>
              </a:lnSpc>
              <a:spcBef>
                <a:spcPts val="0"/>
              </a:spcBef>
              <a:spcAft>
                <a:spcPts val="0"/>
              </a:spcAft>
              <a:buNone/>
            </a:pPr>
            <a:r>
              <a:rPr lang="en" sz="900">
                <a:solidFill>
                  <a:srgbClr val="24292E"/>
                </a:solidFill>
                <a:highlight>
                  <a:srgbClr val="FFFFFF"/>
                </a:highlight>
                <a:latin typeface="Consolas"/>
                <a:ea typeface="Consolas"/>
                <a:cs typeface="Consolas"/>
                <a:sym typeface="Consolas"/>
              </a:rPr>
              <a:t>     button3 </a:t>
            </a:r>
            <a:r>
              <a:rPr lang="en" sz="900">
                <a:solidFill>
                  <a:srgbClr val="D73A49"/>
                </a:solidFill>
                <a:highlight>
                  <a:srgbClr val="FFFFFF"/>
                </a:highlight>
                <a:latin typeface="Consolas"/>
                <a:ea typeface="Consolas"/>
                <a:cs typeface="Consolas"/>
                <a:sym typeface="Consolas"/>
              </a:rPr>
              <a:t>=</a:t>
            </a:r>
            <a:r>
              <a:rPr lang="en" sz="900">
                <a:solidFill>
                  <a:srgbClr val="24292E"/>
                </a:solidFill>
                <a:highlight>
                  <a:srgbClr val="FFFFFF"/>
                </a:highlight>
                <a:latin typeface="Consolas"/>
                <a:ea typeface="Consolas"/>
                <a:cs typeface="Consolas"/>
                <a:sym typeface="Consolas"/>
              </a:rPr>
              <a:t> ttk.Button(</a:t>
            </a:r>
            <a:r>
              <a:rPr lang="en" sz="900">
                <a:solidFill>
                  <a:srgbClr val="005CC5"/>
                </a:solidFill>
                <a:highlight>
                  <a:srgbClr val="FFFFFF"/>
                </a:highlight>
                <a:latin typeface="Consolas"/>
                <a:ea typeface="Consolas"/>
                <a:cs typeface="Consolas"/>
                <a:sym typeface="Consolas"/>
              </a:rPr>
              <a:t>self</a:t>
            </a:r>
            <a:r>
              <a:rPr lang="en" sz="900">
                <a:solidFill>
                  <a:srgbClr val="24292E"/>
                </a:solidFill>
                <a:highlight>
                  <a:srgbClr val="FFFFFF"/>
                </a:highlight>
                <a:latin typeface="Consolas"/>
                <a:ea typeface="Consolas"/>
                <a:cs typeface="Consolas"/>
                <a:sym typeface="Consolas"/>
              </a:rPr>
              <a:t>, </a:t>
            </a:r>
            <a:r>
              <a:rPr lang="en" sz="900">
                <a:solidFill>
                  <a:srgbClr val="E36209"/>
                </a:solidFill>
                <a:highlight>
                  <a:srgbClr val="FFFFFF"/>
                </a:highlight>
                <a:latin typeface="Consolas"/>
                <a:ea typeface="Consolas"/>
                <a:cs typeface="Consolas"/>
                <a:sym typeface="Consolas"/>
              </a:rPr>
              <a:t>text</a:t>
            </a:r>
            <a:r>
              <a:rPr lang="en" sz="900">
                <a:solidFill>
                  <a:srgbClr val="D73A49"/>
                </a:solidFill>
                <a:highlight>
                  <a:srgbClr val="FFFFFF"/>
                </a:highlight>
                <a:latin typeface="Consolas"/>
                <a:ea typeface="Consolas"/>
                <a:cs typeface="Consolas"/>
                <a:sym typeface="Consolas"/>
              </a:rPr>
              <a:t>=</a:t>
            </a:r>
            <a:r>
              <a:rPr lang="en" sz="900">
                <a:solidFill>
                  <a:srgbClr val="032F62"/>
                </a:solidFill>
                <a:highlight>
                  <a:srgbClr val="FFFFFF"/>
                </a:highlight>
                <a:latin typeface="Consolas"/>
                <a:ea typeface="Consolas"/>
                <a:cs typeface="Consolas"/>
                <a:sym typeface="Consolas"/>
              </a:rPr>
              <a:t>"See "</a:t>
            </a:r>
            <a:r>
              <a:rPr lang="en" sz="900">
                <a:solidFill>
                  <a:srgbClr val="D73A49"/>
                </a:solidFill>
                <a:highlight>
                  <a:srgbClr val="FFFFFF"/>
                </a:highlight>
                <a:latin typeface="Consolas"/>
                <a:ea typeface="Consolas"/>
                <a:cs typeface="Consolas"/>
                <a:sym typeface="Consolas"/>
              </a:rPr>
              <a:t>+</a:t>
            </a:r>
            <a:r>
              <a:rPr lang="en" sz="900">
                <a:solidFill>
                  <a:srgbClr val="24292E"/>
                </a:solidFill>
                <a:highlight>
                  <a:srgbClr val="FFFFFF"/>
                </a:highlight>
                <a:latin typeface="Consolas"/>
                <a:ea typeface="Consolas"/>
                <a:cs typeface="Consolas"/>
                <a:sym typeface="Consolas"/>
              </a:rPr>
              <a:t>weightnames[</a:t>
            </a:r>
            <a:r>
              <a:rPr lang="en" sz="900">
                <a:solidFill>
                  <a:srgbClr val="005CC5"/>
                </a:solidFill>
                <a:highlight>
                  <a:srgbClr val="FFFFFF"/>
                </a:highlight>
                <a:latin typeface="Consolas"/>
                <a:ea typeface="Consolas"/>
                <a:cs typeface="Consolas"/>
                <a:sym typeface="Consolas"/>
              </a:rPr>
              <a:t>1</a:t>
            </a:r>
            <a:r>
              <a:rPr lang="en" sz="900">
                <a:solidFill>
                  <a:srgbClr val="24292E"/>
                </a:solidFill>
                <a:highlight>
                  <a:srgbClr val="FFFFFF"/>
                </a:highlight>
                <a:latin typeface="Consolas"/>
                <a:ea typeface="Consolas"/>
                <a:cs typeface="Consolas"/>
                <a:sym typeface="Consolas"/>
              </a:rPr>
              <a:t>], </a:t>
            </a:r>
            <a:r>
              <a:rPr lang="en" sz="900">
                <a:solidFill>
                  <a:srgbClr val="E36209"/>
                </a:solidFill>
                <a:highlight>
                  <a:srgbClr val="FFFFFF"/>
                </a:highlight>
                <a:latin typeface="Consolas"/>
                <a:ea typeface="Consolas"/>
                <a:cs typeface="Consolas"/>
                <a:sym typeface="Consolas"/>
              </a:rPr>
              <a:t>command</a:t>
            </a:r>
            <a:r>
              <a:rPr lang="en" sz="900">
                <a:solidFill>
                  <a:srgbClr val="D73A49"/>
                </a:solidFill>
                <a:highlight>
                  <a:srgbClr val="FFFFFF"/>
                </a:highlight>
                <a:latin typeface="Consolas"/>
                <a:ea typeface="Consolas"/>
                <a:cs typeface="Consolas"/>
                <a:sym typeface="Consolas"/>
              </a:rPr>
              <a:t>=lambda</a:t>
            </a:r>
            <a:r>
              <a:rPr lang="en" sz="900">
                <a:solidFill>
                  <a:srgbClr val="24292E"/>
                </a:solidFill>
                <a:highlight>
                  <a:srgbClr val="FFFFFF"/>
                </a:highlight>
                <a:latin typeface="Consolas"/>
                <a:ea typeface="Consolas"/>
                <a:cs typeface="Consolas"/>
                <a:sym typeface="Consolas"/>
              </a:rPr>
              <a:t>: controller.show_frame(Page3))</a:t>
            </a:r>
            <a:endParaRPr sz="900">
              <a:solidFill>
                <a:srgbClr val="24292E"/>
              </a:solidFill>
              <a:highlight>
                <a:srgbClr val="FFFFFF"/>
              </a:highlight>
              <a:latin typeface="Consolas"/>
              <a:ea typeface="Consolas"/>
              <a:cs typeface="Consolas"/>
              <a:sym typeface="Consolas"/>
            </a:endParaRPr>
          </a:p>
          <a:p>
            <a:pPr indent="0" lvl="0" marL="0" rtl="0" algn="l">
              <a:lnSpc>
                <a:spcPct val="142857"/>
              </a:lnSpc>
              <a:spcBef>
                <a:spcPts val="0"/>
              </a:spcBef>
              <a:spcAft>
                <a:spcPts val="0"/>
              </a:spcAft>
              <a:buNone/>
            </a:pPr>
            <a:r>
              <a:rPr lang="en" sz="900">
                <a:solidFill>
                  <a:srgbClr val="24292E"/>
                </a:solidFill>
                <a:highlight>
                  <a:srgbClr val="FFFFFF"/>
                </a:highlight>
                <a:latin typeface="Consolas"/>
                <a:ea typeface="Consolas"/>
                <a:cs typeface="Consolas"/>
                <a:sym typeface="Consolas"/>
              </a:rPr>
              <a:t>     button3.pack()</a:t>
            </a:r>
            <a:endParaRPr sz="900">
              <a:solidFill>
                <a:srgbClr val="24292E"/>
              </a:solidFill>
              <a:highlight>
                <a:srgbClr val="FFFFFF"/>
              </a:highlight>
              <a:latin typeface="Consolas"/>
              <a:ea typeface="Consolas"/>
              <a:cs typeface="Consolas"/>
              <a:sym typeface="Consolas"/>
            </a:endParaRPr>
          </a:p>
          <a:p>
            <a:pPr indent="0" lvl="0" marL="0" rtl="0" algn="l">
              <a:spcBef>
                <a:spcPts val="0"/>
              </a:spcBef>
              <a:spcAft>
                <a:spcPts val="1600"/>
              </a:spcAft>
              <a:buNone/>
            </a:pPr>
            <a:r>
              <a:t/>
            </a:r>
            <a:endParaRPr/>
          </a:p>
        </p:txBody>
      </p:sp>
      <p:sp>
        <p:nvSpPr>
          <p:cNvPr id="268" name="Google Shape;268;p34"/>
          <p:cNvSpPr txBox="1"/>
          <p:nvPr>
            <p:ph idx="2" type="body"/>
          </p:nvPr>
        </p:nvSpPr>
        <p:spPr>
          <a:xfrm>
            <a:off x="5336296" y="1307850"/>
            <a:ext cx="3403200" cy="2911200"/>
          </a:xfrm>
          <a:prstGeom prst="rect">
            <a:avLst/>
          </a:prstGeom>
        </p:spPr>
        <p:txBody>
          <a:bodyPr anchorCtr="0" anchor="t" bIns="91425" lIns="91425" spcFirstLastPara="1" rIns="91425" wrap="square" tIns="91425">
            <a:noAutofit/>
          </a:bodyPr>
          <a:lstStyle/>
          <a:p>
            <a:pPr indent="0" lvl="0" marL="0" rtl="0" algn="l">
              <a:lnSpc>
                <a:spcPct val="142857"/>
              </a:lnSpc>
              <a:spcBef>
                <a:spcPts val="0"/>
              </a:spcBef>
              <a:spcAft>
                <a:spcPts val="0"/>
              </a:spcAft>
              <a:buNone/>
            </a:pPr>
            <a:r>
              <a:rPr lang="en" sz="900">
                <a:solidFill>
                  <a:srgbClr val="24292E"/>
                </a:solidFill>
                <a:highlight>
                  <a:srgbClr val="FFFFFF"/>
                </a:highlight>
                <a:latin typeface="Consolas"/>
                <a:ea typeface="Consolas"/>
                <a:cs typeface="Consolas"/>
                <a:sym typeface="Consolas"/>
              </a:rPr>
              <a:t>     button4 </a:t>
            </a:r>
            <a:r>
              <a:rPr lang="en" sz="900">
                <a:solidFill>
                  <a:srgbClr val="D73A49"/>
                </a:solidFill>
                <a:highlight>
                  <a:srgbClr val="FFFFFF"/>
                </a:highlight>
                <a:latin typeface="Consolas"/>
                <a:ea typeface="Consolas"/>
                <a:cs typeface="Consolas"/>
                <a:sym typeface="Consolas"/>
              </a:rPr>
              <a:t>=</a:t>
            </a:r>
            <a:r>
              <a:rPr lang="en" sz="900">
                <a:solidFill>
                  <a:srgbClr val="24292E"/>
                </a:solidFill>
                <a:highlight>
                  <a:srgbClr val="FFFFFF"/>
                </a:highlight>
                <a:latin typeface="Consolas"/>
                <a:ea typeface="Consolas"/>
                <a:cs typeface="Consolas"/>
                <a:sym typeface="Consolas"/>
              </a:rPr>
              <a:t> ttk.Button(</a:t>
            </a:r>
            <a:r>
              <a:rPr lang="en" sz="900">
                <a:solidFill>
                  <a:srgbClr val="005CC5"/>
                </a:solidFill>
                <a:highlight>
                  <a:srgbClr val="FFFFFF"/>
                </a:highlight>
                <a:latin typeface="Consolas"/>
                <a:ea typeface="Consolas"/>
                <a:cs typeface="Consolas"/>
                <a:sym typeface="Consolas"/>
              </a:rPr>
              <a:t>self</a:t>
            </a:r>
            <a:r>
              <a:rPr lang="en" sz="900">
                <a:solidFill>
                  <a:srgbClr val="24292E"/>
                </a:solidFill>
                <a:highlight>
                  <a:srgbClr val="FFFFFF"/>
                </a:highlight>
                <a:latin typeface="Consolas"/>
                <a:ea typeface="Consolas"/>
                <a:cs typeface="Consolas"/>
                <a:sym typeface="Consolas"/>
              </a:rPr>
              <a:t>, </a:t>
            </a:r>
            <a:r>
              <a:rPr lang="en" sz="900">
                <a:solidFill>
                  <a:srgbClr val="E36209"/>
                </a:solidFill>
                <a:highlight>
                  <a:srgbClr val="FFFFFF"/>
                </a:highlight>
                <a:latin typeface="Consolas"/>
                <a:ea typeface="Consolas"/>
                <a:cs typeface="Consolas"/>
                <a:sym typeface="Consolas"/>
              </a:rPr>
              <a:t>text</a:t>
            </a:r>
            <a:r>
              <a:rPr lang="en" sz="900">
                <a:solidFill>
                  <a:srgbClr val="D73A49"/>
                </a:solidFill>
                <a:highlight>
                  <a:srgbClr val="FFFFFF"/>
                </a:highlight>
                <a:latin typeface="Consolas"/>
                <a:ea typeface="Consolas"/>
                <a:cs typeface="Consolas"/>
                <a:sym typeface="Consolas"/>
              </a:rPr>
              <a:t>=</a:t>
            </a:r>
            <a:r>
              <a:rPr lang="en" sz="900">
                <a:solidFill>
                  <a:srgbClr val="032F62"/>
                </a:solidFill>
                <a:highlight>
                  <a:srgbClr val="FFFFFF"/>
                </a:highlight>
                <a:latin typeface="Consolas"/>
                <a:ea typeface="Consolas"/>
                <a:cs typeface="Consolas"/>
                <a:sym typeface="Consolas"/>
              </a:rPr>
              <a:t>"See "</a:t>
            </a:r>
            <a:r>
              <a:rPr lang="en" sz="900">
                <a:solidFill>
                  <a:srgbClr val="D73A49"/>
                </a:solidFill>
                <a:highlight>
                  <a:srgbClr val="FFFFFF"/>
                </a:highlight>
                <a:latin typeface="Consolas"/>
                <a:ea typeface="Consolas"/>
                <a:cs typeface="Consolas"/>
                <a:sym typeface="Consolas"/>
              </a:rPr>
              <a:t>+</a:t>
            </a:r>
            <a:r>
              <a:rPr lang="en" sz="900">
                <a:solidFill>
                  <a:srgbClr val="24292E"/>
                </a:solidFill>
                <a:highlight>
                  <a:srgbClr val="FFFFFF"/>
                </a:highlight>
                <a:latin typeface="Consolas"/>
                <a:ea typeface="Consolas"/>
                <a:cs typeface="Consolas"/>
                <a:sym typeface="Consolas"/>
              </a:rPr>
              <a:t>weightnames[</a:t>
            </a:r>
            <a:r>
              <a:rPr lang="en" sz="900">
                <a:solidFill>
                  <a:srgbClr val="005CC5"/>
                </a:solidFill>
                <a:highlight>
                  <a:srgbClr val="FFFFFF"/>
                </a:highlight>
                <a:latin typeface="Consolas"/>
                <a:ea typeface="Consolas"/>
                <a:cs typeface="Consolas"/>
                <a:sym typeface="Consolas"/>
              </a:rPr>
              <a:t>2</a:t>
            </a:r>
            <a:r>
              <a:rPr lang="en" sz="900">
                <a:solidFill>
                  <a:srgbClr val="24292E"/>
                </a:solidFill>
                <a:highlight>
                  <a:srgbClr val="FFFFFF"/>
                </a:highlight>
                <a:latin typeface="Consolas"/>
                <a:ea typeface="Consolas"/>
                <a:cs typeface="Consolas"/>
                <a:sym typeface="Consolas"/>
              </a:rPr>
              <a:t>], </a:t>
            </a:r>
            <a:r>
              <a:rPr lang="en" sz="900">
                <a:solidFill>
                  <a:srgbClr val="E36209"/>
                </a:solidFill>
                <a:highlight>
                  <a:srgbClr val="FFFFFF"/>
                </a:highlight>
                <a:latin typeface="Consolas"/>
                <a:ea typeface="Consolas"/>
                <a:cs typeface="Consolas"/>
                <a:sym typeface="Consolas"/>
              </a:rPr>
              <a:t>command</a:t>
            </a:r>
            <a:r>
              <a:rPr lang="en" sz="900">
                <a:solidFill>
                  <a:srgbClr val="D73A49"/>
                </a:solidFill>
                <a:highlight>
                  <a:srgbClr val="FFFFFF"/>
                </a:highlight>
                <a:latin typeface="Consolas"/>
                <a:ea typeface="Consolas"/>
                <a:cs typeface="Consolas"/>
                <a:sym typeface="Consolas"/>
              </a:rPr>
              <a:t>=lambda</a:t>
            </a:r>
            <a:r>
              <a:rPr lang="en" sz="900">
                <a:solidFill>
                  <a:srgbClr val="24292E"/>
                </a:solidFill>
                <a:highlight>
                  <a:srgbClr val="FFFFFF"/>
                </a:highlight>
                <a:latin typeface="Consolas"/>
                <a:ea typeface="Consolas"/>
                <a:cs typeface="Consolas"/>
                <a:sym typeface="Consolas"/>
              </a:rPr>
              <a:t>: controller.show_frame(Page4))</a:t>
            </a:r>
            <a:endParaRPr sz="900">
              <a:solidFill>
                <a:srgbClr val="24292E"/>
              </a:solidFill>
              <a:highlight>
                <a:srgbClr val="FFFFFF"/>
              </a:highlight>
              <a:latin typeface="Consolas"/>
              <a:ea typeface="Consolas"/>
              <a:cs typeface="Consolas"/>
              <a:sym typeface="Consolas"/>
            </a:endParaRPr>
          </a:p>
          <a:p>
            <a:pPr indent="0" lvl="0" marL="0" rtl="0" algn="l">
              <a:lnSpc>
                <a:spcPct val="142857"/>
              </a:lnSpc>
              <a:spcBef>
                <a:spcPts val="0"/>
              </a:spcBef>
              <a:spcAft>
                <a:spcPts val="0"/>
              </a:spcAft>
              <a:buNone/>
            </a:pPr>
            <a:r>
              <a:rPr lang="en" sz="900">
                <a:solidFill>
                  <a:srgbClr val="24292E"/>
                </a:solidFill>
                <a:highlight>
                  <a:srgbClr val="FFFFFF"/>
                </a:highlight>
                <a:latin typeface="Consolas"/>
                <a:ea typeface="Consolas"/>
                <a:cs typeface="Consolas"/>
                <a:sym typeface="Consolas"/>
              </a:rPr>
              <a:t>     button4.pack()</a:t>
            </a:r>
            <a:endParaRPr sz="900">
              <a:solidFill>
                <a:srgbClr val="24292E"/>
              </a:solidFill>
              <a:highlight>
                <a:srgbClr val="FFFFFF"/>
              </a:highlight>
              <a:latin typeface="Consolas"/>
              <a:ea typeface="Consolas"/>
              <a:cs typeface="Consolas"/>
              <a:sym typeface="Consolas"/>
            </a:endParaRPr>
          </a:p>
          <a:p>
            <a:pPr indent="0" lvl="0" marL="0" rtl="0" algn="l">
              <a:lnSpc>
                <a:spcPct val="142857"/>
              </a:lnSpc>
              <a:spcBef>
                <a:spcPts val="0"/>
              </a:spcBef>
              <a:spcAft>
                <a:spcPts val="0"/>
              </a:spcAft>
              <a:buNone/>
            </a:pPr>
            <a:r>
              <a:rPr lang="en" sz="900">
                <a:solidFill>
                  <a:srgbClr val="24292E"/>
                </a:solidFill>
                <a:highlight>
                  <a:srgbClr val="FFFFFF"/>
                </a:highlight>
                <a:latin typeface="Consolas"/>
                <a:ea typeface="Consolas"/>
                <a:cs typeface="Consolas"/>
                <a:sym typeface="Consolas"/>
              </a:rPr>
              <a:t>     button5 </a:t>
            </a:r>
            <a:r>
              <a:rPr lang="en" sz="900">
                <a:solidFill>
                  <a:srgbClr val="D73A49"/>
                </a:solidFill>
                <a:highlight>
                  <a:srgbClr val="FFFFFF"/>
                </a:highlight>
                <a:latin typeface="Consolas"/>
                <a:ea typeface="Consolas"/>
                <a:cs typeface="Consolas"/>
                <a:sym typeface="Consolas"/>
              </a:rPr>
              <a:t>=</a:t>
            </a:r>
            <a:r>
              <a:rPr lang="en" sz="900">
                <a:solidFill>
                  <a:srgbClr val="24292E"/>
                </a:solidFill>
                <a:highlight>
                  <a:srgbClr val="FFFFFF"/>
                </a:highlight>
                <a:latin typeface="Consolas"/>
                <a:ea typeface="Consolas"/>
                <a:cs typeface="Consolas"/>
                <a:sym typeface="Consolas"/>
              </a:rPr>
              <a:t> ttk.Button(</a:t>
            </a:r>
            <a:r>
              <a:rPr lang="en" sz="900">
                <a:solidFill>
                  <a:srgbClr val="005CC5"/>
                </a:solidFill>
                <a:highlight>
                  <a:srgbClr val="FFFFFF"/>
                </a:highlight>
                <a:latin typeface="Consolas"/>
                <a:ea typeface="Consolas"/>
                <a:cs typeface="Consolas"/>
                <a:sym typeface="Consolas"/>
              </a:rPr>
              <a:t>self</a:t>
            </a:r>
            <a:r>
              <a:rPr lang="en" sz="900">
                <a:solidFill>
                  <a:srgbClr val="24292E"/>
                </a:solidFill>
                <a:highlight>
                  <a:srgbClr val="FFFFFF"/>
                </a:highlight>
                <a:latin typeface="Consolas"/>
                <a:ea typeface="Consolas"/>
                <a:cs typeface="Consolas"/>
                <a:sym typeface="Consolas"/>
              </a:rPr>
              <a:t>, </a:t>
            </a:r>
            <a:r>
              <a:rPr lang="en" sz="900">
                <a:solidFill>
                  <a:srgbClr val="E36209"/>
                </a:solidFill>
                <a:highlight>
                  <a:srgbClr val="FFFFFF"/>
                </a:highlight>
                <a:latin typeface="Consolas"/>
                <a:ea typeface="Consolas"/>
                <a:cs typeface="Consolas"/>
                <a:sym typeface="Consolas"/>
              </a:rPr>
              <a:t>text</a:t>
            </a:r>
            <a:r>
              <a:rPr lang="en" sz="900">
                <a:solidFill>
                  <a:srgbClr val="D73A49"/>
                </a:solidFill>
                <a:highlight>
                  <a:srgbClr val="FFFFFF"/>
                </a:highlight>
                <a:latin typeface="Consolas"/>
                <a:ea typeface="Consolas"/>
                <a:cs typeface="Consolas"/>
                <a:sym typeface="Consolas"/>
              </a:rPr>
              <a:t>=</a:t>
            </a:r>
            <a:r>
              <a:rPr lang="en" sz="900">
                <a:solidFill>
                  <a:srgbClr val="032F62"/>
                </a:solidFill>
                <a:highlight>
                  <a:srgbClr val="FFFFFF"/>
                </a:highlight>
                <a:latin typeface="Consolas"/>
                <a:ea typeface="Consolas"/>
                <a:cs typeface="Consolas"/>
                <a:sym typeface="Consolas"/>
              </a:rPr>
              <a:t>"See "</a:t>
            </a:r>
            <a:r>
              <a:rPr lang="en" sz="900">
                <a:solidFill>
                  <a:srgbClr val="D73A49"/>
                </a:solidFill>
                <a:highlight>
                  <a:srgbClr val="FFFFFF"/>
                </a:highlight>
                <a:latin typeface="Consolas"/>
                <a:ea typeface="Consolas"/>
                <a:cs typeface="Consolas"/>
                <a:sym typeface="Consolas"/>
              </a:rPr>
              <a:t>+</a:t>
            </a:r>
            <a:r>
              <a:rPr lang="en" sz="900">
                <a:solidFill>
                  <a:srgbClr val="24292E"/>
                </a:solidFill>
                <a:highlight>
                  <a:srgbClr val="FFFFFF"/>
                </a:highlight>
                <a:latin typeface="Consolas"/>
                <a:ea typeface="Consolas"/>
                <a:cs typeface="Consolas"/>
                <a:sym typeface="Consolas"/>
              </a:rPr>
              <a:t>weightnames[</a:t>
            </a:r>
            <a:r>
              <a:rPr lang="en" sz="900">
                <a:solidFill>
                  <a:srgbClr val="005CC5"/>
                </a:solidFill>
                <a:highlight>
                  <a:srgbClr val="FFFFFF"/>
                </a:highlight>
                <a:latin typeface="Consolas"/>
                <a:ea typeface="Consolas"/>
                <a:cs typeface="Consolas"/>
                <a:sym typeface="Consolas"/>
              </a:rPr>
              <a:t>3</a:t>
            </a:r>
            <a:r>
              <a:rPr lang="en" sz="900">
                <a:solidFill>
                  <a:srgbClr val="24292E"/>
                </a:solidFill>
                <a:highlight>
                  <a:srgbClr val="FFFFFF"/>
                </a:highlight>
                <a:latin typeface="Consolas"/>
                <a:ea typeface="Consolas"/>
                <a:cs typeface="Consolas"/>
                <a:sym typeface="Consolas"/>
              </a:rPr>
              <a:t>], </a:t>
            </a:r>
            <a:r>
              <a:rPr lang="en" sz="900">
                <a:solidFill>
                  <a:srgbClr val="E36209"/>
                </a:solidFill>
                <a:highlight>
                  <a:srgbClr val="FFFFFF"/>
                </a:highlight>
                <a:latin typeface="Consolas"/>
                <a:ea typeface="Consolas"/>
                <a:cs typeface="Consolas"/>
                <a:sym typeface="Consolas"/>
              </a:rPr>
              <a:t>command</a:t>
            </a:r>
            <a:r>
              <a:rPr lang="en" sz="900">
                <a:solidFill>
                  <a:srgbClr val="D73A49"/>
                </a:solidFill>
                <a:highlight>
                  <a:srgbClr val="FFFFFF"/>
                </a:highlight>
                <a:latin typeface="Consolas"/>
                <a:ea typeface="Consolas"/>
                <a:cs typeface="Consolas"/>
                <a:sym typeface="Consolas"/>
              </a:rPr>
              <a:t>=lambda</a:t>
            </a:r>
            <a:r>
              <a:rPr lang="en" sz="900">
                <a:solidFill>
                  <a:srgbClr val="24292E"/>
                </a:solidFill>
                <a:highlight>
                  <a:srgbClr val="FFFFFF"/>
                </a:highlight>
                <a:latin typeface="Consolas"/>
                <a:ea typeface="Consolas"/>
                <a:cs typeface="Consolas"/>
                <a:sym typeface="Consolas"/>
              </a:rPr>
              <a:t>: controller.show_frame(Page5))</a:t>
            </a:r>
            <a:endParaRPr sz="900">
              <a:solidFill>
                <a:srgbClr val="24292E"/>
              </a:solidFill>
              <a:highlight>
                <a:srgbClr val="FFFFFF"/>
              </a:highlight>
              <a:latin typeface="Consolas"/>
              <a:ea typeface="Consolas"/>
              <a:cs typeface="Consolas"/>
              <a:sym typeface="Consolas"/>
            </a:endParaRPr>
          </a:p>
          <a:p>
            <a:pPr indent="0" lvl="0" marL="0" rtl="0" algn="l">
              <a:lnSpc>
                <a:spcPct val="142857"/>
              </a:lnSpc>
              <a:spcBef>
                <a:spcPts val="0"/>
              </a:spcBef>
              <a:spcAft>
                <a:spcPts val="0"/>
              </a:spcAft>
              <a:buNone/>
            </a:pPr>
            <a:r>
              <a:rPr lang="en" sz="900">
                <a:solidFill>
                  <a:srgbClr val="24292E"/>
                </a:solidFill>
                <a:highlight>
                  <a:srgbClr val="FFFFFF"/>
                </a:highlight>
                <a:latin typeface="Consolas"/>
                <a:ea typeface="Consolas"/>
                <a:cs typeface="Consolas"/>
                <a:sym typeface="Consolas"/>
              </a:rPr>
              <a:t>     button5.pack()</a:t>
            </a:r>
            <a:endParaRPr sz="900">
              <a:solidFill>
                <a:srgbClr val="24292E"/>
              </a:solidFill>
              <a:highlight>
                <a:srgbClr val="FFFFFF"/>
              </a:highlight>
              <a:latin typeface="Consolas"/>
              <a:ea typeface="Consolas"/>
              <a:cs typeface="Consolas"/>
              <a:sym typeface="Consolas"/>
            </a:endParaRPr>
          </a:p>
          <a:p>
            <a:pPr indent="0" lvl="0" marL="0" rtl="0" algn="l">
              <a:lnSpc>
                <a:spcPct val="142857"/>
              </a:lnSpc>
              <a:spcBef>
                <a:spcPts val="0"/>
              </a:spcBef>
              <a:spcAft>
                <a:spcPts val="0"/>
              </a:spcAft>
              <a:buNone/>
            </a:pPr>
            <a:r>
              <a:rPr lang="en" sz="900">
                <a:solidFill>
                  <a:srgbClr val="24292E"/>
                </a:solidFill>
                <a:highlight>
                  <a:srgbClr val="FFFFFF"/>
                </a:highlight>
                <a:latin typeface="Consolas"/>
                <a:ea typeface="Consolas"/>
                <a:cs typeface="Consolas"/>
                <a:sym typeface="Consolas"/>
              </a:rPr>
              <a:t>     button6 </a:t>
            </a:r>
            <a:r>
              <a:rPr lang="en" sz="900">
                <a:solidFill>
                  <a:srgbClr val="D73A49"/>
                </a:solidFill>
                <a:highlight>
                  <a:srgbClr val="FFFFFF"/>
                </a:highlight>
                <a:latin typeface="Consolas"/>
                <a:ea typeface="Consolas"/>
                <a:cs typeface="Consolas"/>
                <a:sym typeface="Consolas"/>
              </a:rPr>
              <a:t>=</a:t>
            </a:r>
            <a:r>
              <a:rPr lang="en" sz="900">
                <a:solidFill>
                  <a:srgbClr val="24292E"/>
                </a:solidFill>
                <a:highlight>
                  <a:srgbClr val="FFFFFF"/>
                </a:highlight>
                <a:latin typeface="Consolas"/>
                <a:ea typeface="Consolas"/>
                <a:cs typeface="Consolas"/>
                <a:sym typeface="Consolas"/>
              </a:rPr>
              <a:t> ttk.Button(</a:t>
            </a:r>
            <a:r>
              <a:rPr lang="en" sz="900">
                <a:solidFill>
                  <a:srgbClr val="005CC5"/>
                </a:solidFill>
                <a:highlight>
                  <a:srgbClr val="FFFFFF"/>
                </a:highlight>
                <a:latin typeface="Consolas"/>
                <a:ea typeface="Consolas"/>
                <a:cs typeface="Consolas"/>
                <a:sym typeface="Consolas"/>
              </a:rPr>
              <a:t>self</a:t>
            </a:r>
            <a:r>
              <a:rPr lang="en" sz="900">
                <a:solidFill>
                  <a:srgbClr val="24292E"/>
                </a:solidFill>
                <a:highlight>
                  <a:srgbClr val="FFFFFF"/>
                </a:highlight>
                <a:latin typeface="Consolas"/>
                <a:ea typeface="Consolas"/>
                <a:cs typeface="Consolas"/>
                <a:sym typeface="Consolas"/>
              </a:rPr>
              <a:t>, </a:t>
            </a:r>
            <a:r>
              <a:rPr lang="en" sz="900">
                <a:solidFill>
                  <a:srgbClr val="E36209"/>
                </a:solidFill>
                <a:highlight>
                  <a:srgbClr val="FFFFFF"/>
                </a:highlight>
                <a:latin typeface="Consolas"/>
                <a:ea typeface="Consolas"/>
                <a:cs typeface="Consolas"/>
                <a:sym typeface="Consolas"/>
              </a:rPr>
              <a:t>text</a:t>
            </a:r>
            <a:r>
              <a:rPr lang="en" sz="900">
                <a:solidFill>
                  <a:srgbClr val="D73A49"/>
                </a:solidFill>
                <a:highlight>
                  <a:srgbClr val="FFFFFF"/>
                </a:highlight>
                <a:latin typeface="Consolas"/>
                <a:ea typeface="Consolas"/>
                <a:cs typeface="Consolas"/>
                <a:sym typeface="Consolas"/>
              </a:rPr>
              <a:t>=</a:t>
            </a:r>
            <a:r>
              <a:rPr lang="en" sz="900">
                <a:solidFill>
                  <a:srgbClr val="032F62"/>
                </a:solidFill>
                <a:highlight>
                  <a:srgbClr val="FFFFFF"/>
                </a:highlight>
                <a:latin typeface="Consolas"/>
                <a:ea typeface="Consolas"/>
                <a:cs typeface="Consolas"/>
                <a:sym typeface="Consolas"/>
              </a:rPr>
              <a:t>"See "</a:t>
            </a:r>
            <a:r>
              <a:rPr lang="en" sz="900">
                <a:solidFill>
                  <a:srgbClr val="D73A49"/>
                </a:solidFill>
                <a:highlight>
                  <a:srgbClr val="FFFFFF"/>
                </a:highlight>
                <a:latin typeface="Consolas"/>
                <a:ea typeface="Consolas"/>
                <a:cs typeface="Consolas"/>
                <a:sym typeface="Consolas"/>
              </a:rPr>
              <a:t>+</a:t>
            </a:r>
            <a:r>
              <a:rPr lang="en" sz="900">
                <a:solidFill>
                  <a:srgbClr val="24292E"/>
                </a:solidFill>
                <a:highlight>
                  <a:srgbClr val="FFFFFF"/>
                </a:highlight>
                <a:latin typeface="Consolas"/>
                <a:ea typeface="Consolas"/>
                <a:cs typeface="Consolas"/>
                <a:sym typeface="Consolas"/>
              </a:rPr>
              <a:t>weightnames[</a:t>
            </a:r>
            <a:r>
              <a:rPr lang="en" sz="900">
                <a:solidFill>
                  <a:srgbClr val="005CC5"/>
                </a:solidFill>
                <a:highlight>
                  <a:srgbClr val="FFFFFF"/>
                </a:highlight>
                <a:latin typeface="Consolas"/>
                <a:ea typeface="Consolas"/>
                <a:cs typeface="Consolas"/>
                <a:sym typeface="Consolas"/>
              </a:rPr>
              <a:t>4</a:t>
            </a:r>
            <a:r>
              <a:rPr lang="en" sz="900">
                <a:solidFill>
                  <a:srgbClr val="24292E"/>
                </a:solidFill>
                <a:highlight>
                  <a:srgbClr val="FFFFFF"/>
                </a:highlight>
                <a:latin typeface="Consolas"/>
                <a:ea typeface="Consolas"/>
                <a:cs typeface="Consolas"/>
                <a:sym typeface="Consolas"/>
              </a:rPr>
              <a:t>], </a:t>
            </a:r>
            <a:r>
              <a:rPr lang="en" sz="900">
                <a:solidFill>
                  <a:srgbClr val="E36209"/>
                </a:solidFill>
                <a:highlight>
                  <a:srgbClr val="FFFFFF"/>
                </a:highlight>
                <a:latin typeface="Consolas"/>
                <a:ea typeface="Consolas"/>
                <a:cs typeface="Consolas"/>
                <a:sym typeface="Consolas"/>
              </a:rPr>
              <a:t>command</a:t>
            </a:r>
            <a:r>
              <a:rPr lang="en" sz="900">
                <a:solidFill>
                  <a:srgbClr val="D73A49"/>
                </a:solidFill>
                <a:highlight>
                  <a:srgbClr val="FFFFFF"/>
                </a:highlight>
                <a:latin typeface="Consolas"/>
                <a:ea typeface="Consolas"/>
                <a:cs typeface="Consolas"/>
                <a:sym typeface="Consolas"/>
              </a:rPr>
              <a:t>=lambda</a:t>
            </a:r>
            <a:r>
              <a:rPr lang="en" sz="900">
                <a:solidFill>
                  <a:srgbClr val="24292E"/>
                </a:solidFill>
                <a:highlight>
                  <a:srgbClr val="FFFFFF"/>
                </a:highlight>
                <a:latin typeface="Consolas"/>
                <a:ea typeface="Consolas"/>
                <a:cs typeface="Consolas"/>
                <a:sym typeface="Consolas"/>
              </a:rPr>
              <a:t>: controller.show_frame(Page6))</a:t>
            </a:r>
            <a:endParaRPr sz="900">
              <a:solidFill>
                <a:srgbClr val="24292E"/>
              </a:solidFill>
              <a:highlight>
                <a:srgbClr val="FFFFFF"/>
              </a:highlight>
              <a:latin typeface="Consolas"/>
              <a:ea typeface="Consolas"/>
              <a:cs typeface="Consolas"/>
              <a:sym typeface="Consolas"/>
            </a:endParaRPr>
          </a:p>
          <a:p>
            <a:pPr indent="0" lvl="0" marL="0" rtl="0" algn="l">
              <a:lnSpc>
                <a:spcPct val="142857"/>
              </a:lnSpc>
              <a:spcBef>
                <a:spcPts val="0"/>
              </a:spcBef>
              <a:spcAft>
                <a:spcPts val="0"/>
              </a:spcAft>
              <a:buNone/>
            </a:pPr>
            <a:r>
              <a:rPr lang="en" sz="900">
                <a:solidFill>
                  <a:srgbClr val="24292E"/>
                </a:solidFill>
                <a:highlight>
                  <a:srgbClr val="FFFFFF"/>
                </a:highlight>
                <a:latin typeface="Consolas"/>
                <a:ea typeface="Consolas"/>
                <a:cs typeface="Consolas"/>
                <a:sym typeface="Consolas"/>
              </a:rPr>
              <a:t>     button6.pack()</a:t>
            </a:r>
            <a:endParaRPr sz="900">
              <a:solidFill>
                <a:srgbClr val="24292E"/>
              </a:solidFill>
              <a:highlight>
                <a:srgbClr val="FFFFFF"/>
              </a:highlight>
              <a:latin typeface="Consolas"/>
              <a:ea typeface="Consolas"/>
              <a:cs typeface="Consolas"/>
              <a:sym typeface="Consolas"/>
            </a:endParaRPr>
          </a:p>
          <a:p>
            <a:pPr indent="0" lvl="0" marL="0" rtl="0" algn="l">
              <a:lnSpc>
                <a:spcPct val="142857"/>
              </a:lnSpc>
              <a:spcBef>
                <a:spcPts val="0"/>
              </a:spcBef>
              <a:spcAft>
                <a:spcPts val="0"/>
              </a:spcAft>
              <a:buNone/>
            </a:pPr>
            <a:r>
              <a:rPr lang="en" sz="900">
                <a:solidFill>
                  <a:srgbClr val="24292E"/>
                </a:solidFill>
                <a:highlight>
                  <a:srgbClr val="FFFFFF"/>
                </a:highlight>
                <a:latin typeface="Consolas"/>
                <a:ea typeface="Consolas"/>
                <a:cs typeface="Consolas"/>
                <a:sym typeface="Consolas"/>
              </a:rPr>
              <a:t>     button7 </a:t>
            </a:r>
            <a:r>
              <a:rPr lang="en" sz="900">
                <a:solidFill>
                  <a:srgbClr val="D73A49"/>
                </a:solidFill>
                <a:highlight>
                  <a:srgbClr val="FFFFFF"/>
                </a:highlight>
                <a:latin typeface="Consolas"/>
                <a:ea typeface="Consolas"/>
                <a:cs typeface="Consolas"/>
                <a:sym typeface="Consolas"/>
              </a:rPr>
              <a:t>=</a:t>
            </a:r>
            <a:r>
              <a:rPr lang="en" sz="900">
                <a:solidFill>
                  <a:srgbClr val="24292E"/>
                </a:solidFill>
                <a:highlight>
                  <a:srgbClr val="FFFFFF"/>
                </a:highlight>
                <a:latin typeface="Consolas"/>
                <a:ea typeface="Consolas"/>
                <a:cs typeface="Consolas"/>
                <a:sym typeface="Consolas"/>
              </a:rPr>
              <a:t> ttk.Button(</a:t>
            </a:r>
            <a:r>
              <a:rPr lang="en" sz="900">
                <a:solidFill>
                  <a:srgbClr val="005CC5"/>
                </a:solidFill>
                <a:highlight>
                  <a:srgbClr val="FFFFFF"/>
                </a:highlight>
                <a:latin typeface="Consolas"/>
                <a:ea typeface="Consolas"/>
                <a:cs typeface="Consolas"/>
                <a:sym typeface="Consolas"/>
              </a:rPr>
              <a:t>self</a:t>
            </a:r>
            <a:r>
              <a:rPr lang="en" sz="900">
                <a:solidFill>
                  <a:srgbClr val="24292E"/>
                </a:solidFill>
                <a:highlight>
                  <a:srgbClr val="FFFFFF"/>
                </a:highlight>
                <a:latin typeface="Consolas"/>
                <a:ea typeface="Consolas"/>
                <a:cs typeface="Consolas"/>
                <a:sym typeface="Consolas"/>
              </a:rPr>
              <a:t>, </a:t>
            </a:r>
            <a:r>
              <a:rPr lang="en" sz="900">
                <a:solidFill>
                  <a:srgbClr val="E36209"/>
                </a:solidFill>
                <a:highlight>
                  <a:srgbClr val="FFFFFF"/>
                </a:highlight>
                <a:latin typeface="Consolas"/>
                <a:ea typeface="Consolas"/>
                <a:cs typeface="Consolas"/>
                <a:sym typeface="Consolas"/>
              </a:rPr>
              <a:t>text</a:t>
            </a:r>
            <a:r>
              <a:rPr lang="en" sz="900">
                <a:solidFill>
                  <a:srgbClr val="D73A49"/>
                </a:solidFill>
                <a:highlight>
                  <a:srgbClr val="FFFFFF"/>
                </a:highlight>
                <a:latin typeface="Consolas"/>
                <a:ea typeface="Consolas"/>
                <a:cs typeface="Consolas"/>
                <a:sym typeface="Consolas"/>
              </a:rPr>
              <a:t>=</a:t>
            </a:r>
            <a:r>
              <a:rPr lang="en" sz="900">
                <a:solidFill>
                  <a:srgbClr val="032F62"/>
                </a:solidFill>
                <a:highlight>
                  <a:srgbClr val="FFFFFF"/>
                </a:highlight>
                <a:latin typeface="Consolas"/>
                <a:ea typeface="Consolas"/>
                <a:cs typeface="Consolas"/>
                <a:sym typeface="Consolas"/>
              </a:rPr>
              <a:t>"See "</a:t>
            </a:r>
            <a:r>
              <a:rPr lang="en" sz="900">
                <a:solidFill>
                  <a:srgbClr val="D73A49"/>
                </a:solidFill>
                <a:highlight>
                  <a:srgbClr val="FFFFFF"/>
                </a:highlight>
                <a:latin typeface="Consolas"/>
                <a:ea typeface="Consolas"/>
                <a:cs typeface="Consolas"/>
                <a:sym typeface="Consolas"/>
              </a:rPr>
              <a:t>+</a:t>
            </a:r>
            <a:r>
              <a:rPr lang="en" sz="900">
                <a:solidFill>
                  <a:srgbClr val="24292E"/>
                </a:solidFill>
                <a:highlight>
                  <a:srgbClr val="FFFFFF"/>
                </a:highlight>
                <a:latin typeface="Consolas"/>
                <a:ea typeface="Consolas"/>
                <a:cs typeface="Consolas"/>
                <a:sym typeface="Consolas"/>
              </a:rPr>
              <a:t>weightnames[</a:t>
            </a:r>
            <a:r>
              <a:rPr lang="en" sz="900">
                <a:solidFill>
                  <a:srgbClr val="005CC5"/>
                </a:solidFill>
                <a:highlight>
                  <a:srgbClr val="FFFFFF"/>
                </a:highlight>
                <a:latin typeface="Consolas"/>
                <a:ea typeface="Consolas"/>
                <a:cs typeface="Consolas"/>
                <a:sym typeface="Consolas"/>
              </a:rPr>
              <a:t>5</a:t>
            </a:r>
            <a:r>
              <a:rPr lang="en" sz="900">
                <a:solidFill>
                  <a:srgbClr val="24292E"/>
                </a:solidFill>
                <a:highlight>
                  <a:srgbClr val="FFFFFF"/>
                </a:highlight>
                <a:latin typeface="Consolas"/>
                <a:ea typeface="Consolas"/>
                <a:cs typeface="Consolas"/>
                <a:sym typeface="Consolas"/>
              </a:rPr>
              <a:t>], </a:t>
            </a:r>
            <a:r>
              <a:rPr lang="en" sz="900">
                <a:solidFill>
                  <a:srgbClr val="E36209"/>
                </a:solidFill>
                <a:highlight>
                  <a:srgbClr val="FFFFFF"/>
                </a:highlight>
                <a:latin typeface="Consolas"/>
                <a:ea typeface="Consolas"/>
                <a:cs typeface="Consolas"/>
                <a:sym typeface="Consolas"/>
              </a:rPr>
              <a:t>command</a:t>
            </a:r>
            <a:r>
              <a:rPr lang="en" sz="900">
                <a:solidFill>
                  <a:srgbClr val="D73A49"/>
                </a:solidFill>
                <a:highlight>
                  <a:srgbClr val="FFFFFF"/>
                </a:highlight>
                <a:latin typeface="Consolas"/>
                <a:ea typeface="Consolas"/>
                <a:cs typeface="Consolas"/>
                <a:sym typeface="Consolas"/>
              </a:rPr>
              <a:t>=lambda</a:t>
            </a:r>
            <a:r>
              <a:rPr lang="en" sz="900">
                <a:solidFill>
                  <a:srgbClr val="24292E"/>
                </a:solidFill>
                <a:highlight>
                  <a:srgbClr val="FFFFFF"/>
                </a:highlight>
                <a:latin typeface="Consolas"/>
                <a:ea typeface="Consolas"/>
                <a:cs typeface="Consolas"/>
                <a:sym typeface="Consolas"/>
              </a:rPr>
              <a:t>: controller.show_frame(Page7))</a:t>
            </a:r>
            <a:endParaRPr sz="900">
              <a:solidFill>
                <a:srgbClr val="24292E"/>
              </a:solidFill>
              <a:highlight>
                <a:srgbClr val="FFFFFF"/>
              </a:highlight>
              <a:latin typeface="Consolas"/>
              <a:ea typeface="Consolas"/>
              <a:cs typeface="Consolas"/>
              <a:sym typeface="Consolas"/>
            </a:endParaRPr>
          </a:p>
          <a:p>
            <a:pPr indent="0" lvl="0" marL="0" rtl="0" algn="l">
              <a:lnSpc>
                <a:spcPct val="142857"/>
              </a:lnSpc>
              <a:spcBef>
                <a:spcPts val="0"/>
              </a:spcBef>
              <a:spcAft>
                <a:spcPts val="0"/>
              </a:spcAft>
              <a:buNone/>
            </a:pPr>
            <a:r>
              <a:rPr lang="en" sz="900">
                <a:solidFill>
                  <a:srgbClr val="24292E"/>
                </a:solidFill>
                <a:highlight>
                  <a:srgbClr val="FFFFFF"/>
                </a:highlight>
                <a:latin typeface="Consolas"/>
                <a:ea typeface="Consolas"/>
                <a:cs typeface="Consolas"/>
                <a:sym typeface="Consolas"/>
              </a:rPr>
              <a:t>     button7.pack()</a:t>
            </a:r>
            <a:endParaRPr sz="900">
              <a:solidFill>
                <a:srgbClr val="24292E"/>
              </a:solidFill>
              <a:highlight>
                <a:srgbClr val="FFFFFF"/>
              </a:highlight>
              <a:latin typeface="Consolas"/>
              <a:ea typeface="Consolas"/>
              <a:cs typeface="Consolas"/>
              <a:sym typeface="Consolas"/>
            </a:endParaRPr>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35"/>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Arranging Graphs in the Dashboard</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36"/>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Final Product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37"/>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Future Improvements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38"/>
          <p:cNvSpPr txBox="1"/>
          <p:nvPr>
            <p:ph type="title"/>
          </p:nvPr>
        </p:nvSpPr>
        <p:spPr>
          <a:xfrm>
            <a:off x="-1658525" y="2198850"/>
            <a:ext cx="462900" cy="3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8"/>
          <p:cNvSpPr txBox="1"/>
          <p:nvPr>
            <p:ph idx="1" type="body"/>
          </p:nvPr>
        </p:nvSpPr>
        <p:spPr>
          <a:xfrm>
            <a:off x="578875" y="757775"/>
            <a:ext cx="7625400" cy="3754800"/>
          </a:xfrm>
          <a:prstGeom prst="rect">
            <a:avLst/>
          </a:prstGeom>
        </p:spPr>
        <p:txBody>
          <a:bodyPr anchorCtr="0" anchor="t" bIns="91425" lIns="91425" spcFirstLastPara="1" rIns="91425" wrap="square" tIns="91425">
            <a:noAutofit/>
          </a:bodyPr>
          <a:lstStyle/>
          <a:p>
            <a:pPr indent="-323850" lvl="0" marL="914400" rtl="0" algn="just">
              <a:spcBef>
                <a:spcPts val="0"/>
              </a:spcBef>
              <a:spcAft>
                <a:spcPts val="0"/>
              </a:spcAft>
              <a:buSzPts val="1500"/>
              <a:buChar char="●"/>
            </a:pPr>
            <a:r>
              <a:rPr lang="en" sz="1500"/>
              <a:t>One of our constraints is changing the amount of percentages we have.</a:t>
            </a:r>
            <a:endParaRPr sz="1500"/>
          </a:p>
          <a:p>
            <a:pPr indent="-323850" lvl="1" marL="1371600" rtl="0" algn="just">
              <a:spcBef>
                <a:spcPts val="0"/>
              </a:spcBef>
              <a:spcAft>
                <a:spcPts val="0"/>
              </a:spcAft>
              <a:buSzPts val="1500"/>
              <a:buChar char="○"/>
            </a:pPr>
            <a:r>
              <a:rPr lang="en" sz="1500"/>
              <a:t>We would like to be able  to use this program to calculate where the </a:t>
            </a:r>
            <a:r>
              <a:rPr lang="en" sz="1500"/>
              <a:t>students</a:t>
            </a:r>
            <a:r>
              <a:rPr lang="en" sz="1500"/>
              <a:t> stands in the class. No matter the number of types of assignments we have.</a:t>
            </a:r>
            <a:endParaRPr sz="1500"/>
          </a:p>
          <a:p>
            <a:pPr indent="-323850" lvl="1" marL="1371600" rtl="0" algn="just">
              <a:spcBef>
                <a:spcPts val="0"/>
              </a:spcBef>
              <a:spcAft>
                <a:spcPts val="0"/>
              </a:spcAft>
              <a:buSzPts val="1500"/>
              <a:buChar char="○"/>
            </a:pPr>
            <a:r>
              <a:rPr lang="en" sz="1500"/>
              <a:t>Currently, we are only able to calculate the grade </a:t>
            </a:r>
            <a:r>
              <a:rPr b="1" i="1" lang="en" sz="1500"/>
              <a:t>if, </a:t>
            </a:r>
            <a:r>
              <a:rPr lang="en" sz="1500"/>
              <a:t>there are  six types of </a:t>
            </a:r>
            <a:r>
              <a:rPr lang="en" sz="1500"/>
              <a:t>assignments</a:t>
            </a:r>
            <a:r>
              <a:rPr lang="en" sz="1500"/>
              <a:t>/categories.</a:t>
            </a:r>
            <a:endParaRPr sz="1500"/>
          </a:p>
          <a:p>
            <a:pPr indent="-323850" lvl="1" marL="1371600" rtl="0" algn="just">
              <a:spcBef>
                <a:spcPts val="0"/>
              </a:spcBef>
              <a:spcAft>
                <a:spcPts val="0"/>
              </a:spcAft>
              <a:buSzPts val="1500"/>
              <a:buChar char="○"/>
            </a:pPr>
            <a:r>
              <a:rPr lang="en" sz="1500"/>
              <a:t>This advancement would make the application more accessible for different classes.</a:t>
            </a:r>
            <a:endParaRPr sz="1500"/>
          </a:p>
          <a:p>
            <a:pPr indent="0" lvl="0" marL="0" marR="0" rtl="0" algn="just">
              <a:lnSpc>
                <a:spcPct val="115000"/>
              </a:lnSpc>
              <a:spcBef>
                <a:spcPts val="1600"/>
              </a:spcBef>
              <a:spcAft>
                <a:spcPts val="0"/>
              </a:spcAft>
              <a:buNone/>
            </a:pPr>
            <a:r>
              <a:t/>
            </a:r>
            <a:endParaRPr sz="1500"/>
          </a:p>
          <a:p>
            <a:pPr indent="0" lvl="0" marL="914400" rtl="0" algn="l">
              <a:spcBef>
                <a:spcPts val="1600"/>
              </a:spcBef>
              <a:spcAft>
                <a:spcPts val="1600"/>
              </a:spcAft>
              <a:buNone/>
            </a:pPr>
            <a:r>
              <a:t/>
            </a:r>
            <a:endParaRPr sz="14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39"/>
          <p:cNvSpPr txBox="1"/>
          <p:nvPr>
            <p:ph type="title"/>
          </p:nvPr>
        </p:nvSpPr>
        <p:spPr>
          <a:xfrm>
            <a:off x="-308600" y="719200"/>
            <a:ext cx="6403500" cy="4114800"/>
          </a:xfrm>
          <a:prstGeom prst="rect">
            <a:avLst/>
          </a:prstGeom>
        </p:spPr>
        <p:txBody>
          <a:bodyPr anchorCtr="0" anchor="ctr" bIns="91425" lIns="91425" spcFirstLastPara="1" rIns="91425" wrap="square" tIns="91425">
            <a:noAutofit/>
          </a:bodyPr>
          <a:lstStyle/>
          <a:p>
            <a:pPr indent="-323850" lvl="0" marL="914400" rtl="0" algn="just">
              <a:lnSpc>
                <a:spcPct val="115000"/>
              </a:lnSpc>
              <a:spcBef>
                <a:spcPts val="0"/>
              </a:spcBef>
              <a:spcAft>
                <a:spcPts val="0"/>
              </a:spcAft>
              <a:buSzPts val="1500"/>
              <a:buFont typeface="Lato"/>
              <a:buChar char="●"/>
            </a:pPr>
            <a:r>
              <a:rPr lang="en" sz="1500">
                <a:latin typeface="Lato"/>
                <a:ea typeface="Lato"/>
                <a:cs typeface="Lato"/>
                <a:sym typeface="Lato"/>
              </a:rPr>
              <a:t>An extension that could be made, would be making another calculator within our program that helps a student calculate what grade they need on a particular assignments in order to receive the letter grade they are aiming for.</a:t>
            </a:r>
            <a:endParaRPr sz="1500">
              <a:latin typeface="Lato"/>
              <a:ea typeface="Lato"/>
              <a:cs typeface="Lato"/>
              <a:sym typeface="Lato"/>
            </a:endParaRPr>
          </a:p>
          <a:p>
            <a:pPr indent="-323850" lvl="1" marL="1371600" rtl="0" algn="just">
              <a:lnSpc>
                <a:spcPct val="115000"/>
              </a:lnSpc>
              <a:spcBef>
                <a:spcPts val="0"/>
              </a:spcBef>
              <a:spcAft>
                <a:spcPts val="0"/>
              </a:spcAft>
              <a:buSzPts val="1500"/>
              <a:buFont typeface="Lato"/>
              <a:buChar char="○"/>
            </a:pPr>
            <a:r>
              <a:rPr lang="en" sz="1500">
                <a:latin typeface="Lato"/>
                <a:ea typeface="Lato"/>
                <a:cs typeface="Lato"/>
                <a:sym typeface="Lato"/>
              </a:rPr>
              <a:t>Many students throughout college have had to calculate the minimum grade needed on a  final or project needed to pass the class or to get an A.</a:t>
            </a:r>
            <a:endParaRPr sz="1500">
              <a:latin typeface="Lato"/>
              <a:ea typeface="Lato"/>
              <a:cs typeface="Lato"/>
              <a:sym typeface="Lato"/>
            </a:endParaRPr>
          </a:p>
          <a:p>
            <a:pPr indent="-323850" lvl="1" marL="1371600" rtl="0" algn="just">
              <a:lnSpc>
                <a:spcPct val="115000"/>
              </a:lnSpc>
              <a:spcBef>
                <a:spcPts val="0"/>
              </a:spcBef>
              <a:spcAft>
                <a:spcPts val="0"/>
              </a:spcAft>
              <a:buSzPts val="1500"/>
              <a:buFont typeface="Lato"/>
              <a:buChar char="○"/>
            </a:pPr>
            <a:r>
              <a:rPr lang="en" sz="1500">
                <a:latin typeface="Lato"/>
                <a:ea typeface="Lato"/>
                <a:cs typeface="Lato"/>
                <a:sym typeface="Lato"/>
              </a:rPr>
              <a:t>The extension would help students where the students could stand in the class, if they got  the grade the application calculated.</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40"/>
          <p:cNvSpPr txBox="1"/>
          <p:nvPr>
            <p:ph type="title"/>
          </p:nvPr>
        </p:nvSpPr>
        <p:spPr>
          <a:xfrm>
            <a:off x="-385525" y="605225"/>
            <a:ext cx="4899300" cy="3705600"/>
          </a:xfrm>
          <a:prstGeom prst="rect">
            <a:avLst/>
          </a:prstGeom>
        </p:spPr>
        <p:txBody>
          <a:bodyPr anchorCtr="0" anchor="ctr" bIns="91425" lIns="91425" spcFirstLastPara="1" rIns="91425" wrap="square" tIns="91425">
            <a:noAutofit/>
          </a:bodyPr>
          <a:lstStyle/>
          <a:p>
            <a:pPr indent="-323850" lvl="0" marL="914400" rtl="0" algn="just">
              <a:lnSpc>
                <a:spcPct val="115000"/>
              </a:lnSpc>
              <a:spcBef>
                <a:spcPts val="0"/>
              </a:spcBef>
              <a:spcAft>
                <a:spcPts val="0"/>
              </a:spcAft>
              <a:buSzPts val="1500"/>
              <a:buFont typeface="Lato"/>
              <a:buChar char="●"/>
            </a:pPr>
            <a:r>
              <a:rPr lang="en" sz="1500">
                <a:latin typeface="Lato"/>
                <a:ea typeface="Lato"/>
                <a:cs typeface="Lato"/>
                <a:sym typeface="Lato"/>
              </a:rPr>
              <a:t>Making the program more aesthetically appealing is another future goal.</a:t>
            </a:r>
            <a:endParaRPr sz="1500">
              <a:latin typeface="Lato"/>
              <a:ea typeface="Lato"/>
              <a:cs typeface="Lato"/>
              <a:sym typeface="Lato"/>
            </a:endParaRPr>
          </a:p>
          <a:p>
            <a:pPr indent="-323850" lvl="1" marL="1371600" rtl="0" algn="just">
              <a:lnSpc>
                <a:spcPct val="115000"/>
              </a:lnSpc>
              <a:spcBef>
                <a:spcPts val="0"/>
              </a:spcBef>
              <a:spcAft>
                <a:spcPts val="0"/>
              </a:spcAft>
              <a:buSzPts val="1500"/>
              <a:buFont typeface="Lato"/>
              <a:buChar char="○"/>
            </a:pPr>
            <a:r>
              <a:rPr lang="en" sz="1500">
                <a:latin typeface="Lato"/>
                <a:ea typeface="Lato"/>
                <a:cs typeface="Lato"/>
                <a:sym typeface="Lato"/>
              </a:rPr>
              <a:t>Students would enjoy using the application more.</a:t>
            </a:r>
            <a:endParaRPr sz="1500">
              <a:latin typeface="Lato"/>
              <a:ea typeface="Lato"/>
              <a:cs typeface="Lato"/>
              <a:sym typeface="Lato"/>
            </a:endParaRPr>
          </a:p>
          <a:p>
            <a:pPr indent="-323850" lvl="0" marL="914400" rtl="0" algn="just">
              <a:lnSpc>
                <a:spcPct val="115000"/>
              </a:lnSpc>
              <a:spcBef>
                <a:spcPts val="0"/>
              </a:spcBef>
              <a:spcAft>
                <a:spcPts val="0"/>
              </a:spcAft>
              <a:buSzPts val="1500"/>
              <a:buFont typeface="Lato"/>
              <a:buChar char="●"/>
            </a:pPr>
            <a:r>
              <a:rPr lang="en" sz="1500">
                <a:latin typeface="Lato"/>
                <a:ea typeface="Lato"/>
                <a:cs typeface="Lato"/>
                <a:sym typeface="Lato"/>
              </a:rPr>
              <a:t>Adding a line on the graph that visually shows where the student is in the data set.</a:t>
            </a:r>
            <a:endParaRPr sz="1500">
              <a:latin typeface="Lato"/>
              <a:ea typeface="Lato"/>
              <a:cs typeface="Lato"/>
              <a:sym typeface="Lato"/>
            </a:endParaRPr>
          </a:p>
          <a:p>
            <a:pPr indent="-323850" lvl="1" marL="1371600" rtl="0" algn="just">
              <a:lnSpc>
                <a:spcPct val="115000"/>
              </a:lnSpc>
              <a:spcBef>
                <a:spcPts val="0"/>
              </a:spcBef>
              <a:spcAft>
                <a:spcPts val="0"/>
              </a:spcAft>
              <a:buSzPts val="1500"/>
              <a:buFont typeface="Lato"/>
              <a:buChar char="○"/>
            </a:pPr>
            <a:r>
              <a:rPr lang="en" sz="1500">
                <a:latin typeface="Lato"/>
                <a:ea typeface="Lato"/>
                <a:cs typeface="Lato"/>
                <a:sym typeface="Lato"/>
              </a:rPr>
              <a:t>Refer to bottom right figure</a:t>
            </a:r>
            <a:endParaRPr sz="1500">
              <a:latin typeface="Lato"/>
              <a:ea typeface="Lato"/>
              <a:cs typeface="Lato"/>
              <a:sym typeface="Lato"/>
            </a:endParaRPr>
          </a:p>
          <a:p>
            <a:pPr indent="0" lvl="0" marL="0" rtl="0" algn="just">
              <a:lnSpc>
                <a:spcPct val="115000"/>
              </a:lnSpc>
              <a:spcBef>
                <a:spcPts val="1600"/>
              </a:spcBef>
              <a:spcAft>
                <a:spcPts val="0"/>
              </a:spcAft>
              <a:buNone/>
            </a:pPr>
            <a:r>
              <a:t/>
            </a:r>
            <a:endParaRPr sz="1500">
              <a:latin typeface="Lato"/>
              <a:ea typeface="Lato"/>
              <a:cs typeface="Lato"/>
              <a:sym typeface="Lato"/>
            </a:endParaRPr>
          </a:p>
          <a:p>
            <a:pPr indent="0" lvl="0" marL="0" rtl="0" algn="just">
              <a:lnSpc>
                <a:spcPct val="115000"/>
              </a:lnSpc>
              <a:spcBef>
                <a:spcPts val="1600"/>
              </a:spcBef>
              <a:spcAft>
                <a:spcPts val="0"/>
              </a:spcAft>
              <a:buNone/>
            </a:pPr>
            <a:r>
              <a:t/>
            </a:r>
            <a:endParaRPr sz="1500">
              <a:latin typeface="Lato"/>
              <a:ea typeface="Lato"/>
              <a:cs typeface="Lato"/>
              <a:sym typeface="Lato"/>
            </a:endParaRPr>
          </a:p>
          <a:p>
            <a:pPr indent="0" lvl="0" marL="1371600" rtl="0" algn="just">
              <a:lnSpc>
                <a:spcPct val="115000"/>
              </a:lnSpc>
              <a:spcBef>
                <a:spcPts val="1600"/>
              </a:spcBef>
              <a:spcAft>
                <a:spcPts val="1600"/>
              </a:spcAft>
              <a:buNone/>
            </a:pPr>
            <a:r>
              <a:t/>
            </a:r>
            <a:endParaRPr sz="1500">
              <a:latin typeface="Lato"/>
              <a:ea typeface="Lato"/>
              <a:cs typeface="Lato"/>
              <a:sym typeface="Lato"/>
            </a:endParaRPr>
          </a:p>
        </p:txBody>
      </p:sp>
      <p:pic>
        <p:nvPicPr>
          <p:cNvPr id="300" name="Google Shape;300;p40"/>
          <p:cNvPicPr preferRelativeResize="0"/>
          <p:nvPr/>
        </p:nvPicPr>
        <p:blipFill>
          <a:blip r:embed="rId3">
            <a:alphaModFix/>
          </a:blip>
          <a:stretch>
            <a:fillRect/>
          </a:stretch>
        </p:blipFill>
        <p:spPr>
          <a:xfrm>
            <a:off x="4837450" y="2300825"/>
            <a:ext cx="4088226" cy="25793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a:t>
            </a:r>
            <a:r>
              <a:rPr lang="en"/>
              <a:t>eading in data from a file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Reading data from file</a:t>
            </a:r>
            <a:endParaRPr/>
          </a:p>
        </p:txBody>
      </p:sp>
      <p:sp>
        <p:nvSpPr>
          <p:cNvPr id="153" name="Google Shape;153;p16"/>
          <p:cNvSpPr txBox="1"/>
          <p:nvPr>
            <p:ph idx="1" type="body"/>
          </p:nvPr>
        </p:nvSpPr>
        <p:spPr>
          <a:xfrm>
            <a:off x="1131800" y="1567550"/>
            <a:ext cx="35688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wanted to create a format for the file that contains the data so that our code could be used universally.</a:t>
            </a:r>
            <a:endParaRPr/>
          </a:p>
          <a:p>
            <a:pPr indent="0" lvl="0" marL="0" rtl="0" algn="l">
              <a:spcBef>
                <a:spcPts val="1600"/>
              </a:spcBef>
              <a:spcAft>
                <a:spcPts val="0"/>
              </a:spcAft>
              <a:buNone/>
            </a:pPr>
            <a:r>
              <a:rPr lang="en"/>
              <a:t>The grade percentages will correspond to the weight of each type of assignment. This will also tell us how many rows of grades will be at the bottom of the text file.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54" name="Google Shape;154;p16"/>
          <p:cNvSpPr txBox="1"/>
          <p:nvPr>
            <p:ph idx="2" type="body"/>
          </p:nvPr>
        </p:nvSpPr>
        <p:spPr>
          <a:xfrm>
            <a:off x="4933225" y="1567550"/>
            <a:ext cx="4065300" cy="3441300"/>
          </a:xfrm>
          <a:prstGeom prst="rect">
            <a:avLst/>
          </a:prstGeom>
          <a:solidFill>
            <a:srgbClr val="F3F3F3"/>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73763"/>
                </a:solidFill>
              </a:rPr>
              <a:t>&lt;course number and section&gt;</a:t>
            </a:r>
            <a:endParaRPr>
              <a:solidFill>
                <a:srgbClr val="073763"/>
              </a:solidFill>
            </a:endParaRPr>
          </a:p>
          <a:p>
            <a:pPr indent="0" lvl="0" marL="0" rtl="0" algn="l">
              <a:spcBef>
                <a:spcPts val="1600"/>
              </a:spcBef>
              <a:spcAft>
                <a:spcPts val="0"/>
              </a:spcAft>
              <a:buNone/>
            </a:pPr>
            <a:r>
              <a:rPr lang="en">
                <a:solidFill>
                  <a:srgbClr val="073763"/>
                </a:solidFill>
              </a:rPr>
              <a:t>&lt;semester&gt;</a:t>
            </a:r>
            <a:endParaRPr>
              <a:solidFill>
                <a:srgbClr val="073763"/>
              </a:solidFill>
            </a:endParaRPr>
          </a:p>
          <a:p>
            <a:pPr indent="0" lvl="0" marL="0" rtl="0" algn="l">
              <a:spcBef>
                <a:spcPts val="1600"/>
              </a:spcBef>
              <a:spcAft>
                <a:spcPts val="0"/>
              </a:spcAft>
              <a:buNone/>
            </a:pPr>
            <a:r>
              <a:rPr lang="en">
                <a:solidFill>
                  <a:srgbClr val="073763"/>
                </a:solidFill>
              </a:rPr>
              <a:t>&lt;student id&gt;</a:t>
            </a:r>
            <a:endParaRPr>
              <a:solidFill>
                <a:srgbClr val="073763"/>
              </a:solidFill>
            </a:endParaRPr>
          </a:p>
          <a:p>
            <a:pPr indent="0" lvl="0" marL="0" rtl="0" algn="l">
              <a:spcBef>
                <a:spcPts val="1600"/>
              </a:spcBef>
              <a:spcAft>
                <a:spcPts val="0"/>
              </a:spcAft>
              <a:buNone/>
            </a:pPr>
            <a:r>
              <a:rPr lang="en">
                <a:solidFill>
                  <a:srgbClr val="073763"/>
                </a:solidFill>
              </a:rPr>
              <a:t>&lt;student name&gt;</a:t>
            </a:r>
            <a:endParaRPr>
              <a:solidFill>
                <a:srgbClr val="073763"/>
              </a:solidFill>
            </a:endParaRPr>
          </a:p>
          <a:p>
            <a:pPr indent="0" lvl="0" marL="0" rtl="0" algn="l">
              <a:spcBef>
                <a:spcPts val="1600"/>
              </a:spcBef>
              <a:spcAft>
                <a:spcPts val="0"/>
              </a:spcAft>
              <a:buNone/>
            </a:pPr>
            <a:r>
              <a:rPr lang="en">
                <a:solidFill>
                  <a:srgbClr val="073763"/>
                </a:solidFill>
              </a:rPr>
              <a:t>&lt;grade percentage titles&gt;</a:t>
            </a:r>
            <a:endParaRPr>
              <a:solidFill>
                <a:srgbClr val="073763"/>
              </a:solidFill>
            </a:endParaRPr>
          </a:p>
          <a:p>
            <a:pPr indent="0" lvl="0" marL="0" rtl="0" algn="l">
              <a:spcBef>
                <a:spcPts val="1600"/>
              </a:spcBef>
              <a:spcAft>
                <a:spcPts val="0"/>
              </a:spcAft>
              <a:buNone/>
            </a:pPr>
            <a:r>
              <a:rPr lang="en">
                <a:solidFill>
                  <a:srgbClr val="073763"/>
                </a:solidFill>
              </a:rPr>
              <a:t>&lt;grade percentages&gt;</a:t>
            </a:r>
            <a:endParaRPr>
              <a:solidFill>
                <a:srgbClr val="073763"/>
              </a:solidFill>
            </a:endParaRPr>
          </a:p>
          <a:p>
            <a:pPr indent="0" lvl="0" marL="0" rtl="0" algn="l">
              <a:spcBef>
                <a:spcPts val="1600"/>
              </a:spcBef>
              <a:spcAft>
                <a:spcPts val="0"/>
              </a:spcAft>
              <a:buNone/>
            </a:pPr>
            <a:r>
              <a:rPr lang="en">
                <a:solidFill>
                  <a:srgbClr val="073763"/>
                </a:solidFill>
              </a:rPr>
              <a:t>&lt;name of all students in class&gt;</a:t>
            </a:r>
            <a:endParaRPr>
              <a:solidFill>
                <a:srgbClr val="073763"/>
              </a:solidFill>
            </a:endParaRPr>
          </a:p>
          <a:p>
            <a:pPr indent="0" lvl="0" marL="0" rtl="0" algn="l">
              <a:spcBef>
                <a:spcPts val="1600"/>
              </a:spcBef>
              <a:spcAft>
                <a:spcPts val="0"/>
              </a:spcAft>
              <a:buNone/>
            </a:pPr>
            <a:r>
              <a:rPr lang="en">
                <a:solidFill>
                  <a:srgbClr val="073763"/>
                </a:solidFill>
              </a:rPr>
              <a:t>&lt;columns of grades per student&gt;</a:t>
            </a:r>
            <a:endParaRPr>
              <a:solidFill>
                <a:srgbClr val="073763"/>
              </a:solidFill>
            </a:endParaRPr>
          </a:p>
          <a:p>
            <a:pPr indent="0" lvl="0" marL="0" rtl="0" algn="l">
              <a:spcBef>
                <a:spcPts val="1600"/>
              </a:spcBef>
              <a:spcAft>
                <a:spcPts val="0"/>
              </a:spcAft>
              <a:buNone/>
            </a:pPr>
            <a:r>
              <a:t/>
            </a:r>
            <a:endParaRPr>
              <a:solidFill>
                <a:srgbClr val="073763"/>
              </a:solidFill>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Text File</a:t>
            </a:r>
            <a:endParaRPr/>
          </a:p>
        </p:txBody>
      </p:sp>
      <p:pic>
        <p:nvPicPr>
          <p:cNvPr id="160" name="Google Shape;160;p17"/>
          <p:cNvPicPr preferRelativeResize="0"/>
          <p:nvPr/>
        </p:nvPicPr>
        <p:blipFill>
          <a:blip r:embed="rId3">
            <a:alphaModFix/>
          </a:blip>
          <a:stretch>
            <a:fillRect/>
          </a:stretch>
        </p:blipFill>
        <p:spPr>
          <a:xfrm>
            <a:off x="152400" y="1729550"/>
            <a:ext cx="8839197" cy="292069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 to read in file</a:t>
            </a:r>
            <a:endParaRPr/>
          </a:p>
        </p:txBody>
      </p:sp>
      <p:sp>
        <p:nvSpPr>
          <p:cNvPr id="166" name="Google Shape;166;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lnSpc>
                <a:spcPct val="142857"/>
              </a:lnSpc>
              <a:spcBef>
                <a:spcPts val="0"/>
              </a:spcBef>
              <a:spcAft>
                <a:spcPts val="0"/>
              </a:spcAft>
              <a:buNone/>
            </a:pPr>
            <a:r>
              <a:rPr lang="en" sz="1400">
                <a:solidFill>
                  <a:srgbClr val="6A737D"/>
                </a:solidFill>
                <a:highlight>
                  <a:srgbClr val="F3F3F3"/>
                </a:highlight>
                <a:latin typeface="Courier New"/>
                <a:ea typeface="Courier New"/>
                <a:cs typeface="Courier New"/>
                <a:sym typeface="Courier New"/>
              </a:rPr>
              <a:t>#INPUT</a:t>
            </a:r>
            <a:endParaRPr sz="1400">
              <a:solidFill>
                <a:srgbClr val="6A737D"/>
              </a:solidFill>
              <a:highlight>
                <a:srgbClr val="F3F3F3"/>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n" sz="1400">
                <a:solidFill>
                  <a:srgbClr val="24292E"/>
                </a:solidFill>
                <a:highlight>
                  <a:srgbClr val="F3F3F3"/>
                </a:highlight>
                <a:latin typeface="Courier New"/>
                <a:ea typeface="Courier New"/>
                <a:cs typeface="Courier New"/>
                <a:sym typeface="Courier New"/>
              </a:rPr>
              <a:t>filename1 </a:t>
            </a:r>
            <a:r>
              <a:rPr lang="en" sz="1400">
                <a:solidFill>
                  <a:srgbClr val="D73A49"/>
                </a:solidFill>
                <a:highlight>
                  <a:srgbClr val="F3F3F3"/>
                </a:highlight>
                <a:latin typeface="Courier New"/>
                <a:ea typeface="Courier New"/>
                <a:cs typeface="Courier New"/>
                <a:sym typeface="Courier New"/>
              </a:rPr>
              <a:t>=</a:t>
            </a:r>
            <a:r>
              <a:rPr lang="en" sz="1400">
                <a:solidFill>
                  <a:srgbClr val="24292E"/>
                </a:solidFill>
                <a:highlight>
                  <a:srgbClr val="F3F3F3"/>
                </a:highlight>
                <a:latin typeface="Courier New"/>
                <a:ea typeface="Courier New"/>
                <a:cs typeface="Courier New"/>
                <a:sym typeface="Courier New"/>
              </a:rPr>
              <a:t> </a:t>
            </a:r>
            <a:r>
              <a:rPr lang="en" sz="1400">
                <a:solidFill>
                  <a:srgbClr val="005CC5"/>
                </a:solidFill>
                <a:highlight>
                  <a:srgbClr val="F3F3F3"/>
                </a:highlight>
                <a:latin typeface="Courier New"/>
                <a:ea typeface="Courier New"/>
                <a:cs typeface="Courier New"/>
                <a:sym typeface="Courier New"/>
              </a:rPr>
              <a:t>input</a:t>
            </a:r>
            <a:r>
              <a:rPr lang="en" sz="1400">
                <a:solidFill>
                  <a:srgbClr val="24292E"/>
                </a:solidFill>
                <a:highlight>
                  <a:srgbClr val="F3F3F3"/>
                </a:highlight>
                <a:latin typeface="Courier New"/>
                <a:ea typeface="Courier New"/>
                <a:cs typeface="Courier New"/>
                <a:sym typeface="Courier New"/>
              </a:rPr>
              <a:t>(</a:t>
            </a:r>
            <a:r>
              <a:rPr lang="en" sz="1400">
                <a:solidFill>
                  <a:srgbClr val="032F62"/>
                </a:solidFill>
                <a:highlight>
                  <a:srgbClr val="F3F3F3"/>
                </a:highlight>
                <a:latin typeface="Courier New"/>
                <a:ea typeface="Courier New"/>
                <a:cs typeface="Courier New"/>
                <a:sym typeface="Courier New"/>
              </a:rPr>
              <a:t>"Enter a file to read data from: "</a:t>
            </a:r>
            <a:r>
              <a:rPr lang="en" sz="1400">
                <a:solidFill>
                  <a:srgbClr val="24292E"/>
                </a:solidFill>
                <a:highlight>
                  <a:srgbClr val="F3F3F3"/>
                </a:highlight>
                <a:latin typeface="Courier New"/>
                <a:ea typeface="Courier New"/>
                <a:cs typeface="Courier New"/>
                <a:sym typeface="Courier New"/>
              </a:rPr>
              <a:t>)</a:t>
            </a:r>
            <a:endParaRPr sz="1400">
              <a:solidFill>
                <a:srgbClr val="24292E"/>
              </a:solidFill>
              <a:highlight>
                <a:srgbClr val="F3F3F3"/>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n" sz="1400">
                <a:solidFill>
                  <a:srgbClr val="D73A49"/>
                </a:solidFill>
                <a:highlight>
                  <a:srgbClr val="F3F3F3"/>
                </a:highlight>
                <a:latin typeface="Courier New"/>
                <a:ea typeface="Courier New"/>
                <a:cs typeface="Courier New"/>
                <a:sym typeface="Courier New"/>
              </a:rPr>
              <a:t>with</a:t>
            </a:r>
            <a:r>
              <a:rPr lang="en" sz="1400">
                <a:solidFill>
                  <a:srgbClr val="24292E"/>
                </a:solidFill>
                <a:highlight>
                  <a:srgbClr val="F3F3F3"/>
                </a:highlight>
                <a:latin typeface="Courier New"/>
                <a:ea typeface="Courier New"/>
                <a:cs typeface="Courier New"/>
                <a:sym typeface="Courier New"/>
              </a:rPr>
              <a:t> </a:t>
            </a:r>
            <a:r>
              <a:rPr lang="en" sz="1400">
                <a:solidFill>
                  <a:srgbClr val="005CC5"/>
                </a:solidFill>
                <a:highlight>
                  <a:srgbClr val="F3F3F3"/>
                </a:highlight>
                <a:latin typeface="Courier New"/>
                <a:ea typeface="Courier New"/>
                <a:cs typeface="Courier New"/>
                <a:sym typeface="Courier New"/>
              </a:rPr>
              <a:t>open</a:t>
            </a:r>
            <a:r>
              <a:rPr lang="en" sz="1400">
                <a:solidFill>
                  <a:srgbClr val="24292E"/>
                </a:solidFill>
                <a:highlight>
                  <a:srgbClr val="F3F3F3"/>
                </a:highlight>
                <a:latin typeface="Courier New"/>
                <a:ea typeface="Courier New"/>
                <a:cs typeface="Courier New"/>
                <a:sym typeface="Courier New"/>
              </a:rPr>
              <a:t>(filename1) </a:t>
            </a:r>
            <a:r>
              <a:rPr lang="en" sz="1400">
                <a:solidFill>
                  <a:srgbClr val="D73A49"/>
                </a:solidFill>
                <a:highlight>
                  <a:srgbClr val="F3F3F3"/>
                </a:highlight>
                <a:latin typeface="Courier New"/>
                <a:ea typeface="Courier New"/>
                <a:cs typeface="Courier New"/>
                <a:sym typeface="Courier New"/>
              </a:rPr>
              <a:t>as</a:t>
            </a:r>
            <a:r>
              <a:rPr lang="en" sz="1400">
                <a:solidFill>
                  <a:srgbClr val="24292E"/>
                </a:solidFill>
                <a:highlight>
                  <a:srgbClr val="F3F3F3"/>
                </a:highlight>
                <a:latin typeface="Courier New"/>
                <a:ea typeface="Courier New"/>
                <a:cs typeface="Courier New"/>
                <a:sym typeface="Courier New"/>
              </a:rPr>
              <a:t> txtfile:   </a:t>
            </a:r>
            <a:r>
              <a:rPr lang="en" sz="1400">
                <a:solidFill>
                  <a:srgbClr val="6A737D"/>
                </a:solidFill>
                <a:highlight>
                  <a:srgbClr val="F3F3F3"/>
                </a:highlight>
                <a:latin typeface="Courier New"/>
                <a:ea typeface="Courier New"/>
                <a:cs typeface="Courier New"/>
                <a:sym typeface="Courier New"/>
              </a:rPr>
              <a:t>#opens file</a:t>
            </a:r>
            <a:endParaRPr sz="1400">
              <a:solidFill>
                <a:srgbClr val="6A737D"/>
              </a:solidFill>
              <a:highlight>
                <a:srgbClr val="F3F3F3"/>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n" sz="1400">
                <a:solidFill>
                  <a:srgbClr val="24292E"/>
                </a:solidFill>
                <a:highlight>
                  <a:srgbClr val="F3F3F3"/>
                </a:highlight>
                <a:latin typeface="Courier New"/>
                <a:ea typeface="Courier New"/>
                <a:cs typeface="Courier New"/>
                <a:sym typeface="Courier New"/>
              </a:rPr>
              <a:t>  csv_file </a:t>
            </a:r>
            <a:r>
              <a:rPr lang="en" sz="1400">
                <a:solidFill>
                  <a:srgbClr val="D73A49"/>
                </a:solidFill>
                <a:highlight>
                  <a:srgbClr val="F3F3F3"/>
                </a:highlight>
                <a:latin typeface="Courier New"/>
                <a:ea typeface="Courier New"/>
                <a:cs typeface="Courier New"/>
                <a:sym typeface="Courier New"/>
              </a:rPr>
              <a:t>=</a:t>
            </a:r>
            <a:r>
              <a:rPr lang="en" sz="1400">
                <a:solidFill>
                  <a:srgbClr val="24292E"/>
                </a:solidFill>
                <a:highlight>
                  <a:srgbClr val="F3F3F3"/>
                </a:highlight>
                <a:latin typeface="Courier New"/>
                <a:ea typeface="Courier New"/>
                <a:cs typeface="Courier New"/>
                <a:sym typeface="Courier New"/>
              </a:rPr>
              <a:t> csv.reader(txtfile)</a:t>
            </a:r>
            <a:endParaRPr sz="1400">
              <a:solidFill>
                <a:srgbClr val="24292E"/>
              </a:solidFill>
              <a:highlight>
                <a:srgbClr val="F3F3F3"/>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n" sz="1400">
                <a:solidFill>
                  <a:srgbClr val="24292E"/>
                </a:solidFill>
                <a:highlight>
                  <a:srgbClr val="F3F3F3"/>
                </a:highlight>
                <a:latin typeface="Courier New"/>
                <a:ea typeface="Courier New"/>
                <a:cs typeface="Courier New"/>
                <a:sym typeface="Courier New"/>
              </a:rPr>
              <a:t>  </a:t>
            </a:r>
            <a:r>
              <a:rPr lang="en" sz="1400">
                <a:solidFill>
                  <a:srgbClr val="6A737D"/>
                </a:solidFill>
                <a:highlight>
                  <a:srgbClr val="F3F3F3"/>
                </a:highlight>
                <a:latin typeface="Courier New"/>
                <a:ea typeface="Courier New"/>
                <a:cs typeface="Courier New"/>
                <a:sym typeface="Courier New"/>
              </a:rPr>
              <a:t>#Moving data into a matrix</a:t>
            </a:r>
            <a:endParaRPr sz="1400">
              <a:solidFill>
                <a:srgbClr val="6A737D"/>
              </a:solidFill>
              <a:highlight>
                <a:srgbClr val="F3F3F3"/>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n" sz="1400">
                <a:solidFill>
                  <a:srgbClr val="24292E"/>
                </a:solidFill>
                <a:highlight>
                  <a:srgbClr val="F3F3F3"/>
                </a:highlight>
                <a:latin typeface="Courier New"/>
                <a:ea typeface="Courier New"/>
                <a:cs typeface="Courier New"/>
                <a:sym typeface="Courier New"/>
              </a:rPr>
              <a:t>  </a:t>
            </a:r>
            <a:r>
              <a:rPr lang="en" sz="1400">
                <a:solidFill>
                  <a:srgbClr val="D73A49"/>
                </a:solidFill>
                <a:highlight>
                  <a:srgbClr val="F3F3F3"/>
                </a:highlight>
                <a:latin typeface="Courier New"/>
                <a:ea typeface="Courier New"/>
                <a:cs typeface="Courier New"/>
                <a:sym typeface="Courier New"/>
              </a:rPr>
              <a:t>for</a:t>
            </a:r>
            <a:r>
              <a:rPr lang="en" sz="1400">
                <a:solidFill>
                  <a:srgbClr val="24292E"/>
                </a:solidFill>
                <a:highlight>
                  <a:srgbClr val="F3F3F3"/>
                </a:highlight>
                <a:latin typeface="Courier New"/>
                <a:ea typeface="Courier New"/>
                <a:cs typeface="Courier New"/>
                <a:sym typeface="Courier New"/>
              </a:rPr>
              <a:t> row </a:t>
            </a:r>
            <a:r>
              <a:rPr lang="en" sz="1400">
                <a:solidFill>
                  <a:srgbClr val="D73A49"/>
                </a:solidFill>
                <a:highlight>
                  <a:srgbClr val="F3F3F3"/>
                </a:highlight>
                <a:latin typeface="Courier New"/>
                <a:ea typeface="Courier New"/>
                <a:cs typeface="Courier New"/>
                <a:sym typeface="Courier New"/>
              </a:rPr>
              <a:t>in</a:t>
            </a:r>
            <a:r>
              <a:rPr lang="en" sz="1400">
                <a:solidFill>
                  <a:srgbClr val="24292E"/>
                </a:solidFill>
                <a:highlight>
                  <a:srgbClr val="F3F3F3"/>
                </a:highlight>
                <a:latin typeface="Courier New"/>
                <a:ea typeface="Courier New"/>
                <a:cs typeface="Courier New"/>
                <a:sym typeface="Courier New"/>
              </a:rPr>
              <a:t> csv_file:</a:t>
            </a:r>
            <a:endParaRPr sz="1400">
              <a:solidFill>
                <a:srgbClr val="24292E"/>
              </a:solidFill>
              <a:highlight>
                <a:srgbClr val="F3F3F3"/>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n" sz="1400">
                <a:solidFill>
                  <a:srgbClr val="24292E"/>
                </a:solidFill>
                <a:highlight>
                  <a:srgbClr val="F3F3F3"/>
                </a:highlight>
                <a:latin typeface="Courier New"/>
                <a:ea typeface="Courier New"/>
                <a:cs typeface="Courier New"/>
                <a:sym typeface="Courier New"/>
              </a:rPr>
              <a:t>      matrix.append(row)  </a:t>
            </a:r>
            <a:r>
              <a:rPr lang="en" sz="1400">
                <a:solidFill>
                  <a:srgbClr val="6A737D"/>
                </a:solidFill>
                <a:highlight>
                  <a:srgbClr val="F3F3F3"/>
                </a:highlight>
                <a:latin typeface="Courier New"/>
                <a:ea typeface="Courier New"/>
                <a:cs typeface="Courier New"/>
                <a:sym typeface="Courier New"/>
              </a:rPr>
              <a:t>#adding rows to matrix</a:t>
            </a:r>
            <a:endParaRPr sz="1400">
              <a:solidFill>
                <a:srgbClr val="6A737D"/>
              </a:solidFill>
              <a:highlight>
                <a:srgbClr val="F3F3F3"/>
              </a:highlight>
              <a:latin typeface="Courier New"/>
              <a:ea typeface="Courier New"/>
              <a:cs typeface="Courier New"/>
              <a:sym typeface="Courier New"/>
            </a:endParaRPr>
          </a:p>
          <a:p>
            <a:pPr indent="0" lvl="0" marL="0" rtl="0" algn="l">
              <a:spcBef>
                <a:spcPts val="0"/>
              </a:spcBef>
              <a:spcAft>
                <a:spcPts val="0"/>
              </a:spcAft>
              <a:buNone/>
            </a:pPr>
            <a:r>
              <a:t/>
            </a:r>
            <a:endParaRPr i="1" sz="1400">
              <a:solidFill>
                <a:srgbClr val="808080"/>
              </a:solidFill>
              <a:highlight>
                <a:srgbClr val="FFFFFF"/>
              </a:highlight>
              <a:latin typeface="Courier New"/>
              <a:ea typeface="Courier New"/>
              <a:cs typeface="Courier New"/>
              <a:sym typeface="Courier New"/>
            </a:endParaRPr>
          </a:p>
          <a:p>
            <a:pPr indent="0" lvl="0" marL="0" rtl="0" algn="l">
              <a:spcBef>
                <a:spcPts val="0"/>
              </a:spcBef>
              <a:spcAft>
                <a:spcPts val="1600"/>
              </a:spcAft>
              <a:buNone/>
            </a:pPr>
            <a:r>
              <a:t/>
            </a:r>
            <a:endParaRPr sz="1400">
              <a:latin typeface="Courier New"/>
              <a:ea typeface="Courier New"/>
              <a:cs typeface="Courier New"/>
              <a:sym typeface="Courier New"/>
            </a:endParaRPr>
          </a:p>
        </p:txBody>
      </p:sp>
      <p:sp>
        <p:nvSpPr>
          <p:cNvPr id="167" name="Google Shape;167;p18"/>
          <p:cNvSpPr txBox="1"/>
          <p:nvPr/>
        </p:nvSpPr>
        <p:spPr>
          <a:xfrm>
            <a:off x="1424650" y="3721575"/>
            <a:ext cx="7167000" cy="10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FFFF"/>
              </a:solidFill>
              <a:latin typeface="Lato"/>
              <a:ea typeface="Lato"/>
              <a:cs typeface="Lato"/>
              <a:sym typeface="Lato"/>
            </a:endParaRPr>
          </a:p>
          <a:p>
            <a:pPr indent="0" lvl="0" marL="0" rtl="0" algn="l">
              <a:spcBef>
                <a:spcPts val="0"/>
              </a:spcBef>
              <a:spcAft>
                <a:spcPts val="0"/>
              </a:spcAft>
              <a:buNone/>
            </a:pPr>
            <a:r>
              <a:rPr lang="en">
                <a:solidFill>
                  <a:srgbClr val="FFFFFF"/>
                </a:solidFill>
                <a:latin typeface="Lato"/>
                <a:ea typeface="Lato"/>
                <a:cs typeface="Lato"/>
                <a:sym typeface="Lato"/>
              </a:rPr>
              <a:t>This stores the data in the CSV file into a two dimensional matrix</a:t>
            </a:r>
            <a:endParaRPr>
              <a:solidFill>
                <a:srgbClr val="FFFFFF"/>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Making Stored Data Useful</a:t>
            </a:r>
            <a:endParaRPr/>
          </a:p>
        </p:txBody>
      </p:sp>
      <p:sp>
        <p:nvSpPr>
          <p:cNvPr id="173" name="Google Shape;173;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the 2D matrix that holds the information in the text file, we needed to make data access and usage more </a:t>
            </a:r>
            <a:r>
              <a:rPr lang="en"/>
              <a:t>convenient</a:t>
            </a:r>
            <a:r>
              <a:rPr lang="en"/>
              <a:t>. We did this by assigning variable names to each piece of data. Here, we store the course and section, the semester, the student ID and student name.</a:t>
            </a:r>
            <a:endParaRPr/>
          </a:p>
          <a:p>
            <a:pPr indent="0" lvl="0" marL="0" rtl="0" algn="l">
              <a:spcBef>
                <a:spcPts val="1600"/>
              </a:spcBef>
              <a:spcAft>
                <a:spcPts val="0"/>
              </a:spcAft>
              <a:buNone/>
            </a:pPr>
            <a:r>
              <a:t/>
            </a:r>
            <a:endParaRPr/>
          </a:p>
          <a:p>
            <a:pPr indent="0" lvl="0" marL="0" rtl="0" algn="l">
              <a:lnSpc>
                <a:spcPct val="142857"/>
              </a:lnSpc>
              <a:spcBef>
                <a:spcPts val="1600"/>
              </a:spcBef>
              <a:spcAft>
                <a:spcPts val="0"/>
              </a:spcAft>
              <a:buNone/>
            </a:pPr>
            <a:r>
              <a:rPr lang="en" sz="1400">
                <a:solidFill>
                  <a:srgbClr val="6A737D"/>
                </a:solidFill>
                <a:highlight>
                  <a:srgbClr val="FFFFFF"/>
                </a:highlight>
                <a:latin typeface="Courier New"/>
                <a:ea typeface="Courier New"/>
                <a:cs typeface="Courier New"/>
                <a:sym typeface="Courier New"/>
              </a:rPr>
              <a:t>#moving data from matrix to variables</a:t>
            </a:r>
            <a:endParaRPr sz="1400">
              <a:solidFill>
                <a:srgbClr val="6A737D"/>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n" sz="1400">
                <a:solidFill>
                  <a:srgbClr val="24292E"/>
                </a:solidFill>
                <a:highlight>
                  <a:srgbClr val="FFFFFF"/>
                </a:highlight>
                <a:latin typeface="Courier New"/>
                <a:ea typeface="Courier New"/>
                <a:cs typeface="Courier New"/>
                <a:sym typeface="Courier New"/>
              </a:rPr>
              <a:t>course_code </a:t>
            </a:r>
            <a:r>
              <a:rPr lang="en" sz="1400">
                <a:solidFill>
                  <a:srgbClr val="D73A49"/>
                </a:solidFill>
                <a:highlight>
                  <a:srgbClr val="FFFFFF"/>
                </a:highlight>
                <a:latin typeface="Courier New"/>
                <a:ea typeface="Courier New"/>
                <a:cs typeface="Courier New"/>
                <a:sym typeface="Courier New"/>
              </a:rPr>
              <a:t>=</a:t>
            </a:r>
            <a:r>
              <a:rPr lang="en" sz="1400">
                <a:solidFill>
                  <a:srgbClr val="24292E"/>
                </a:solidFill>
                <a:highlight>
                  <a:srgbClr val="FFFFFF"/>
                </a:highlight>
                <a:latin typeface="Courier New"/>
                <a:ea typeface="Courier New"/>
                <a:cs typeface="Courier New"/>
                <a:sym typeface="Courier New"/>
              </a:rPr>
              <a:t> matrix[</a:t>
            </a:r>
            <a:r>
              <a:rPr lang="en" sz="1400">
                <a:solidFill>
                  <a:srgbClr val="005CC5"/>
                </a:solidFill>
                <a:highlight>
                  <a:srgbClr val="FFFFFF"/>
                </a:highlight>
                <a:latin typeface="Courier New"/>
                <a:ea typeface="Courier New"/>
                <a:cs typeface="Courier New"/>
                <a:sym typeface="Courier New"/>
              </a:rPr>
              <a:t>0</a:t>
            </a:r>
            <a:r>
              <a:rPr lang="en" sz="1400">
                <a:solidFill>
                  <a:srgbClr val="24292E"/>
                </a:solidFill>
                <a:highlight>
                  <a:srgbClr val="FFFFFF"/>
                </a:highlight>
                <a:latin typeface="Courier New"/>
                <a:ea typeface="Courier New"/>
                <a:cs typeface="Courier New"/>
                <a:sym typeface="Courier New"/>
              </a:rPr>
              <a:t>][</a:t>
            </a:r>
            <a:r>
              <a:rPr lang="en" sz="1400">
                <a:solidFill>
                  <a:srgbClr val="005CC5"/>
                </a:solidFill>
                <a:highlight>
                  <a:srgbClr val="FFFFFF"/>
                </a:highlight>
                <a:latin typeface="Courier New"/>
                <a:ea typeface="Courier New"/>
                <a:cs typeface="Courier New"/>
                <a:sym typeface="Courier New"/>
              </a:rPr>
              <a:t>0</a:t>
            </a:r>
            <a:r>
              <a:rPr lang="en" sz="1400">
                <a:solidFill>
                  <a:srgbClr val="24292E"/>
                </a:solidFill>
                <a:highlight>
                  <a:srgbClr val="FFFFFF"/>
                </a:highlight>
                <a:latin typeface="Courier New"/>
                <a:ea typeface="Courier New"/>
                <a:cs typeface="Courier New"/>
                <a:sym typeface="Courier New"/>
              </a:rPr>
              <a:t>] </a:t>
            </a:r>
            <a:r>
              <a:rPr lang="en" sz="1400">
                <a:solidFill>
                  <a:srgbClr val="6A737D"/>
                </a:solidFill>
                <a:highlight>
                  <a:srgbClr val="FFFFFF"/>
                </a:highlight>
                <a:latin typeface="Courier New"/>
                <a:ea typeface="Courier New"/>
                <a:cs typeface="Courier New"/>
                <a:sym typeface="Courier New"/>
              </a:rPr>
              <a:t>#first row, first column</a:t>
            </a:r>
            <a:endParaRPr sz="1400">
              <a:solidFill>
                <a:srgbClr val="6A737D"/>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n" sz="1400">
                <a:solidFill>
                  <a:srgbClr val="24292E"/>
                </a:solidFill>
                <a:highlight>
                  <a:srgbClr val="FFFFFF"/>
                </a:highlight>
                <a:latin typeface="Courier New"/>
                <a:ea typeface="Courier New"/>
                <a:cs typeface="Courier New"/>
                <a:sym typeface="Courier New"/>
              </a:rPr>
              <a:t>semester </a:t>
            </a:r>
            <a:r>
              <a:rPr lang="en" sz="1400">
                <a:solidFill>
                  <a:srgbClr val="D73A49"/>
                </a:solidFill>
                <a:highlight>
                  <a:srgbClr val="FFFFFF"/>
                </a:highlight>
                <a:latin typeface="Courier New"/>
                <a:ea typeface="Courier New"/>
                <a:cs typeface="Courier New"/>
                <a:sym typeface="Courier New"/>
              </a:rPr>
              <a:t>=</a:t>
            </a:r>
            <a:r>
              <a:rPr lang="en" sz="1400">
                <a:solidFill>
                  <a:srgbClr val="24292E"/>
                </a:solidFill>
                <a:highlight>
                  <a:srgbClr val="FFFFFF"/>
                </a:highlight>
                <a:latin typeface="Courier New"/>
                <a:ea typeface="Courier New"/>
                <a:cs typeface="Courier New"/>
                <a:sym typeface="Courier New"/>
              </a:rPr>
              <a:t> matrix[</a:t>
            </a:r>
            <a:r>
              <a:rPr lang="en" sz="1400">
                <a:solidFill>
                  <a:srgbClr val="005CC5"/>
                </a:solidFill>
                <a:highlight>
                  <a:srgbClr val="FFFFFF"/>
                </a:highlight>
                <a:latin typeface="Courier New"/>
                <a:ea typeface="Courier New"/>
                <a:cs typeface="Courier New"/>
                <a:sym typeface="Courier New"/>
              </a:rPr>
              <a:t>1</a:t>
            </a:r>
            <a:r>
              <a:rPr lang="en" sz="1400">
                <a:solidFill>
                  <a:srgbClr val="24292E"/>
                </a:solidFill>
                <a:highlight>
                  <a:srgbClr val="FFFFFF"/>
                </a:highlight>
                <a:latin typeface="Courier New"/>
                <a:ea typeface="Courier New"/>
                <a:cs typeface="Courier New"/>
                <a:sym typeface="Courier New"/>
              </a:rPr>
              <a:t>][</a:t>
            </a:r>
            <a:r>
              <a:rPr lang="en" sz="1400">
                <a:solidFill>
                  <a:srgbClr val="005CC5"/>
                </a:solidFill>
                <a:highlight>
                  <a:srgbClr val="FFFFFF"/>
                </a:highlight>
                <a:latin typeface="Courier New"/>
                <a:ea typeface="Courier New"/>
                <a:cs typeface="Courier New"/>
                <a:sym typeface="Courier New"/>
              </a:rPr>
              <a:t>0</a:t>
            </a:r>
            <a:r>
              <a:rPr lang="en" sz="1400">
                <a:solidFill>
                  <a:srgbClr val="24292E"/>
                </a:solidFill>
                <a:highlight>
                  <a:srgbClr val="FFFFFF"/>
                </a:highlight>
                <a:latin typeface="Courier New"/>
                <a:ea typeface="Courier New"/>
                <a:cs typeface="Courier New"/>
                <a:sym typeface="Courier New"/>
              </a:rPr>
              <a:t>]</a:t>
            </a:r>
            <a:endParaRPr sz="1400">
              <a:solidFill>
                <a:srgbClr val="24292E"/>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n" sz="1400">
                <a:solidFill>
                  <a:srgbClr val="005CC5"/>
                </a:solidFill>
                <a:highlight>
                  <a:srgbClr val="FFFFFF"/>
                </a:highlight>
                <a:latin typeface="Courier New"/>
                <a:ea typeface="Courier New"/>
                <a:cs typeface="Courier New"/>
                <a:sym typeface="Courier New"/>
              </a:rPr>
              <a:t>ID</a:t>
            </a:r>
            <a:r>
              <a:rPr lang="en" sz="1400">
                <a:solidFill>
                  <a:srgbClr val="24292E"/>
                </a:solidFill>
                <a:highlight>
                  <a:srgbClr val="FFFFFF"/>
                </a:highlight>
                <a:latin typeface="Courier New"/>
                <a:ea typeface="Courier New"/>
                <a:cs typeface="Courier New"/>
                <a:sym typeface="Courier New"/>
              </a:rPr>
              <a:t> </a:t>
            </a:r>
            <a:r>
              <a:rPr lang="en" sz="1400">
                <a:solidFill>
                  <a:srgbClr val="D73A49"/>
                </a:solidFill>
                <a:highlight>
                  <a:srgbClr val="FFFFFF"/>
                </a:highlight>
                <a:latin typeface="Courier New"/>
                <a:ea typeface="Courier New"/>
                <a:cs typeface="Courier New"/>
                <a:sym typeface="Courier New"/>
              </a:rPr>
              <a:t>=</a:t>
            </a:r>
            <a:r>
              <a:rPr lang="en" sz="1400">
                <a:solidFill>
                  <a:srgbClr val="24292E"/>
                </a:solidFill>
                <a:highlight>
                  <a:srgbClr val="FFFFFF"/>
                </a:highlight>
                <a:latin typeface="Courier New"/>
                <a:ea typeface="Courier New"/>
                <a:cs typeface="Courier New"/>
                <a:sym typeface="Courier New"/>
              </a:rPr>
              <a:t> matrix[</a:t>
            </a:r>
            <a:r>
              <a:rPr lang="en" sz="1400">
                <a:solidFill>
                  <a:srgbClr val="005CC5"/>
                </a:solidFill>
                <a:highlight>
                  <a:srgbClr val="FFFFFF"/>
                </a:highlight>
                <a:latin typeface="Courier New"/>
                <a:ea typeface="Courier New"/>
                <a:cs typeface="Courier New"/>
                <a:sym typeface="Courier New"/>
              </a:rPr>
              <a:t>2</a:t>
            </a:r>
            <a:r>
              <a:rPr lang="en" sz="1400">
                <a:solidFill>
                  <a:srgbClr val="24292E"/>
                </a:solidFill>
                <a:highlight>
                  <a:srgbClr val="FFFFFF"/>
                </a:highlight>
                <a:latin typeface="Courier New"/>
                <a:ea typeface="Courier New"/>
                <a:cs typeface="Courier New"/>
                <a:sym typeface="Courier New"/>
              </a:rPr>
              <a:t>][</a:t>
            </a:r>
            <a:r>
              <a:rPr lang="en" sz="1400">
                <a:solidFill>
                  <a:srgbClr val="005CC5"/>
                </a:solidFill>
                <a:highlight>
                  <a:srgbClr val="FFFFFF"/>
                </a:highlight>
                <a:latin typeface="Courier New"/>
                <a:ea typeface="Courier New"/>
                <a:cs typeface="Courier New"/>
                <a:sym typeface="Courier New"/>
              </a:rPr>
              <a:t>0</a:t>
            </a:r>
            <a:r>
              <a:rPr lang="en" sz="1400">
                <a:solidFill>
                  <a:srgbClr val="24292E"/>
                </a:solidFill>
                <a:highlight>
                  <a:srgbClr val="FFFFFF"/>
                </a:highlight>
                <a:latin typeface="Courier New"/>
                <a:ea typeface="Courier New"/>
                <a:cs typeface="Courier New"/>
                <a:sym typeface="Courier New"/>
              </a:rPr>
              <a:t>]</a:t>
            </a:r>
            <a:endParaRPr sz="1400">
              <a:solidFill>
                <a:srgbClr val="24292E"/>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n" sz="1400">
                <a:solidFill>
                  <a:srgbClr val="24292E"/>
                </a:solidFill>
                <a:highlight>
                  <a:srgbClr val="FFFFFF"/>
                </a:highlight>
                <a:latin typeface="Courier New"/>
                <a:ea typeface="Courier New"/>
                <a:cs typeface="Courier New"/>
                <a:sym typeface="Courier New"/>
              </a:rPr>
              <a:t>student_name </a:t>
            </a:r>
            <a:r>
              <a:rPr lang="en" sz="1400">
                <a:solidFill>
                  <a:srgbClr val="D73A49"/>
                </a:solidFill>
                <a:highlight>
                  <a:srgbClr val="FFFFFF"/>
                </a:highlight>
                <a:latin typeface="Courier New"/>
                <a:ea typeface="Courier New"/>
                <a:cs typeface="Courier New"/>
                <a:sym typeface="Courier New"/>
              </a:rPr>
              <a:t>=</a:t>
            </a:r>
            <a:r>
              <a:rPr lang="en" sz="1400">
                <a:solidFill>
                  <a:srgbClr val="24292E"/>
                </a:solidFill>
                <a:highlight>
                  <a:srgbClr val="FFFFFF"/>
                </a:highlight>
                <a:latin typeface="Courier New"/>
                <a:ea typeface="Courier New"/>
                <a:cs typeface="Courier New"/>
                <a:sym typeface="Courier New"/>
              </a:rPr>
              <a:t> matrix[</a:t>
            </a:r>
            <a:r>
              <a:rPr lang="en" sz="1400">
                <a:solidFill>
                  <a:srgbClr val="005CC5"/>
                </a:solidFill>
                <a:highlight>
                  <a:srgbClr val="FFFFFF"/>
                </a:highlight>
                <a:latin typeface="Courier New"/>
                <a:ea typeface="Courier New"/>
                <a:cs typeface="Courier New"/>
                <a:sym typeface="Courier New"/>
              </a:rPr>
              <a:t>3</a:t>
            </a:r>
            <a:r>
              <a:rPr lang="en" sz="1400">
                <a:solidFill>
                  <a:srgbClr val="24292E"/>
                </a:solidFill>
                <a:highlight>
                  <a:srgbClr val="FFFFFF"/>
                </a:highlight>
                <a:latin typeface="Courier New"/>
                <a:ea typeface="Courier New"/>
                <a:cs typeface="Courier New"/>
                <a:sym typeface="Courier New"/>
              </a:rPr>
              <a:t>][</a:t>
            </a:r>
            <a:r>
              <a:rPr lang="en" sz="1400">
                <a:solidFill>
                  <a:srgbClr val="005CC5"/>
                </a:solidFill>
                <a:highlight>
                  <a:srgbClr val="FFFFFF"/>
                </a:highlight>
                <a:latin typeface="Courier New"/>
                <a:ea typeface="Courier New"/>
                <a:cs typeface="Courier New"/>
                <a:sym typeface="Courier New"/>
              </a:rPr>
              <a:t>0</a:t>
            </a:r>
            <a:r>
              <a:rPr lang="en" sz="1400">
                <a:solidFill>
                  <a:srgbClr val="24292E"/>
                </a:solidFill>
                <a:highlight>
                  <a:srgbClr val="FFFFFF"/>
                </a:highlight>
                <a:latin typeface="Courier New"/>
                <a:ea typeface="Courier New"/>
                <a:cs typeface="Courier New"/>
                <a:sym typeface="Courier New"/>
              </a:rPr>
              <a:t>]</a:t>
            </a:r>
            <a:endParaRPr sz="1400">
              <a:solidFill>
                <a:srgbClr val="24292E"/>
              </a:solidFill>
              <a:highlight>
                <a:srgbClr val="FFFFFF"/>
              </a:highlight>
              <a:latin typeface="Courier New"/>
              <a:ea typeface="Courier New"/>
              <a:cs typeface="Courier New"/>
              <a:sym typeface="Courier New"/>
            </a:endParaRPr>
          </a:p>
          <a:p>
            <a:pPr indent="0" lvl="0" marL="0" rtl="0" algn="l">
              <a:spcBef>
                <a:spcPts val="0"/>
              </a:spcBef>
              <a:spcAft>
                <a:spcPts val="1600"/>
              </a:spcAft>
              <a:buNone/>
            </a:pPr>
            <a:r>
              <a:t/>
            </a:r>
            <a:endParaRPr sz="1400">
              <a:solidFill>
                <a:srgbClr val="000000"/>
              </a:solidFill>
              <a:highlight>
                <a:srgbClr val="FFFFFF"/>
              </a:highlight>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Making Stored Data Useful</a:t>
            </a:r>
            <a:endParaRPr/>
          </a:p>
          <a:p>
            <a:pPr indent="0" lvl="0" marL="0" rtl="0" algn="l">
              <a:spcBef>
                <a:spcPts val="0"/>
              </a:spcBef>
              <a:spcAft>
                <a:spcPts val="0"/>
              </a:spcAft>
              <a:buNone/>
            </a:pPr>
            <a:r>
              <a:t/>
            </a:r>
            <a:endParaRPr/>
          </a:p>
        </p:txBody>
      </p:sp>
      <p:sp>
        <p:nvSpPr>
          <p:cNvPr id="179" name="Google Shape;179;p20"/>
          <p:cNvSpPr txBox="1"/>
          <p:nvPr>
            <p:ph idx="1" type="body"/>
          </p:nvPr>
        </p:nvSpPr>
        <p:spPr>
          <a:xfrm>
            <a:off x="1297500" y="1567550"/>
            <a:ext cx="7038900" cy="345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want to store names of the weights of the grades into an array so that it is easier to set up pages with names of the weights.</a:t>
            </a:r>
            <a:endParaRPr/>
          </a:p>
          <a:p>
            <a:pPr indent="0" lvl="0" marL="0" rtl="0" algn="l">
              <a:spcBef>
                <a:spcPts val="1600"/>
              </a:spcBef>
              <a:spcAft>
                <a:spcPts val="0"/>
              </a:spcAft>
              <a:buNone/>
            </a:pPr>
            <a:r>
              <a:t/>
            </a:r>
            <a:endParaRPr/>
          </a:p>
          <a:p>
            <a:pPr indent="0" lvl="0" marL="0" rtl="0" algn="l">
              <a:lnSpc>
                <a:spcPct val="142857"/>
              </a:lnSpc>
              <a:spcBef>
                <a:spcPts val="1600"/>
              </a:spcBef>
              <a:spcAft>
                <a:spcPts val="0"/>
              </a:spcAft>
              <a:buNone/>
            </a:pPr>
            <a:r>
              <a:rPr lang="en" sz="1400">
                <a:solidFill>
                  <a:srgbClr val="24292E"/>
                </a:solidFill>
                <a:highlight>
                  <a:srgbClr val="FFFFFF"/>
                </a:highlight>
                <a:latin typeface="Courier New"/>
                <a:ea typeface="Courier New"/>
                <a:cs typeface="Courier New"/>
                <a:sym typeface="Courier New"/>
              </a:rPr>
              <a:t>weightnames </a:t>
            </a:r>
            <a:r>
              <a:rPr lang="en" sz="1400">
                <a:solidFill>
                  <a:srgbClr val="D73A49"/>
                </a:solidFill>
                <a:highlight>
                  <a:srgbClr val="FFFFFF"/>
                </a:highlight>
                <a:latin typeface="Courier New"/>
                <a:ea typeface="Courier New"/>
                <a:cs typeface="Courier New"/>
                <a:sym typeface="Courier New"/>
              </a:rPr>
              <a:t>=</a:t>
            </a:r>
            <a:r>
              <a:rPr lang="en" sz="1400">
                <a:solidFill>
                  <a:srgbClr val="24292E"/>
                </a:solidFill>
                <a:highlight>
                  <a:srgbClr val="FFFFFF"/>
                </a:highlight>
                <a:latin typeface="Courier New"/>
                <a:ea typeface="Courier New"/>
                <a:cs typeface="Courier New"/>
                <a:sym typeface="Courier New"/>
              </a:rPr>
              <a:t> []    </a:t>
            </a:r>
            <a:r>
              <a:rPr lang="en" sz="1400">
                <a:solidFill>
                  <a:srgbClr val="6A737D"/>
                </a:solidFill>
                <a:highlight>
                  <a:srgbClr val="FFFFFF"/>
                </a:highlight>
                <a:latin typeface="Courier New"/>
                <a:ea typeface="Courier New"/>
                <a:cs typeface="Courier New"/>
                <a:sym typeface="Courier New"/>
              </a:rPr>
              <a:t>#a list for the percentage that each grade is</a:t>
            </a:r>
            <a:endParaRPr sz="1400">
              <a:solidFill>
                <a:srgbClr val="6A737D"/>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n" sz="1400">
                <a:solidFill>
                  <a:srgbClr val="D73A49"/>
                </a:solidFill>
                <a:highlight>
                  <a:srgbClr val="FFFFFF"/>
                </a:highlight>
                <a:latin typeface="Courier New"/>
                <a:ea typeface="Courier New"/>
                <a:cs typeface="Courier New"/>
                <a:sym typeface="Courier New"/>
              </a:rPr>
              <a:t>for</a:t>
            </a:r>
            <a:r>
              <a:rPr lang="en" sz="1400">
                <a:solidFill>
                  <a:srgbClr val="24292E"/>
                </a:solidFill>
                <a:highlight>
                  <a:srgbClr val="FFFFFF"/>
                </a:highlight>
                <a:latin typeface="Courier New"/>
                <a:ea typeface="Courier New"/>
                <a:cs typeface="Courier New"/>
                <a:sym typeface="Courier New"/>
              </a:rPr>
              <a:t> names </a:t>
            </a:r>
            <a:r>
              <a:rPr lang="en" sz="1400">
                <a:solidFill>
                  <a:srgbClr val="D73A49"/>
                </a:solidFill>
                <a:highlight>
                  <a:srgbClr val="FFFFFF"/>
                </a:highlight>
                <a:latin typeface="Courier New"/>
                <a:ea typeface="Courier New"/>
                <a:cs typeface="Courier New"/>
                <a:sym typeface="Courier New"/>
              </a:rPr>
              <a:t>in</a:t>
            </a:r>
            <a:r>
              <a:rPr lang="en" sz="1400">
                <a:solidFill>
                  <a:srgbClr val="24292E"/>
                </a:solidFill>
                <a:highlight>
                  <a:srgbClr val="FFFFFF"/>
                </a:highlight>
                <a:latin typeface="Courier New"/>
                <a:ea typeface="Courier New"/>
                <a:cs typeface="Courier New"/>
                <a:sym typeface="Courier New"/>
              </a:rPr>
              <a:t> matrix[</a:t>
            </a:r>
            <a:r>
              <a:rPr lang="en" sz="1400">
                <a:solidFill>
                  <a:srgbClr val="005CC5"/>
                </a:solidFill>
                <a:highlight>
                  <a:srgbClr val="FFFFFF"/>
                </a:highlight>
                <a:latin typeface="Courier New"/>
                <a:ea typeface="Courier New"/>
                <a:cs typeface="Courier New"/>
                <a:sym typeface="Courier New"/>
              </a:rPr>
              <a:t>4</a:t>
            </a:r>
            <a:r>
              <a:rPr lang="en" sz="1400">
                <a:solidFill>
                  <a:srgbClr val="24292E"/>
                </a:solidFill>
                <a:highlight>
                  <a:srgbClr val="FFFFFF"/>
                </a:highlight>
                <a:latin typeface="Courier New"/>
                <a:ea typeface="Courier New"/>
                <a:cs typeface="Courier New"/>
                <a:sym typeface="Courier New"/>
              </a:rPr>
              <a:t>]:    </a:t>
            </a:r>
            <a:r>
              <a:rPr lang="en" sz="1400">
                <a:solidFill>
                  <a:srgbClr val="6A737D"/>
                </a:solidFill>
                <a:highlight>
                  <a:srgbClr val="FFFFFF"/>
                </a:highlight>
                <a:latin typeface="Courier New"/>
                <a:ea typeface="Courier New"/>
                <a:cs typeface="Courier New"/>
                <a:sym typeface="Courier New"/>
              </a:rPr>
              <a:t>#any number of weights is allowed</a:t>
            </a:r>
            <a:endParaRPr sz="1400">
              <a:solidFill>
                <a:srgbClr val="6A737D"/>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n" sz="1400">
                <a:solidFill>
                  <a:srgbClr val="24292E"/>
                </a:solidFill>
                <a:highlight>
                  <a:srgbClr val="FFFFFF"/>
                </a:highlight>
                <a:latin typeface="Courier New"/>
                <a:ea typeface="Courier New"/>
                <a:cs typeface="Courier New"/>
                <a:sym typeface="Courier New"/>
              </a:rPr>
              <a:t> </a:t>
            </a:r>
            <a:r>
              <a:rPr lang="en" sz="1400">
                <a:solidFill>
                  <a:srgbClr val="D73A49"/>
                </a:solidFill>
                <a:highlight>
                  <a:srgbClr val="FFFFFF"/>
                </a:highlight>
                <a:latin typeface="Courier New"/>
                <a:ea typeface="Courier New"/>
                <a:cs typeface="Courier New"/>
                <a:sym typeface="Courier New"/>
              </a:rPr>
              <a:t>if</a:t>
            </a:r>
            <a:r>
              <a:rPr lang="en" sz="1400">
                <a:solidFill>
                  <a:srgbClr val="24292E"/>
                </a:solidFill>
                <a:highlight>
                  <a:srgbClr val="FFFFFF"/>
                </a:highlight>
                <a:latin typeface="Courier New"/>
                <a:ea typeface="Courier New"/>
                <a:cs typeface="Courier New"/>
                <a:sym typeface="Courier New"/>
              </a:rPr>
              <a:t> names</a:t>
            </a:r>
            <a:r>
              <a:rPr lang="en" sz="1400">
                <a:solidFill>
                  <a:srgbClr val="D73A49"/>
                </a:solidFill>
                <a:highlight>
                  <a:srgbClr val="FFFFFF"/>
                </a:highlight>
                <a:latin typeface="Courier New"/>
                <a:ea typeface="Courier New"/>
                <a:cs typeface="Courier New"/>
                <a:sym typeface="Courier New"/>
              </a:rPr>
              <a:t>==</a:t>
            </a:r>
            <a:r>
              <a:rPr lang="en" sz="1400">
                <a:solidFill>
                  <a:srgbClr val="032F62"/>
                </a:solidFill>
                <a:highlight>
                  <a:srgbClr val="FFFFFF"/>
                </a:highlight>
                <a:latin typeface="Courier New"/>
                <a:ea typeface="Courier New"/>
                <a:cs typeface="Courier New"/>
                <a:sym typeface="Courier New"/>
              </a:rPr>
              <a:t>''</a:t>
            </a:r>
            <a:r>
              <a:rPr lang="en" sz="1400">
                <a:solidFill>
                  <a:srgbClr val="24292E"/>
                </a:solidFill>
                <a:highlight>
                  <a:srgbClr val="FFFFFF"/>
                </a:highlight>
                <a:latin typeface="Courier New"/>
                <a:ea typeface="Courier New"/>
                <a:cs typeface="Courier New"/>
                <a:sym typeface="Courier New"/>
              </a:rPr>
              <a:t>:</a:t>
            </a:r>
            <a:endParaRPr sz="1400">
              <a:solidFill>
                <a:srgbClr val="24292E"/>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n" sz="1400">
                <a:solidFill>
                  <a:srgbClr val="24292E"/>
                </a:solidFill>
                <a:highlight>
                  <a:srgbClr val="FFFFFF"/>
                </a:highlight>
                <a:latin typeface="Courier New"/>
                <a:ea typeface="Courier New"/>
                <a:cs typeface="Courier New"/>
                <a:sym typeface="Courier New"/>
              </a:rPr>
              <a:t>     </a:t>
            </a:r>
            <a:r>
              <a:rPr lang="en" sz="1400">
                <a:solidFill>
                  <a:srgbClr val="D73A49"/>
                </a:solidFill>
                <a:highlight>
                  <a:srgbClr val="FFFFFF"/>
                </a:highlight>
                <a:latin typeface="Courier New"/>
                <a:ea typeface="Courier New"/>
                <a:cs typeface="Courier New"/>
                <a:sym typeface="Courier New"/>
              </a:rPr>
              <a:t>break</a:t>
            </a:r>
            <a:endParaRPr sz="1400">
              <a:solidFill>
                <a:srgbClr val="D73A49"/>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n" sz="1400">
                <a:solidFill>
                  <a:srgbClr val="24292E"/>
                </a:solidFill>
                <a:highlight>
                  <a:srgbClr val="FFFFFF"/>
                </a:highlight>
                <a:latin typeface="Courier New"/>
                <a:ea typeface="Courier New"/>
                <a:cs typeface="Courier New"/>
                <a:sym typeface="Courier New"/>
              </a:rPr>
              <a:t> weightnames.append(names)</a:t>
            </a:r>
            <a:endParaRPr sz="1400">
              <a:solidFill>
                <a:srgbClr val="24292E"/>
              </a:solidFill>
              <a:highlight>
                <a:srgbClr val="FFFFFF"/>
              </a:highlight>
              <a:latin typeface="Courier New"/>
              <a:ea typeface="Courier New"/>
              <a:cs typeface="Courier New"/>
              <a:sym typeface="Courier New"/>
            </a:endParaRPr>
          </a:p>
          <a:p>
            <a:pPr indent="0" lvl="0" marL="0" rtl="0" algn="l">
              <a:spcBef>
                <a:spcPts val="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Making Stored Data Useful</a:t>
            </a:r>
            <a:endParaRPr/>
          </a:p>
        </p:txBody>
      </p:sp>
      <p:sp>
        <p:nvSpPr>
          <p:cNvPr id="185" name="Google Shape;185;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also want to store the weights of the grades into an array so that it is easier to multiply grades by in order to calculate final grades.</a:t>
            </a:r>
            <a:endParaRPr/>
          </a:p>
          <a:p>
            <a:pPr indent="0" lvl="0" marL="0" rtl="0" algn="l">
              <a:spcBef>
                <a:spcPts val="1600"/>
              </a:spcBef>
              <a:spcAft>
                <a:spcPts val="0"/>
              </a:spcAft>
              <a:buNone/>
            </a:pPr>
            <a:r>
              <a:t/>
            </a:r>
            <a:endParaRPr/>
          </a:p>
          <a:p>
            <a:pPr indent="0" lvl="0" marL="0" rtl="0" algn="l">
              <a:lnSpc>
                <a:spcPct val="142857"/>
              </a:lnSpc>
              <a:spcBef>
                <a:spcPts val="1600"/>
              </a:spcBef>
              <a:spcAft>
                <a:spcPts val="0"/>
              </a:spcAft>
              <a:buNone/>
            </a:pPr>
            <a:r>
              <a:rPr lang="en" sz="1400">
                <a:solidFill>
                  <a:srgbClr val="6A737D"/>
                </a:solidFill>
                <a:highlight>
                  <a:srgbClr val="FFFFFF"/>
                </a:highlight>
                <a:latin typeface="Courier New"/>
                <a:ea typeface="Courier New"/>
                <a:cs typeface="Courier New"/>
                <a:sym typeface="Courier New"/>
              </a:rPr>
              <a:t>#store percentages into weights</a:t>
            </a:r>
            <a:endParaRPr sz="1400">
              <a:solidFill>
                <a:srgbClr val="6A737D"/>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n" sz="1400">
                <a:solidFill>
                  <a:srgbClr val="24292E"/>
                </a:solidFill>
                <a:highlight>
                  <a:srgbClr val="FFFFFF"/>
                </a:highlight>
                <a:latin typeface="Courier New"/>
                <a:ea typeface="Courier New"/>
                <a:cs typeface="Courier New"/>
                <a:sym typeface="Courier New"/>
              </a:rPr>
              <a:t>weights </a:t>
            </a:r>
            <a:r>
              <a:rPr lang="en" sz="1400">
                <a:solidFill>
                  <a:srgbClr val="D73A49"/>
                </a:solidFill>
                <a:highlight>
                  <a:srgbClr val="FFFFFF"/>
                </a:highlight>
                <a:latin typeface="Courier New"/>
                <a:ea typeface="Courier New"/>
                <a:cs typeface="Courier New"/>
                <a:sym typeface="Courier New"/>
              </a:rPr>
              <a:t>=</a:t>
            </a:r>
            <a:r>
              <a:rPr lang="en" sz="1400">
                <a:solidFill>
                  <a:srgbClr val="24292E"/>
                </a:solidFill>
                <a:highlight>
                  <a:srgbClr val="FFFFFF"/>
                </a:highlight>
                <a:latin typeface="Courier New"/>
                <a:ea typeface="Courier New"/>
                <a:cs typeface="Courier New"/>
                <a:sym typeface="Courier New"/>
              </a:rPr>
              <a:t> []    </a:t>
            </a:r>
            <a:r>
              <a:rPr lang="en" sz="1400">
                <a:solidFill>
                  <a:srgbClr val="6A737D"/>
                </a:solidFill>
                <a:highlight>
                  <a:srgbClr val="FFFFFF"/>
                </a:highlight>
                <a:latin typeface="Courier New"/>
                <a:ea typeface="Courier New"/>
                <a:cs typeface="Courier New"/>
                <a:sym typeface="Courier New"/>
              </a:rPr>
              <a:t>#a list for the percentage that each grade is</a:t>
            </a:r>
            <a:endParaRPr sz="1400">
              <a:solidFill>
                <a:srgbClr val="6A737D"/>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n" sz="1400">
                <a:solidFill>
                  <a:srgbClr val="D73A49"/>
                </a:solidFill>
                <a:highlight>
                  <a:srgbClr val="FFFFFF"/>
                </a:highlight>
                <a:latin typeface="Courier New"/>
                <a:ea typeface="Courier New"/>
                <a:cs typeface="Courier New"/>
                <a:sym typeface="Courier New"/>
              </a:rPr>
              <a:t>for</a:t>
            </a:r>
            <a:r>
              <a:rPr lang="en" sz="1400">
                <a:solidFill>
                  <a:srgbClr val="24292E"/>
                </a:solidFill>
                <a:highlight>
                  <a:srgbClr val="FFFFFF"/>
                </a:highlight>
                <a:latin typeface="Courier New"/>
                <a:ea typeface="Courier New"/>
                <a:cs typeface="Courier New"/>
                <a:sym typeface="Courier New"/>
              </a:rPr>
              <a:t> percentage </a:t>
            </a:r>
            <a:r>
              <a:rPr lang="en" sz="1400">
                <a:solidFill>
                  <a:srgbClr val="D73A49"/>
                </a:solidFill>
                <a:highlight>
                  <a:srgbClr val="FFFFFF"/>
                </a:highlight>
                <a:latin typeface="Courier New"/>
                <a:ea typeface="Courier New"/>
                <a:cs typeface="Courier New"/>
                <a:sym typeface="Courier New"/>
              </a:rPr>
              <a:t>in</a:t>
            </a:r>
            <a:r>
              <a:rPr lang="en" sz="1400">
                <a:solidFill>
                  <a:srgbClr val="24292E"/>
                </a:solidFill>
                <a:highlight>
                  <a:srgbClr val="FFFFFF"/>
                </a:highlight>
                <a:latin typeface="Courier New"/>
                <a:ea typeface="Courier New"/>
                <a:cs typeface="Courier New"/>
                <a:sym typeface="Courier New"/>
              </a:rPr>
              <a:t> matrix[</a:t>
            </a:r>
            <a:r>
              <a:rPr lang="en" sz="1400">
                <a:solidFill>
                  <a:srgbClr val="005CC5"/>
                </a:solidFill>
                <a:highlight>
                  <a:srgbClr val="FFFFFF"/>
                </a:highlight>
                <a:latin typeface="Courier New"/>
                <a:ea typeface="Courier New"/>
                <a:cs typeface="Courier New"/>
                <a:sym typeface="Courier New"/>
              </a:rPr>
              <a:t>5</a:t>
            </a:r>
            <a:r>
              <a:rPr lang="en" sz="1400">
                <a:solidFill>
                  <a:srgbClr val="24292E"/>
                </a:solidFill>
                <a:highlight>
                  <a:srgbClr val="FFFFFF"/>
                </a:highlight>
                <a:latin typeface="Courier New"/>
                <a:ea typeface="Courier New"/>
                <a:cs typeface="Courier New"/>
                <a:sym typeface="Courier New"/>
              </a:rPr>
              <a:t>]:    </a:t>
            </a:r>
            <a:r>
              <a:rPr lang="en" sz="1400">
                <a:solidFill>
                  <a:srgbClr val="6A737D"/>
                </a:solidFill>
                <a:highlight>
                  <a:srgbClr val="FFFFFF"/>
                </a:highlight>
                <a:latin typeface="Courier New"/>
                <a:ea typeface="Courier New"/>
                <a:cs typeface="Courier New"/>
                <a:sym typeface="Courier New"/>
              </a:rPr>
              <a:t>#any number of weights is allowed</a:t>
            </a:r>
            <a:endParaRPr sz="1400">
              <a:solidFill>
                <a:srgbClr val="6A737D"/>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n" sz="1400">
                <a:solidFill>
                  <a:srgbClr val="24292E"/>
                </a:solidFill>
                <a:highlight>
                  <a:srgbClr val="FFFFFF"/>
                </a:highlight>
                <a:latin typeface="Courier New"/>
                <a:ea typeface="Courier New"/>
                <a:cs typeface="Courier New"/>
                <a:sym typeface="Courier New"/>
              </a:rPr>
              <a:t> </a:t>
            </a:r>
            <a:r>
              <a:rPr lang="en" sz="1400">
                <a:solidFill>
                  <a:srgbClr val="D73A49"/>
                </a:solidFill>
                <a:highlight>
                  <a:srgbClr val="FFFFFF"/>
                </a:highlight>
                <a:latin typeface="Courier New"/>
                <a:ea typeface="Courier New"/>
                <a:cs typeface="Courier New"/>
                <a:sym typeface="Courier New"/>
              </a:rPr>
              <a:t>if</a:t>
            </a:r>
            <a:r>
              <a:rPr lang="en" sz="1400">
                <a:solidFill>
                  <a:srgbClr val="24292E"/>
                </a:solidFill>
                <a:highlight>
                  <a:srgbClr val="FFFFFF"/>
                </a:highlight>
                <a:latin typeface="Courier New"/>
                <a:ea typeface="Courier New"/>
                <a:cs typeface="Courier New"/>
                <a:sym typeface="Courier New"/>
              </a:rPr>
              <a:t> percentage</a:t>
            </a:r>
            <a:r>
              <a:rPr lang="en" sz="1400">
                <a:solidFill>
                  <a:srgbClr val="D73A49"/>
                </a:solidFill>
                <a:highlight>
                  <a:srgbClr val="FFFFFF"/>
                </a:highlight>
                <a:latin typeface="Courier New"/>
                <a:ea typeface="Courier New"/>
                <a:cs typeface="Courier New"/>
                <a:sym typeface="Courier New"/>
              </a:rPr>
              <a:t>==</a:t>
            </a:r>
            <a:r>
              <a:rPr lang="en" sz="1400">
                <a:solidFill>
                  <a:srgbClr val="032F62"/>
                </a:solidFill>
                <a:highlight>
                  <a:srgbClr val="FFFFFF"/>
                </a:highlight>
                <a:latin typeface="Courier New"/>
                <a:ea typeface="Courier New"/>
                <a:cs typeface="Courier New"/>
                <a:sym typeface="Courier New"/>
              </a:rPr>
              <a:t>''</a:t>
            </a:r>
            <a:r>
              <a:rPr lang="en" sz="1400">
                <a:solidFill>
                  <a:srgbClr val="24292E"/>
                </a:solidFill>
                <a:highlight>
                  <a:srgbClr val="FFFFFF"/>
                </a:highlight>
                <a:latin typeface="Courier New"/>
                <a:ea typeface="Courier New"/>
                <a:cs typeface="Courier New"/>
                <a:sym typeface="Courier New"/>
              </a:rPr>
              <a:t>:</a:t>
            </a:r>
            <a:endParaRPr sz="1400">
              <a:solidFill>
                <a:srgbClr val="24292E"/>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n" sz="1400">
                <a:solidFill>
                  <a:srgbClr val="24292E"/>
                </a:solidFill>
                <a:highlight>
                  <a:srgbClr val="FFFFFF"/>
                </a:highlight>
                <a:latin typeface="Courier New"/>
                <a:ea typeface="Courier New"/>
                <a:cs typeface="Courier New"/>
                <a:sym typeface="Courier New"/>
              </a:rPr>
              <a:t>     </a:t>
            </a:r>
            <a:r>
              <a:rPr lang="en" sz="1400">
                <a:solidFill>
                  <a:srgbClr val="D73A49"/>
                </a:solidFill>
                <a:highlight>
                  <a:srgbClr val="FFFFFF"/>
                </a:highlight>
                <a:latin typeface="Courier New"/>
                <a:ea typeface="Courier New"/>
                <a:cs typeface="Courier New"/>
                <a:sym typeface="Courier New"/>
              </a:rPr>
              <a:t>break</a:t>
            </a:r>
            <a:endParaRPr sz="1400">
              <a:solidFill>
                <a:srgbClr val="D73A49"/>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n" sz="1400">
                <a:solidFill>
                  <a:srgbClr val="24292E"/>
                </a:solidFill>
                <a:highlight>
                  <a:srgbClr val="FFFFFF"/>
                </a:highlight>
                <a:latin typeface="Courier New"/>
                <a:ea typeface="Courier New"/>
                <a:cs typeface="Courier New"/>
                <a:sym typeface="Courier New"/>
              </a:rPr>
              <a:t> weights.append(percentage)</a:t>
            </a:r>
            <a:endParaRPr sz="1400">
              <a:solidFill>
                <a:srgbClr val="24292E"/>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i="1" sz="1400">
              <a:solidFill>
                <a:srgbClr val="808080"/>
              </a:solidFill>
              <a:highlight>
                <a:srgbClr val="FFFFFF"/>
              </a:highlight>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