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60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686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643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60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837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524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3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8136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3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578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154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965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34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305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710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71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81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78FA-3292-42A7-861C-F00CBC68E776}" type="datetimeFigureOut">
              <a:rPr lang="fr-CA" smtClean="0"/>
              <a:t>2023-05-05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5FBA4E-090D-45B7-9D03-19F1DACA1C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3717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59AA-3AD8-E670-9FD6-B6AF90E98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fr-CA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PlantVillage</a:t>
            </a: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et </a:t>
            </a:r>
            <a:b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Bag Of Visual </a:t>
            </a:r>
            <a:r>
              <a:rPr lang="fr-CA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Words</a:t>
            </a:r>
            <a:endParaRPr lang="fr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1D813-3927-3026-325F-FABAD69E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96514"/>
          </a:xfrm>
        </p:spPr>
        <p:txBody>
          <a:bodyPr>
            <a:normAutofit/>
          </a:bodyPr>
          <a:lstStyle/>
          <a:p>
            <a:pPr algn="ctr"/>
            <a:r>
              <a:rPr lang="fr-CA" sz="3200" dirty="0"/>
              <a:t>Approche supervisée</a:t>
            </a:r>
          </a:p>
          <a:p>
            <a:pPr algn="ctr"/>
            <a:r>
              <a:rPr lang="fr-CA" dirty="0"/>
              <a:t>Jean-François Gagnon</a:t>
            </a:r>
          </a:p>
          <a:p>
            <a:pPr algn="ctr"/>
            <a:r>
              <a:rPr lang="fr-CA" dirty="0"/>
              <a:t>Frédérique Champagne</a:t>
            </a:r>
          </a:p>
          <a:p>
            <a:pPr algn="ctr"/>
            <a:r>
              <a:rPr lang="fr-CA" dirty="0"/>
              <a:t>Michèle De La Sablonnière</a:t>
            </a:r>
          </a:p>
        </p:txBody>
      </p:sp>
    </p:spTree>
    <p:extLst>
      <p:ext uri="{BB962C8B-B14F-4D97-AF65-F5344CB8AC3E}">
        <p14:creationId xmlns:p14="http://schemas.microsoft.com/office/powerpoint/2010/main" val="143781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297B-5439-09EC-8A62-45EAF5B1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Bag of Visual </a:t>
            </a:r>
            <a:r>
              <a:rPr lang="fr-CA" dirty="0" err="1"/>
              <a:t>Words</a:t>
            </a:r>
            <a:endParaRPr lang="fr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960734-B2C2-F089-C55A-31E29503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32679" r="22499" b="22064"/>
          <a:stretch/>
        </p:blipFill>
        <p:spPr>
          <a:xfrm>
            <a:off x="5366084" y="609600"/>
            <a:ext cx="2390274" cy="175661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A10E10-38D4-9EB0-E632-46C39EF5A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4" t="32430" r="23523" b="21888"/>
          <a:stretch/>
        </p:blipFill>
        <p:spPr>
          <a:xfrm>
            <a:off x="7483814" y="2460458"/>
            <a:ext cx="2576934" cy="193708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8160623-6F29-BEE5-679D-23FF0A1E8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t="33772" r="24520" b="23825"/>
          <a:stretch/>
        </p:blipFill>
        <p:spPr>
          <a:xfrm>
            <a:off x="3874339" y="4318671"/>
            <a:ext cx="3525253" cy="24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AC9-57D7-C747-21CE-6E1EB243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SIFT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FE50-9C8E-1BD4-4FBE-861E3278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432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45F5-D594-B859-72BD-7D375577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Dictionnaire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DDF-7A12-6F9C-3DBF-320B5FC0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999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6951-FD5B-EAD9-4ED0-95BE65B7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5BAD-100B-091F-5B8E-C6181646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624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5413-8EE3-C061-A782-9D618F29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</a:t>
            </a:r>
            <a:r>
              <a:rPr lang="fr-CA" dirty="0" err="1"/>
              <a:t>Random</a:t>
            </a:r>
            <a:r>
              <a:rPr lang="fr-CA" dirty="0"/>
              <a:t>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D492-9392-6644-7C8C-CC102938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802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97A-303D-D3B9-01D9-E82974A1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Enrichissement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4BA3-AF2D-4971-DA56-8E9CCBEE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09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0C1-8AEE-4E00-CA58-8B4A8ECD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A86F-6987-EFB1-8E26-E603974C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60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70D6-0F5D-01B8-560F-E923A79B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6A12-E705-CE95-2F6B-AE2C9BD5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704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B770-52C2-A5A1-5B03-E1F0A5DB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6BC1-2AE8-73D9-76C3-71BEDF90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CA" sz="2200" dirty="0"/>
              <a:t>Base de données Plant Village</a:t>
            </a:r>
          </a:p>
          <a:p>
            <a:pPr lvl="1"/>
            <a:r>
              <a:rPr lang="fr-CA" sz="2200" dirty="0"/>
              <a:t>Contient 60 000 images de feuilles de plante avec diverses maladies.</a:t>
            </a:r>
          </a:p>
          <a:p>
            <a:pPr lvl="1"/>
            <a:r>
              <a:rPr lang="fr-CA" sz="2200" dirty="0"/>
              <a:t>Répartie en 38 différentes classes combinant espèce et maladies.</a:t>
            </a:r>
          </a:p>
          <a:p>
            <a:pPr marL="457200" lvl="1" indent="0">
              <a:buNone/>
            </a:pPr>
            <a:endParaRPr lang="fr-CA" sz="2200" dirty="0"/>
          </a:p>
          <a:p>
            <a:pPr marL="0" lvl="1" indent="0">
              <a:buNone/>
            </a:pPr>
            <a:endParaRPr lang="fr-CA" dirty="0"/>
          </a:p>
          <a:p>
            <a:pPr lvl="1"/>
            <a:endParaRPr lang="fr-CA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3672E1-E5B9-7AC1-3F19-CD9A6B329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6" t="30679" r="11652" b="18476"/>
          <a:stretch/>
        </p:blipFill>
        <p:spPr>
          <a:xfrm>
            <a:off x="1035326" y="3646705"/>
            <a:ext cx="7880684" cy="30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3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218C-163E-7EFC-FD2C-BBE84DE0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3F7F-EC09-8C19-9FE4-8AD86289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200" dirty="0"/>
              <a:t>Développer un classificateur capable d’identifier la classe d’une image.</a:t>
            </a:r>
          </a:p>
          <a:p>
            <a:r>
              <a:rPr lang="fr-CA" sz="2200" dirty="0"/>
              <a:t>Utiliser les techniques Bag of Visual </a:t>
            </a:r>
            <a:r>
              <a:rPr lang="fr-CA" sz="2200" dirty="0" err="1"/>
              <a:t>Words</a:t>
            </a:r>
            <a:r>
              <a:rPr lang="fr-CA" sz="2200" dirty="0"/>
              <a:t> pour décrire les images et SIFT (</a:t>
            </a:r>
            <a:r>
              <a:rPr lang="fr-CA" sz="2200" dirty="0" err="1"/>
              <a:t>Scale</a:t>
            </a:r>
            <a:r>
              <a:rPr lang="fr-CA" sz="2200" dirty="0"/>
              <a:t>-Invariant </a:t>
            </a:r>
            <a:r>
              <a:rPr lang="fr-CA" sz="2200" dirty="0" err="1"/>
              <a:t>Feature</a:t>
            </a:r>
            <a:r>
              <a:rPr lang="fr-CA" sz="2200" dirty="0"/>
              <a:t> </a:t>
            </a:r>
            <a:r>
              <a:rPr lang="fr-CA" sz="2200" dirty="0" err="1"/>
              <a:t>Transform</a:t>
            </a:r>
            <a:r>
              <a:rPr lang="fr-CA" sz="2200" dirty="0"/>
              <a:t>) pour générer les descripteurs.</a:t>
            </a:r>
          </a:p>
          <a:p>
            <a:r>
              <a:rPr lang="fr-CA" sz="2200" dirty="0"/>
              <a:t>Construction du dictionnaire avec </a:t>
            </a:r>
            <a:r>
              <a:rPr lang="fr-CA" sz="2200" dirty="0" err="1"/>
              <a:t>MiniBatchKMeans</a:t>
            </a:r>
            <a:r>
              <a:rPr lang="fr-CA" sz="2200" dirty="0"/>
              <a:t> et TF-IDF</a:t>
            </a:r>
          </a:p>
          <a:p>
            <a:r>
              <a:rPr lang="fr-CA" sz="2200" dirty="0"/>
              <a:t>Comparer les algorithmes de classification KNN et </a:t>
            </a:r>
            <a:r>
              <a:rPr lang="fr-CA" sz="2200" dirty="0" err="1"/>
              <a:t>Random</a:t>
            </a:r>
            <a:r>
              <a:rPr lang="fr-CA" sz="2200" dirty="0"/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17354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EAA6-497B-48ED-E29D-B12F87B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Prétraitement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2B49-7D8A-27FE-E509-DC949C09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484"/>
            <a:ext cx="8596668" cy="484179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708150" algn="l"/>
              </a:tabLst>
            </a:pPr>
            <a:r>
              <a:rPr lang="fr-CA" sz="2200" dirty="0"/>
              <a:t>Base de données contenant uniquement des images.</a:t>
            </a:r>
          </a:p>
          <a:p>
            <a:pPr>
              <a:tabLst>
                <a:tab pos="1708150" algn="l"/>
              </a:tabLst>
            </a:pPr>
            <a:r>
              <a:rPr lang="fr-CA" sz="2200" dirty="0"/>
              <a:t>L’information des classes contenue dans les chemins de fichiers sous le format: </a:t>
            </a:r>
            <a:r>
              <a:rPr lang="en-CA" sz="2200" dirty="0"/>
              <a:t>[</a:t>
            </a:r>
            <a:r>
              <a:rPr lang="en-CA" sz="2200" dirty="0" err="1"/>
              <a:t>Espece</a:t>
            </a:r>
            <a:r>
              <a:rPr lang="en-CA" sz="2200" dirty="0"/>
              <a:t>]_[</a:t>
            </a:r>
            <a:r>
              <a:rPr lang="en-CA" sz="2200" dirty="0" err="1"/>
              <a:t>Maladie</a:t>
            </a:r>
            <a:r>
              <a:rPr lang="en-CA" sz="2200" dirty="0"/>
              <a:t>]/[Image]</a:t>
            </a:r>
          </a:p>
          <a:p>
            <a:pPr>
              <a:tabLst>
                <a:tab pos="1708150" algn="l"/>
              </a:tabLst>
            </a:pPr>
            <a:r>
              <a:rPr lang="fr-CA" sz="2200" dirty="0"/>
              <a:t>Élaborer un processus d’extraction des informations et de normalisation pour que toutes les images aient le format attendu et la même dimension soit 256x256.</a:t>
            </a:r>
          </a:p>
          <a:p>
            <a:pPr>
              <a:tabLst>
                <a:tab pos="1708150" algn="l"/>
              </a:tabLst>
            </a:pPr>
            <a:r>
              <a:rPr lang="fr-CA" sz="2200" dirty="0"/>
              <a:t>Création de la base de données de travail où l’index sert d’identifiant unique.</a:t>
            </a:r>
          </a:p>
          <a:p>
            <a:pPr>
              <a:tabLst>
                <a:tab pos="1708150" algn="l"/>
              </a:tabLst>
            </a:pPr>
            <a:r>
              <a:rPr lang="fr-CA" sz="2200" dirty="0"/>
              <a:t>Les colonnes de notre base de données sont :</a:t>
            </a:r>
          </a:p>
          <a:p>
            <a:pPr lvl="1">
              <a:tabLst>
                <a:tab pos="1708150" algn="l"/>
              </a:tabLst>
            </a:pPr>
            <a:r>
              <a:rPr lang="fr-CA" sz="2000" dirty="0" err="1"/>
              <a:t>species</a:t>
            </a:r>
            <a:r>
              <a:rPr lang="fr-CA" sz="2000" dirty="0"/>
              <a:t> : Espèce de la plante</a:t>
            </a:r>
          </a:p>
          <a:p>
            <a:pPr lvl="1">
              <a:tabLst>
                <a:tab pos="1708150" algn="l"/>
              </a:tabLst>
            </a:pPr>
            <a:r>
              <a:rPr lang="fr-CA" sz="2000" dirty="0" err="1"/>
              <a:t>disease</a:t>
            </a:r>
            <a:r>
              <a:rPr lang="fr-CA" sz="2000" dirty="0"/>
              <a:t> : Nom de la maladie</a:t>
            </a:r>
          </a:p>
          <a:p>
            <a:pPr lvl="1">
              <a:tabLst>
                <a:tab pos="1708150" algn="l"/>
              </a:tabLst>
            </a:pPr>
            <a:r>
              <a:rPr lang="fr-CA" sz="2000" dirty="0"/>
              <a:t>label : La classe normalisée (combine espèce et maladie)</a:t>
            </a:r>
          </a:p>
          <a:p>
            <a:pPr lvl="1">
              <a:tabLst>
                <a:tab pos="1708150" algn="l"/>
              </a:tabLst>
            </a:pPr>
            <a:r>
              <a:rPr lang="fr-CA" sz="2000" dirty="0" err="1"/>
              <a:t>image_path</a:t>
            </a:r>
            <a:r>
              <a:rPr lang="fr-CA" sz="2000" dirty="0"/>
              <a:t> : Chemin de l’image correspondante</a:t>
            </a:r>
          </a:p>
          <a:p>
            <a:pPr lvl="1">
              <a:tabLst>
                <a:tab pos="1708150" algn="l"/>
              </a:tabLst>
            </a:pPr>
            <a:endParaRPr lang="fr-CA" sz="2000" dirty="0"/>
          </a:p>
          <a:p>
            <a:pPr>
              <a:tabLst>
                <a:tab pos="1708150" algn="l"/>
              </a:tabLst>
            </a:pPr>
            <a:endParaRPr lang="fr-CA" sz="2200" dirty="0"/>
          </a:p>
        </p:txBody>
      </p:sp>
    </p:spTree>
    <p:extLst>
      <p:ext uri="{BB962C8B-B14F-4D97-AF65-F5344CB8AC3E}">
        <p14:creationId xmlns:p14="http://schemas.microsoft.com/office/powerpoint/2010/main" val="292177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4494-3925-362C-CE71-5482965E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2967-BBBF-3D1A-1384-1F6BEE08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885"/>
            <a:ext cx="8596668" cy="4393036"/>
          </a:xfrm>
        </p:spPr>
        <p:txBody>
          <a:bodyPr/>
          <a:lstStyle/>
          <a:p>
            <a:r>
              <a:rPr lang="fr-CA" dirty="0"/>
              <a:t>La base de données contient 14 espèces : </a:t>
            </a:r>
          </a:p>
          <a:p>
            <a:pPr lvl="1"/>
            <a:r>
              <a:rPr lang="fr-CA" dirty="0"/>
              <a:t>Apple, Blueberry, Cherry, Corn, </a:t>
            </a:r>
            <a:r>
              <a:rPr lang="fr-CA" dirty="0" err="1"/>
              <a:t>Grape</a:t>
            </a:r>
            <a:r>
              <a:rPr lang="fr-CA" dirty="0"/>
              <a:t>, Orange, </a:t>
            </a:r>
            <a:r>
              <a:rPr lang="fr-CA" dirty="0" err="1"/>
              <a:t>Peach</a:t>
            </a:r>
            <a:r>
              <a:rPr lang="fr-CA" dirty="0"/>
              <a:t>, </a:t>
            </a:r>
            <a:r>
              <a:rPr lang="fr-CA" dirty="0" err="1"/>
              <a:t>Pepper_bell</a:t>
            </a:r>
            <a:r>
              <a:rPr lang="fr-CA" dirty="0"/>
              <a:t>, Potato, </a:t>
            </a:r>
            <a:r>
              <a:rPr lang="fr-CA" dirty="0" err="1"/>
              <a:t>Rasberry</a:t>
            </a:r>
            <a:r>
              <a:rPr lang="fr-CA" dirty="0"/>
              <a:t>, </a:t>
            </a:r>
            <a:r>
              <a:rPr lang="fr-CA" dirty="0" err="1"/>
              <a:t>Soybean</a:t>
            </a:r>
            <a:r>
              <a:rPr lang="fr-CA" dirty="0"/>
              <a:t>, Squash et </a:t>
            </a:r>
            <a:r>
              <a:rPr lang="fr-CA" dirty="0" err="1"/>
              <a:t>Strawberry</a:t>
            </a:r>
            <a:r>
              <a:rPr lang="fr-CA" dirty="0"/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0733B6-77F9-7BF6-7D07-AD3F563DB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t="25439" r="10472" b="15789"/>
          <a:stretch/>
        </p:blipFill>
        <p:spPr>
          <a:xfrm>
            <a:off x="690460" y="2586964"/>
            <a:ext cx="8583542" cy="40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DD91-F2FB-48EA-1334-6C4575AE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515"/>
            <a:ext cx="8596668" cy="4813947"/>
          </a:xfrm>
        </p:spPr>
        <p:txBody>
          <a:bodyPr/>
          <a:lstStyle/>
          <a:p>
            <a:r>
              <a:rPr lang="fr-CA" dirty="0"/>
              <a:t>Il y a 38 modalités de classe :</a:t>
            </a:r>
          </a:p>
          <a:p>
            <a:endParaRPr lang="fr-C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254680-9478-1627-4A97-4C925DF87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23859" r="46961" b="28191"/>
          <a:stretch/>
        </p:blipFill>
        <p:spPr>
          <a:xfrm>
            <a:off x="677334" y="2377692"/>
            <a:ext cx="5097089" cy="370947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DB41E1-9FA8-D6DA-D5A1-0D11BD132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6" t="13953" r="17740" b="3684"/>
          <a:stretch/>
        </p:blipFill>
        <p:spPr>
          <a:xfrm>
            <a:off x="6096000" y="157257"/>
            <a:ext cx="3324725" cy="65434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C23114-BAB8-5CA5-0C80-FA7B0A83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206397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59C-7742-7CAD-D03C-4D8EF8A6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Sélection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56CF-D89E-359A-1EC6-EE7FF952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011"/>
            <a:ext cx="8596668" cy="4513351"/>
          </a:xfrm>
        </p:spPr>
        <p:txBody>
          <a:bodyPr/>
          <a:lstStyle/>
          <a:p>
            <a:r>
              <a:rPr lang="fr-CA" dirty="0"/>
              <a:t>Classes mal représentées : </a:t>
            </a:r>
          </a:p>
          <a:p>
            <a:pPr lvl="1"/>
            <a:r>
              <a:rPr lang="fr-CA" dirty="0"/>
              <a:t>Blueberry, Orange, </a:t>
            </a:r>
            <a:r>
              <a:rPr lang="fr-CA" dirty="0" err="1"/>
              <a:t>Soybean</a:t>
            </a:r>
            <a:r>
              <a:rPr lang="fr-CA" dirty="0"/>
              <a:t>, </a:t>
            </a:r>
            <a:r>
              <a:rPr lang="fr-CA" dirty="0" err="1"/>
              <a:t>Rasberry</a:t>
            </a:r>
            <a:r>
              <a:rPr lang="fr-CA" dirty="0"/>
              <a:t>, Squash</a:t>
            </a:r>
          </a:p>
          <a:p>
            <a:endParaRPr lang="fr-CA" dirty="0"/>
          </a:p>
          <a:p>
            <a:r>
              <a:rPr lang="fr-CA" dirty="0"/>
              <a:t>Classes trop volumineuses ou trop petites : </a:t>
            </a:r>
          </a:p>
          <a:p>
            <a:pPr lvl="1"/>
            <a:r>
              <a:rPr lang="fr-CA" dirty="0"/>
              <a:t>Cherry, </a:t>
            </a:r>
            <a:r>
              <a:rPr lang="fr-CA" dirty="0" err="1"/>
              <a:t>Peach</a:t>
            </a:r>
            <a:r>
              <a:rPr lang="fr-CA" dirty="0"/>
              <a:t>, </a:t>
            </a:r>
            <a:r>
              <a:rPr lang="fr-CA" dirty="0" err="1"/>
              <a:t>Pepper_bell</a:t>
            </a:r>
            <a:r>
              <a:rPr lang="fr-CA" dirty="0"/>
              <a:t>, </a:t>
            </a:r>
            <a:r>
              <a:rPr lang="fr-CA" dirty="0" err="1"/>
              <a:t>Strawberry</a:t>
            </a:r>
            <a:r>
              <a:rPr lang="fr-CA" dirty="0"/>
              <a:t>, </a:t>
            </a:r>
            <a:r>
              <a:rPr lang="fr-CA" dirty="0" err="1"/>
              <a:t>Tomato</a:t>
            </a:r>
            <a:endParaRPr lang="fr-CA" dirty="0"/>
          </a:p>
          <a:p>
            <a:pPr marL="285750" lvl="1"/>
            <a:endParaRPr lang="fr-CA" dirty="0"/>
          </a:p>
          <a:p>
            <a:pPr marL="360363" lvl="1" indent="-360363"/>
            <a:r>
              <a:rPr lang="fr-CA" sz="1800" dirty="0"/>
              <a:t>Classes restantes avant la dernière sélection :</a:t>
            </a:r>
          </a:p>
          <a:p>
            <a:pPr marL="760413" lvl="2" indent="-360363"/>
            <a:r>
              <a:rPr lang="fr-CA" sz="1600" dirty="0"/>
              <a:t>Apple, Corn, </a:t>
            </a:r>
            <a:r>
              <a:rPr lang="fr-CA" sz="1600" dirty="0" err="1"/>
              <a:t>Grape</a:t>
            </a:r>
            <a:r>
              <a:rPr lang="fr-CA" sz="1600" dirty="0"/>
              <a:t>, Potato</a:t>
            </a:r>
          </a:p>
          <a:p>
            <a:pPr marL="760413" lvl="2" indent="-360363"/>
            <a:endParaRPr lang="fr-CA" sz="1600" dirty="0"/>
          </a:p>
          <a:p>
            <a:pPr marL="360363" lvl="2" indent="-360363"/>
            <a:r>
              <a:rPr lang="fr-CA" sz="1600" dirty="0"/>
              <a:t>Classe retenue 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4A8ACC-55B0-E11D-57E1-9F8A88A77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46183" r="20079" b="29553"/>
          <a:stretch/>
        </p:blipFill>
        <p:spPr>
          <a:xfrm>
            <a:off x="2780720" y="4927601"/>
            <a:ext cx="7241585" cy="17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8CB9-5BEE-70F6-9E4A-B1549987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 de </a:t>
            </a:r>
            <a:r>
              <a:rPr lang="fr-CA" dirty="0" err="1"/>
              <a:t>Grape</a:t>
            </a:r>
            <a:endParaRPr lang="fr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78CCDC-9269-A16C-3BBE-96AE7F29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7" t="23690" r="10606" b="12764"/>
          <a:stretch/>
        </p:blipFill>
        <p:spPr>
          <a:xfrm>
            <a:off x="1222988" y="1528771"/>
            <a:ext cx="7505360" cy="4719629"/>
          </a:xfrm>
        </p:spPr>
      </p:pic>
    </p:spTree>
    <p:extLst>
      <p:ext uri="{BB962C8B-B14F-4D97-AF65-F5344CB8AC3E}">
        <p14:creationId xmlns:p14="http://schemas.microsoft.com/office/powerpoint/2010/main" val="342984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3F9E-F091-3BE6-FE25-3ACD2FE7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Préparation des groupes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C683-FF20-DE00-C0A4-1CD74777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Random</a:t>
            </a:r>
            <a:r>
              <a:rPr lang="fr-CA" dirty="0"/>
              <a:t> Under Sampler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Séparation train/test (80/20)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A873D0-58B0-322E-BA76-D8875A079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41745" r="21958" b="26886"/>
          <a:stretch/>
        </p:blipFill>
        <p:spPr>
          <a:xfrm>
            <a:off x="3830582" y="1612233"/>
            <a:ext cx="4530836" cy="194911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488C8D-B9C5-7A87-BC72-28F47E1E9D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6" t="47200" r="50000" b="33202"/>
          <a:stretch/>
        </p:blipFill>
        <p:spPr>
          <a:xfrm>
            <a:off x="4427621" y="4067428"/>
            <a:ext cx="3091029" cy="14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66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334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PlantVillage et  Bag Of Visual Words</vt:lpstr>
      <vt:lpstr>Introduction</vt:lpstr>
      <vt:lpstr>Description sommaire</vt:lpstr>
      <vt:lpstr>Prétraitement</vt:lpstr>
      <vt:lpstr>Exploration</vt:lpstr>
      <vt:lpstr>suite</vt:lpstr>
      <vt:lpstr>Sélection des données</vt:lpstr>
      <vt:lpstr>Visualisation de Grape</vt:lpstr>
      <vt:lpstr>Préparation des groupes</vt:lpstr>
      <vt:lpstr>Bag of Visual Words</vt:lpstr>
      <vt:lpstr>SIFT PCA</vt:lpstr>
      <vt:lpstr>Dictionnaire TF-IDF</vt:lpstr>
      <vt:lpstr>Classification KNN</vt:lpstr>
      <vt:lpstr>Classification Random Forest</vt:lpstr>
      <vt:lpstr>Enrichissement</vt:lpstr>
      <vt:lpstr>Application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PlantVillage et  Bag Of Visual Words</dc:title>
  <dc:creator>MaddoxLe GrosSalle</dc:creator>
  <cp:lastModifiedBy>MaddoxLe GrosSalle</cp:lastModifiedBy>
  <cp:revision>1</cp:revision>
  <dcterms:created xsi:type="dcterms:W3CDTF">2023-05-05T04:17:05Z</dcterms:created>
  <dcterms:modified xsi:type="dcterms:W3CDTF">2023-05-05T05:30:35Z</dcterms:modified>
</cp:coreProperties>
</file>