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7644A-DED7-7E44-0A07-F6D666496141}"/>
              </a:ext>
            </a:extLst>
          </p:cNvPr>
          <p:cNvSpPr>
            <a:spLocks noGrp="1"/>
          </p:cNvSpPr>
          <p:nvPr>
            <p:ph type="ctrTitle"/>
          </p:nvPr>
        </p:nvSpPr>
        <p:spPr>
          <a:xfrm>
            <a:off x="2417780" y="802299"/>
            <a:ext cx="7375578" cy="1357806"/>
          </a:xfrm>
        </p:spPr>
        <p:txBody>
          <a:bodyPr/>
          <a:lstStyle/>
          <a:p>
            <a:r>
              <a:rPr lang="es-ES" dirty="0"/>
              <a:t>Proyecto Final</a:t>
            </a:r>
            <a:endParaRPr lang="es-CO" dirty="0"/>
          </a:p>
        </p:txBody>
      </p:sp>
      <p:sp>
        <p:nvSpPr>
          <p:cNvPr id="3" name="Subtítulo 2">
            <a:extLst>
              <a:ext uri="{FF2B5EF4-FFF2-40B4-BE49-F238E27FC236}">
                <a16:creationId xmlns:a16="http://schemas.microsoft.com/office/drawing/2014/main" id="{3E0B8168-39EA-2422-A148-8AC51E70E6DB}"/>
              </a:ext>
            </a:extLst>
          </p:cNvPr>
          <p:cNvSpPr>
            <a:spLocks noGrp="1"/>
          </p:cNvSpPr>
          <p:nvPr>
            <p:ph type="subTitle" idx="1"/>
          </p:nvPr>
        </p:nvSpPr>
        <p:spPr>
          <a:xfrm>
            <a:off x="2417780" y="3720275"/>
            <a:ext cx="8637072" cy="977621"/>
          </a:xfrm>
        </p:spPr>
        <p:txBody>
          <a:bodyPr>
            <a:noAutofit/>
          </a:bodyPr>
          <a:lstStyle/>
          <a:p>
            <a:r>
              <a:rPr lang="es-ES" dirty="0"/>
              <a:t>ANDREA RESTREPO CARVALHO</a:t>
            </a:r>
          </a:p>
          <a:p>
            <a:r>
              <a:rPr lang="es-ES" dirty="0"/>
              <a:t>JOHN FREDY SUÁREZ PÉREZ</a:t>
            </a:r>
          </a:p>
          <a:p>
            <a:r>
              <a:rPr lang="es-ES" dirty="0"/>
              <a:t>DANIELA ALEJANDRA PARRA MOSQUERA</a:t>
            </a:r>
            <a:endParaRPr lang="es-CO" dirty="0"/>
          </a:p>
        </p:txBody>
      </p:sp>
    </p:spTree>
    <p:extLst>
      <p:ext uri="{BB962C8B-B14F-4D97-AF65-F5344CB8AC3E}">
        <p14:creationId xmlns:p14="http://schemas.microsoft.com/office/powerpoint/2010/main" val="184902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7B4BB-F99B-B4EF-59B9-D73560710911}"/>
              </a:ext>
            </a:extLst>
          </p:cNvPr>
          <p:cNvSpPr>
            <a:spLocks noGrp="1"/>
          </p:cNvSpPr>
          <p:nvPr>
            <p:ph type="title"/>
          </p:nvPr>
        </p:nvSpPr>
        <p:spPr/>
        <p:txBody>
          <a:bodyPr/>
          <a:lstStyle/>
          <a:p>
            <a:r>
              <a:rPr lang="es-ES" dirty="0"/>
              <a:t>JUGO DEL AHORCADO</a:t>
            </a:r>
            <a:endParaRPr lang="es-CO" dirty="0"/>
          </a:p>
        </p:txBody>
      </p:sp>
      <p:sp>
        <p:nvSpPr>
          <p:cNvPr id="3" name="Marcador de contenido 2">
            <a:extLst>
              <a:ext uri="{FF2B5EF4-FFF2-40B4-BE49-F238E27FC236}">
                <a16:creationId xmlns:a16="http://schemas.microsoft.com/office/drawing/2014/main" id="{3F496C7C-9715-0183-CF04-8D5C5E1D87B6}"/>
              </a:ext>
            </a:extLst>
          </p:cNvPr>
          <p:cNvSpPr>
            <a:spLocks noGrp="1"/>
          </p:cNvSpPr>
          <p:nvPr>
            <p:ph idx="1"/>
          </p:nvPr>
        </p:nvSpPr>
        <p:spPr/>
        <p:txBody>
          <a:bodyPr>
            <a:normAutofit/>
          </a:bodyPr>
          <a:lstStyle/>
          <a:p>
            <a:r>
              <a:rPr lang="es-ES" sz="2800" b="1" i="0" dirty="0">
                <a:solidFill>
                  <a:srgbClr val="374151"/>
                </a:solidFill>
                <a:effectLst/>
                <a:latin typeface="Söhne"/>
              </a:rPr>
              <a:t>Este es un código de Python que implementa el juego del ahorcado con dos opciones de idioma: inglés (I) y español (E). A continuación, explicaremos el propósito y el funcionamiento de cada parte del código.</a:t>
            </a:r>
            <a:endParaRPr lang="es-CO" sz="2800" b="1" dirty="0"/>
          </a:p>
        </p:txBody>
      </p:sp>
    </p:spTree>
    <p:extLst>
      <p:ext uri="{BB962C8B-B14F-4D97-AF65-F5344CB8AC3E}">
        <p14:creationId xmlns:p14="http://schemas.microsoft.com/office/powerpoint/2010/main" val="19256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0EC42-E499-5CC5-2FBE-B5B0D33F7B50}"/>
              </a:ext>
            </a:extLst>
          </p:cNvPr>
          <p:cNvSpPr>
            <a:spLocks noGrp="1"/>
          </p:cNvSpPr>
          <p:nvPr>
            <p:ph type="title"/>
          </p:nvPr>
        </p:nvSpPr>
        <p:spPr/>
        <p:txBody>
          <a:bodyPr/>
          <a:lstStyle/>
          <a:p>
            <a:r>
              <a:rPr lang="es-ES" b="1" i="0" dirty="0">
                <a:effectLst/>
                <a:latin typeface="Söhne"/>
              </a:rPr>
              <a:t>Importación de Librerías y Módulos</a:t>
            </a:r>
            <a:r>
              <a:rPr lang="es-ES" b="0" i="0" dirty="0">
                <a:solidFill>
                  <a:srgbClr val="374151"/>
                </a:solidFill>
                <a:effectLst/>
                <a:latin typeface="Söhne"/>
              </a:rPr>
              <a:t>:</a:t>
            </a:r>
            <a:endParaRPr lang="es-CO" dirty="0"/>
          </a:p>
        </p:txBody>
      </p:sp>
      <p:sp>
        <p:nvSpPr>
          <p:cNvPr id="3" name="Marcador de contenido 2">
            <a:extLst>
              <a:ext uri="{FF2B5EF4-FFF2-40B4-BE49-F238E27FC236}">
                <a16:creationId xmlns:a16="http://schemas.microsoft.com/office/drawing/2014/main" id="{DA3594A0-6D0F-57B5-03F1-E2C21A7A4558}"/>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800" b="0" i="0" u="none" strike="noStrike" cap="none" normalizeH="0" baseline="0" dirty="0">
                <a:ln>
                  <a:noFill/>
                </a:ln>
                <a:solidFill>
                  <a:srgbClr val="374151"/>
                </a:solidFill>
                <a:effectLst/>
                <a:latin typeface="Söhne"/>
              </a:rPr>
              <a:t>Se importan las librerías </a:t>
            </a:r>
            <a:r>
              <a:rPr kumimoji="0" lang="es-CO" altLang="es-CO" sz="2800" b="1" i="0" u="none" strike="noStrike" cap="none" normalizeH="0" baseline="0" dirty="0" err="1">
                <a:ln>
                  <a:noFill/>
                </a:ln>
                <a:solidFill>
                  <a:srgbClr val="374151"/>
                </a:solidFill>
                <a:effectLst/>
                <a:latin typeface="Söhne Mono"/>
              </a:rPr>
              <a:t>random</a:t>
            </a:r>
            <a:r>
              <a:rPr kumimoji="0" lang="es-CO" altLang="es-CO" sz="2800" b="0" i="0" u="none" strike="noStrike" cap="none" normalizeH="0" baseline="0" dirty="0">
                <a:ln>
                  <a:noFill/>
                </a:ln>
                <a:solidFill>
                  <a:srgbClr val="374151"/>
                </a:solidFill>
                <a:effectLst/>
                <a:latin typeface="Söhne"/>
              </a:rPr>
              <a:t> y </a:t>
            </a:r>
            <a:r>
              <a:rPr kumimoji="0" lang="es-CO" altLang="es-CO" sz="2800" b="1" i="0" u="none" strike="noStrike" cap="none" normalizeH="0" baseline="0" dirty="0" err="1">
                <a:ln>
                  <a:noFill/>
                </a:ln>
                <a:solidFill>
                  <a:srgbClr val="374151"/>
                </a:solidFill>
                <a:effectLst/>
                <a:latin typeface="Söhne Mono"/>
              </a:rPr>
              <a:t>string</a:t>
            </a:r>
            <a:r>
              <a:rPr kumimoji="0" lang="es-CO" altLang="es-CO" sz="2800" b="0" i="0" u="none" strike="noStrike" cap="none" normalizeH="0" baseline="0" dirty="0">
                <a:ln>
                  <a:noFill/>
                </a:ln>
                <a:solidFill>
                  <a:srgbClr val="374151"/>
                </a:solidFill>
                <a:effectLst/>
                <a:latin typeface="Söhne"/>
              </a:rPr>
              <a:t> para generar palabras aleatorias y trabajar con cadenas.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800" b="0" i="0" u="none" strike="noStrike" cap="none" normalizeH="0" baseline="0" dirty="0">
                <a:ln>
                  <a:noFill/>
                </a:ln>
                <a:solidFill>
                  <a:srgbClr val="374151"/>
                </a:solidFill>
                <a:effectLst/>
                <a:latin typeface="Söhne"/>
              </a:rPr>
              <a:t>Se importa el módulo </a:t>
            </a:r>
            <a:r>
              <a:rPr kumimoji="0" lang="es-CO" altLang="es-CO" sz="2800" b="1" i="0" u="none" strike="noStrike" cap="none" normalizeH="0" baseline="0" dirty="0" err="1">
                <a:ln>
                  <a:noFill/>
                </a:ln>
                <a:solidFill>
                  <a:srgbClr val="374151"/>
                </a:solidFill>
                <a:effectLst/>
                <a:latin typeface="Söhne Mono"/>
              </a:rPr>
              <a:t>json</a:t>
            </a:r>
            <a:r>
              <a:rPr kumimoji="0" lang="es-CO" altLang="es-CO" sz="2800" b="0" i="0" u="none" strike="noStrike" cap="none" normalizeH="0" baseline="0" dirty="0">
                <a:ln>
                  <a:noFill/>
                </a:ln>
                <a:solidFill>
                  <a:srgbClr val="374151"/>
                </a:solidFill>
                <a:effectLst/>
                <a:latin typeface="Söhne"/>
              </a:rPr>
              <a:t> para manejar archivos JSON.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800" b="0" i="0" u="none" strike="noStrike" cap="none" normalizeH="0" baseline="0" dirty="0">
                <a:ln>
                  <a:noFill/>
                </a:ln>
                <a:solidFill>
                  <a:srgbClr val="374151"/>
                </a:solidFill>
                <a:effectLst/>
                <a:latin typeface="Söhne"/>
              </a:rPr>
              <a:t>Se importan cuatro módulos personalizados: </a:t>
            </a:r>
            <a:r>
              <a:rPr kumimoji="0" lang="es-CO" altLang="es-CO" sz="2800" b="1" i="0" u="none" strike="noStrike" cap="none" normalizeH="0" baseline="0" dirty="0">
                <a:ln>
                  <a:noFill/>
                </a:ln>
                <a:solidFill>
                  <a:srgbClr val="374151"/>
                </a:solidFill>
                <a:effectLst/>
                <a:latin typeface="Söhne Mono"/>
              </a:rPr>
              <a:t>palabras</a:t>
            </a:r>
            <a:r>
              <a:rPr kumimoji="0" lang="es-CO" altLang="es-CO" sz="2800" b="0" i="0" u="none" strike="noStrike" cap="none" normalizeH="0" baseline="0" dirty="0">
                <a:ln>
                  <a:noFill/>
                </a:ln>
                <a:solidFill>
                  <a:srgbClr val="374151"/>
                </a:solidFill>
                <a:effectLst/>
                <a:latin typeface="Söhne"/>
              </a:rPr>
              <a:t>, </a:t>
            </a:r>
            <a:r>
              <a:rPr kumimoji="0" lang="es-CO" altLang="es-CO" sz="2800" b="1" i="0" u="none" strike="noStrike" cap="none" normalizeH="0" baseline="0" dirty="0" err="1">
                <a:ln>
                  <a:noFill/>
                </a:ln>
                <a:solidFill>
                  <a:srgbClr val="374151"/>
                </a:solidFill>
                <a:effectLst/>
                <a:latin typeface="Söhne Mono"/>
              </a:rPr>
              <a:t>words</a:t>
            </a:r>
            <a:r>
              <a:rPr kumimoji="0" lang="es-CO" altLang="es-CO" sz="2800" b="0" i="0" u="none" strike="noStrike" cap="none" normalizeH="0" baseline="0" dirty="0">
                <a:ln>
                  <a:noFill/>
                </a:ln>
                <a:solidFill>
                  <a:srgbClr val="374151"/>
                </a:solidFill>
                <a:effectLst/>
                <a:latin typeface="Söhne"/>
              </a:rPr>
              <a:t>, </a:t>
            </a:r>
            <a:r>
              <a:rPr kumimoji="0" lang="es-CO" altLang="es-CO" sz="2800" b="1" i="0" u="none" strike="noStrike" cap="none" normalizeH="0" baseline="0" dirty="0" err="1">
                <a:ln>
                  <a:noFill/>
                </a:ln>
                <a:solidFill>
                  <a:srgbClr val="374151"/>
                </a:solidFill>
                <a:effectLst/>
                <a:latin typeface="Söhne Mono"/>
              </a:rPr>
              <a:t>ahorcado_diagramas</a:t>
            </a:r>
            <a:r>
              <a:rPr kumimoji="0" lang="es-CO" altLang="es-CO" sz="2800" b="0" i="0" u="none" strike="noStrike" cap="none" normalizeH="0" baseline="0" dirty="0">
                <a:ln>
                  <a:noFill/>
                </a:ln>
                <a:solidFill>
                  <a:srgbClr val="374151"/>
                </a:solidFill>
                <a:effectLst/>
                <a:latin typeface="Söhne"/>
              </a:rPr>
              <a:t>, y </a:t>
            </a:r>
            <a:r>
              <a:rPr kumimoji="0" lang="es-CO" altLang="es-CO" sz="2800" b="1" i="0" u="none" strike="noStrike" cap="none" normalizeH="0" baseline="0" dirty="0" err="1">
                <a:ln>
                  <a:noFill/>
                </a:ln>
                <a:solidFill>
                  <a:srgbClr val="374151"/>
                </a:solidFill>
                <a:effectLst/>
                <a:latin typeface="Söhne Mono"/>
              </a:rPr>
              <a:t>hangman_diagrams</a:t>
            </a:r>
            <a:r>
              <a:rPr kumimoji="0" lang="es-CO" altLang="es-CO" sz="2800" b="0" i="0" u="none" strike="noStrike" cap="none" normalizeH="0" baseline="0" dirty="0">
                <a:ln>
                  <a:noFill/>
                </a:ln>
                <a:solidFill>
                  <a:srgbClr val="374151"/>
                </a:solidFill>
                <a:effectLst/>
                <a:latin typeface="Söhne"/>
              </a:rPr>
              <a:t>. Estos módulos parecen contener datos y diagramas relacionados con el juego.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endParaRPr>
          </a:p>
          <a:p>
            <a:endParaRPr lang="es-CO" dirty="0"/>
          </a:p>
        </p:txBody>
      </p:sp>
      <p:sp>
        <p:nvSpPr>
          <p:cNvPr id="6" name="Rectangle 3">
            <a:extLst>
              <a:ext uri="{FF2B5EF4-FFF2-40B4-BE49-F238E27FC236}">
                <a16:creationId xmlns:a16="http://schemas.microsoft.com/office/drawing/2014/main" id="{4073B446-395D-35BA-5067-3112E498D29A}"/>
              </a:ext>
            </a:extLst>
          </p:cNvPr>
          <p:cNvSpPr>
            <a:spLocks noChangeArrowheads="1"/>
          </p:cNvSpPr>
          <p:nvPr/>
        </p:nvSpPr>
        <p:spPr bwMode="auto">
          <a:xfrm>
            <a:off x="0" y="159891"/>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192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0EC42-E499-5CC5-2FBE-B5B0D33F7B50}"/>
              </a:ext>
            </a:extLst>
          </p:cNvPr>
          <p:cNvSpPr>
            <a:spLocks noGrp="1"/>
          </p:cNvSpPr>
          <p:nvPr>
            <p:ph type="title"/>
          </p:nvPr>
        </p:nvSpPr>
        <p:spPr/>
        <p:txBody>
          <a:bodyPr/>
          <a:lstStyle/>
          <a:p>
            <a:r>
              <a:rPr lang="es-CO" b="1" i="0" dirty="0">
                <a:effectLst/>
                <a:latin typeface="Söhne"/>
              </a:rPr>
              <a:t>Definición de Funciones</a:t>
            </a:r>
            <a:r>
              <a:rPr lang="es-CO" b="0" i="0" dirty="0">
                <a:solidFill>
                  <a:srgbClr val="374151"/>
                </a:solidFill>
                <a:effectLst/>
                <a:latin typeface="Söhne"/>
              </a:rPr>
              <a:t>:</a:t>
            </a:r>
            <a:endParaRPr lang="es-CO" dirty="0"/>
          </a:p>
        </p:txBody>
      </p:sp>
      <p:sp>
        <p:nvSpPr>
          <p:cNvPr id="3" name="Marcador de contenido 2">
            <a:extLst>
              <a:ext uri="{FF2B5EF4-FFF2-40B4-BE49-F238E27FC236}">
                <a16:creationId xmlns:a16="http://schemas.microsoft.com/office/drawing/2014/main" id="{DA3594A0-6D0F-57B5-03F1-E2C21A7A4558}"/>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err="1">
                <a:ln>
                  <a:noFill/>
                </a:ln>
                <a:solidFill>
                  <a:srgbClr val="374151"/>
                </a:solidFill>
                <a:effectLst/>
                <a:latin typeface="Söhne Mono"/>
              </a:rPr>
              <a:t>obtener_palabra_válida</a:t>
            </a:r>
            <a:r>
              <a:rPr kumimoji="0" lang="es-CO" altLang="es-CO" sz="2400" b="1" i="0" u="none" strike="noStrike" cap="none" normalizeH="0" baseline="0" dirty="0">
                <a:ln>
                  <a:noFill/>
                </a:ln>
                <a:solidFill>
                  <a:srgbClr val="374151"/>
                </a:solidFill>
                <a:effectLst/>
                <a:latin typeface="Söhne Mono"/>
              </a:rPr>
              <a:t>(palabras)</a:t>
            </a:r>
            <a:r>
              <a:rPr kumimoji="0" lang="es-CO" altLang="es-CO" sz="2800" b="0" i="0" u="none" strike="noStrike" cap="none" normalizeH="0" baseline="0" dirty="0">
                <a:ln>
                  <a:noFill/>
                </a:ln>
                <a:solidFill>
                  <a:srgbClr val="374151"/>
                </a:solidFill>
                <a:effectLst/>
                <a:latin typeface="Söhne"/>
              </a:rPr>
              <a:t>: Esta función elige aleatoriamente una palabra del conjunto </a:t>
            </a:r>
            <a:r>
              <a:rPr kumimoji="0" lang="es-CO" altLang="es-CO" sz="2400" b="1" i="0" u="none" strike="noStrike" cap="none" normalizeH="0" baseline="0" dirty="0">
                <a:ln>
                  <a:noFill/>
                </a:ln>
                <a:solidFill>
                  <a:srgbClr val="374151"/>
                </a:solidFill>
                <a:effectLst/>
                <a:latin typeface="Söhne Mono"/>
              </a:rPr>
              <a:t>palabras</a:t>
            </a:r>
            <a:r>
              <a:rPr kumimoji="0" lang="es-CO" altLang="es-CO" sz="2800" b="0" i="0" u="none" strike="noStrike" cap="none" normalizeH="0" baseline="0" dirty="0">
                <a:ln>
                  <a:noFill/>
                </a:ln>
                <a:solidFill>
                  <a:srgbClr val="374151"/>
                </a:solidFill>
                <a:effectLst/>
                <a:latin typeface="Söhne"/>
              </a:rPr>
              <a:t> y se asegura de que no contenga guiones o espacios. Luego, devuelve la palabra en mayúsculas.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err="1">
                <a:ln>
                  <a:noFill/>
                </a:ln>
                <a:solidFill>
                  <a:srgbClr val="374151"/>
                </a:solidFill>
                <a:effectLst/>
                <a:latin typeface="Söhne Mono"/>
              </a:rPr>
              <a:t>get_valid_word</a:t>
            </a:r>
            <a:r>
              <a:rPr kumimoji="0" lang="es-CO" altLang="es-CO" sz="2400" b="1" i="0" u="none" strike="noStrike" cap="none" normalizeH="0" baseline="0" dirty="0">
                <a:ln>
                  <a:noFill/>
                </a:ln>
                <a:solidFill>
                  <a:srgbClr val="374151"/>
                </a:solidFill>
                <a:effectLst/>
                <a:latin typeface="Söhne Mono"/>
              </a:rPr>
              <a:t>(</a:t>
            </a:r>
            <a:r>
              <a:rPr kumimoji="0" lang="es-CO" altLang="es-CO" sz="2400" b="1" i="0" u="none" strike="noStrike" cap="none" normalizeH="0" baseline="0" dirty="0" err="1">
                <a:ln>
                  <a:noFill/>
                </a:ln>
                <a:solidFill>
                  <a:srgbClr val="374151"/>
                </a:solidFill>
                <a:effectLst/>
                <a:latin typeface="Söhne Mono"/>
              </a:rPr>
              <a:t>words</a:t>
            </a:r>
            <a:r>
              <a:rPr kumimoji="0" lang="es-CO" altLang="es-CO" sz="2400" b="1" i="0" u="none" strike="noStrike" cap="none" normalizeH="0" baseline="0" dirty="0">
                <a:ln>
                  <a:noFill/>
                </a:ln>
                <a:solidFill>
                  <a:srgbClr val="374151"/>
                </a:solidFill>
                <a:effectLst/>
                <a:latin typeface="Söhne Mono"/>
              </a:rPr>
              <a:t>)</a:t>
            </a:r>
            <a:r>
              <a:rPr kumimoji="0" lang="es-CO" altLang="es-CO" sz="2800" b="0" i="0" u="none" strike="noStrike" cap="none" normalizeH="0" baseline="0" dirty="0">
                <a:ln>
                  <a:noFill/>
                </a:ln>
                <a:solidFill>
                  <a:srgbClr val="374151"/>
                </a:solidFill>
                <a:effectLst/>
                <a:latin typeface="Söhne"/>
              </a:rPr>
              <a:t>: Similar a la función anterior, pero trabaja con el conjunto </a:t>
            </a:r>
            <a:r>
              <a:rPr kumimoji="0" lang="es-CO" altLang="es-CO" sz="2400" b="1" i="0" u="none" strike="noStrike" cap="none" normalizeH="0" baseline="0" dirty="0" err="1">
                <a:ln>
                  <a:noFill/>
                </a:ln>
                <a:solidFill>
                  <a:srgbClr val="374151"/>
                </a:solidFill>
                <a:effectLst/>
                <a:latin typeface="Söhne Mono"/>
              </a:rPr>
              <a:t>words</a:t>
            </a:r>
            <a:r>
              <a:rPr kumimoji="0" lang="es-CO" altLang="es-CO" sz="28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rgbClr val="374151"/>
                </a:solidFill>
                <a:effectLst/>
                <a:latin typeface="Söhne Mono"/>
              </a:rPr>
              <a:t>traducir(</a:t>
            </a:r>
            <a:r>
              <a:rPr kumimoji="0" lang="es-CO" altLang="es-CO" sz="2400" b="1" i="0" u="none" strike="noStrike" cap="none" normalizeH="0" baseline="0" dirty="0" err="1">
                <a:ln>
                  <a:noFill/>
                </a:ln>
                <a:solidFill>
                  <a:srgbClr val="374151"/>
                </a:solidFill>
                <a:effectLst/>
                <a:latin typeface="Söhne Mono"/>
              </a:rPr>
              <a:t>word</a:t>
            </a:r>
            <a:r>
              <a:rPr kumimoji="0" lang="es-CO" altLang="es-CO" sz="2400" b="1" i="0" u="none" strike="noStrike" cap="none" normalizeH="0" baseline="0" dirty="0">
                <a:ln>
                  <a:noFill/>
                </a:ln>
                <a:solidFill>
                  <a:srgbClr val="374151"/>
                </a:solidFill>
                <a:effectLst/>
                <a:latin typeface="Söhne Mono"/>
              </a:rPr>
              <a:t>)</a:t>
            </a:r>
            <a:r>
              <a:rPr kumimoji="0" lang="es-CO" altLang="es-CO" sz="2800" b="0" i="0" u="none" strike="noStrike" cap="none" normalizeH="0" baseline="0" dirty="0">
                <a:ln>
                  <a:noFill/>
                </a:ln>
                <a:solidFill>
                  <a:srgbClr val="374151"/>
                </a:solidFill>
                <a:effectLst/>
                <a:latin typeface="Söhne"/>
              </a:rPr>
              <a:t>: Busca la traducción de la palabra </a:t>
            </a:r>
            <a:r>
              <a:rPr kumimoji="0" lang="es-CO" altLang="es-CO" sz="2400" b="1" i="0" u="none" strike="noStrike" cap="none" normalizeH="0" baseline="0" dirty="0" err="1">
                <a:ln>
                  <a:noFill/>
                </a:ln>
                <a:solidFill>
                  <a:srgbClr val="374151"/>
                </a:solidFill>
                <a:effectLst/>
                <a:latin typeface="Söhne Mono"/>
              </a:rPr>
              <a:t>word</a:t>
            </a:r>
            <a:r>
              <a:rPr kumimoji="0" lang="es-CO" altLang="es-CO" sz="2800" b="0" i="0" u="none" strike="noStrike" cap="none" normalizeH="0" baseline="0" dirty="0">
                <a:ln>
                  <a:noFill/>
                </a:ln>
                <a:solidFill>
                  <a:srgbClr val="374151"/>
                </a:solidFill>
                <a:effectLst/>
                <a:latin typeface="Söhne"/>
              </a:rPr>
              <a:t> en un archivo JSON llamado </a:t>
            </a:r>
            <a:r>
              <a:rPr kumimoji="0" lang="es-CO" altLang="es-CO" sz="2400" b="1" i="0" u="none" strike="noStrike" cap="none" normalizeH="0" baseline="0" dirty="0" err="1">
                <a:ln>
                  <a:noFill/>
                </a:ln>
                <a:solidFill>
                  <a:srgbClr val="374151"/>
                </a:solidFill>
                <a:effectLst/>
                <a:latin typeface="Söhne Mono"/>
              </a:rPr>
              <a:t>traducciones.json</a:t>
            </a:r>
            <a:r>
              <a:rPr kumimoji="0" lang="es-CO" altLang="es-CO" sz="2800" b="0" i="0" u="none" strike="noStrike" cap="none" normalizeH="0" baseline="0" dirty="0">
                <a:ln>
                  <a:noFill/>
                </a:ln>
                <a:solidFill>
                  <a:srgbClr val="374151"/>
                </a:solidFill>
                <a:effectLst/>
                <a:latin typeface="Söhne"/>
              </a:rPr>
              <a:t>. Si la palabra está en el archivo, devuelve la traducción; de lo contrario, devuelve "Traducción no encontrada".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endParaRPr>
          </a:p>
          <a:p>
            <a:endParaRPr lang="es-CO" dirty="0"/>
          </a:p>
        </p:txBody>
      </p:sp>
    </p:spTree>
    <p:extLst>
      <p:ext uri="{BB962C8B-B14F-4D97-AF65-F5344CB8AC3E}">
        <p14:creationId xmlns:p14="http://schemas.microsoft.com/office/powerpoint/2010/main" val="41806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0EC42-E499-5CC5-2FBE-B5B0D33F7B50}"/>
              </a:ext>
            </a:extLst>
          </p:cNvPr>
          <p:cNvSpPr>
            <a:spLocks noGrp="1"/>
          </p:cNvSpPr>
          <p:nvPr>
            <p:ph type="title"/>
          </p:nvPr>
        </p:nvSpPr>
        <p:spPr/>
        <p:txBody>
          <a:bodyPr/>
          <a:lstStyle/>
          <a:p>
            <a:r>
              <a:rPr kumimoji="0" lang="es-CO" altLang="es-CO" sz="3200" b="1" i="0" u="none" strike="noStrike" cap="none" normalizeH="0" baseline="0" dirty="0">
                <a:ln>
                  <a:noFill/>
                </a:ln>
                <a:solidFill>
                  <a:schemeClr val="tx1"/>
                </a:solidFill>
                <a:effectLst/>
                <a:latin typeface="Söhne"/>
              </a:rPr>
              <a:t>Función Principal: </a:t>
            </a:r>
            <a:r>
              <a:rPr kumimoji="0" lang="es-CO" altLang="es-CO" b="1" i="0" u="none" strike="noStrike" cap="none" normalizeH="0" baseline="0" dirty="0" err="1">
                <a:ln>
                  <a:noFill/>
                </a:ln>
                <a:solidFill>
                  <a:schemeClr val="tx1"/>
                </a:solidFill>
                <a:effectLst/>
                <a:latin typeface="Söhne Mono"/>
              </a:rPr>
              <a:t>ahorcado_IE</a:t>
            </a:r>
            <a:r>
              <a:rPr kumimoji="0" lang="es-CO" altLang="es-CO" b="1" i="0" u="none" strike="noStrike" cap="none" normalizeH="0" baseline="0" dirty="0">
                <a:ln>
                  <a:noFill/>
                </a:ln>
                <a:solidFill>
                  <a:schemeClr val="tx1"/>
                </a:solidFill>
                <a:effectLst/>
                <a:latin typeface="Söhne Mono"/>
              </a:rPr>
              <a:t>()</a:t>
            </a:r>
            <a:r>
              <a:rPr kumimoji="0" lang="es-CO" altLang="es-CO" sz="3200" b="0" i="0" u="none" strike="noStrike" cap="none" normalizeH="0" baseline="0" dirty="0">
                <a:ln>
                  <a:noFill/>
                </a:ln>
                <a:solidFill>
                  <a:srgbClr val="374151"/>
                </a:solidFill>
                <a:effectLst/>
                <a:latin typeface="Söhne"/>
              </a:rPr>
              <a:t>:</a:t>
            </a:r>
            <a:endParaRPr lang="es-CO" dirty="0"/>
          </a:p>
        </p:txBody>
      </p:sp>
      <p:sp>
        <p:nvSpPr>
          <p:cNvPr id="3" name="Marcador de contenido 2">
            <a:extLst>
              <a:ext uri="{FF2B5EF4-FFF2-40B4-BE49-F238E27FC236}">
                <a16:creationId xmlns:a16="http://schemas.microsoft.com/office/drawing/2014/main" id="{DA3594A0-6D0F-57B5-03F1-E2C21A7A4558}"/>
              </a:ext>
            </a:extLst>
          </p:cNvPr>
          <p:cNvSpPr>
            <a:spLocks noGrp="1"/>
          </p:cNvSpPr>
          <p:nvPr>
            <p:ph idx="1"/>
          </p:nvPr>
        </p:nvSpPr>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374151"/>
                </a:solidFill>
                <a:effectLst/>
                <a:latin typeface="Söhne"/>
              </a:rPr>
              <a:t>Se utiliza un bucle </a:t>
            </a:r>
            <a:r>
              <a:rPr kumimoji="0" lang="es-CO" altLang="es-CO" sz="2000" b="1" i="0" u="none" strike="noStrike" cap="none" normalizeH="0" baseline="0" dirty="0" err="1">
                <a:ln>
                  <a:noFill/>
                </a:ln>
                <a:solidFill>
                  <a:srgbClr val="374151"/>
                </a:solidFill>
                <a:effectLst/>
                <a:latin typeface="Söhne Mono"/>
              </a:rPr>
              <a:t>while</a:t>
            </a:r>
            <a:r>
              <a:rPr kumimoji="0" lang="es-CO" altLang="es-CO" sz="2000" b="1" i="0" u="none" strike="noStrike" cap="none" normalizeH="0" baseline="0" dirty="0">
                <a:ln>
                  <a:noFill/>
                </a:ln>
                <a:solidFill>
                  <a:srgbClr val="374151"/>
                </a:solidFill>
                <a:effectLst/>
                <a:latin typeface="Söhne Mono"/>
              </a:rPr>
              <a:t> True</a:t>
            </a:r>
            <a:r>
              <a:rPr kumimoji="0" lang="es-CO" altLang="es-CO" sz="2400" b="0" i="0" u="none" strike="noStrike" cap="none" normalizeH="0" baseline="0" dirty="0">
                <a:ln>
                  <a:noFill/>
                </a:ln>
                <a:solidFill>
                  <a:srgbClr val="374151"/>
                </a:solidFill>
                <a:effectLst/>
                <a:latin typeface="Söhne"/>
              </a:rPr>
              <a:t> para permitir al usuario jugar más de una vez.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374151"/>
                </a:solidFill>
                <a:effectLst/>
                <a:latin typeface="Söhne"/>
              </a:rPr>
              <a:t>El usuario elige la versión del juego, ya sea en inglés (I) o español (E).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374151"/>
                </a:solidFill>
                <a:effectLst/>
                <a:latin typeface="Söhne"/>
              </a:rPr>
              <a:t>Si se selecciona la versión en español, se inicia el juego en español. Si se selecciona la versión en inglés, se inicia el juego en inglés.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374151"/>
                </a:solidFill>
                <a:effectLst/>
                <a:latin typeface="Söhne"/>
              </a:rPr>
              <a:t>En ambos casos, se inicializan variables y estructuras de datos para el juego, como las letras por adivinar, el abecedario, las letras adivinadas y las vidas.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374151"/>
                </a:solidFill>
                <a:effectLst/>
                <a:latin typeface="Söhne"/>
              </a:rPr>
              <a:t>Se ejecutan bucles para permitir al usuario adivinar letras y se proporciona retroalimentación en función de las letras adivinadas y las vidas restantes.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374151"/>
                </a:solidFill>
                <a:effectLst/>
                <a:latin typeface="Söhne"/>
              </a:rPr>
              <a:t>Al final del juego, se muestra si el usuario ganó o perdió y se muestra la palabra correcta junto con su posible traducción si se encuentra en el archivo JSON.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28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endParaRPr>
          </a:p>
          <a:p>
            <a:endParaRPr lang="es-CO" dirty="0"/>
          </a:p>
        </p:txBody>
      </p:sp>
      <p:sp>
        <p:nvSpPr>
          <p:cNvPr id="4" name="Rectangle 1">
            <a:extLst>
              <a:ext uri="{FF2B5EF4-FFF2-40B4-BE49-F238E27FC236}">
                <a16:creationId xmlns:a16="http://schemas.microsoft.com/office/drawing/2014/main" id="{55256619-EA62-CE22-AADA-2D550E5E4C0A}"/>
              </a:ext>
            </a:extLst>
          </p:cNvPr>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DE0A4D2-32E7-7237-7FF4-3019AC3B461E}"/>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73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0EC42-E499-5CC5-2FBE-B5B0D33F7B50}"/>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3000" b="1" i="0" u="none" strike="noStrike" cap="none" normalizeH="0" baseline="0" dirty="0">
                <a:ln>
                  <a:noFill/>
                </a:ln>
                <a:solidFill>
                  <a:schemeClr val="tx1"/>
                </a:solidFill>
                <a:effectLst/>
                <a:latin typeface="Söhne"/>
              </a:rPr>
              <a:t>Bloque</a:t>
            </a:r>
            <a:r>
              <a:rPr kumimoji="0" lang="es-CO" altLang="es-CO" sz="2000" b="1" i="0" u="none" strike="noStrike" cap="none" normalizeH="0" baseline="0" dirty="0">
                <a:ln>
                  <a:noFill/>
                </a:ln>
                <a:solidFill>
                  <a:schemeClr val="tx1"/>
                </a:solidFill>
                <a:effectLst/>
                <a:latin typeface="Söhne"/>
              </a:rPr>
              <a:t> </a:t>
            </a:r>
            <a:r>
              <a:rPr kumimoji="0" lang="es-CO" altLang="es-CO" b="1" i="0" u="none" strike="noStrike" cap="none" normalizeH="0" baseline="0" dirty="0" err="1">
                <a:ln>
                  <a:noFill/>
                </a:ln>
                <a:solidFill>
                  <a:schemeClr val="tx1"/>
                </a:solidFill>
                <a:effectLst/>
                <a:latin typeface="Söhne Mono"/>
              </a:rPr>
              <a:t>if</a:t>
            </a:r>
            <a:r>
              <a:rPr kumimoji="0" lang="es-CO" altLang="es-CO" b="1" i="0" u="none" strike="noStrike" cap="none" normalizeH="0" baseline="0" dirty="0">
                <a:ln>
                  <a:noFill/>
                </a:ln>
                <a:solidFill>
                  <a:schemeClr val="tx1"/>
                </a:solidFill>
                <a:effectLst/>
                <a:latin typeface="Söhne Mono"/>
              </a:rPr>
              <a:t> __</a:t>
            </a:r>
            <a:r>
              <a:rPr kumimoji="0" lang="es-CO" altLang="es-CO" b="1" i="0" u="none" strike="noStrike" cap="none" normalizeH="0" baseline="0" dirty="0" err="1">
                <a:ln>
                  <a:noFill/>
                </a:ln>
                <a:solidFill>
                  <a:schemeClr val="tx1"/>
                </a:solidFill>
                <a:effectLst/>
                <a:latin typeface="Söhne Mono"/>
              </a:rPr>
              <a:t>name</a:t>
            </a:r>
            <a:r>
              <a:rPr kumimoji="0" lang="es-CO" altLang="es-CO" b="1" i="0" u="none" strike="noStrike" cap="none" normalizeH="0" baseline="0" dirty="0">
                <a:ln>
                  <a:noFill/>
                </a:ln>
                <a:solidFill>
                  <a:schemeClr val="tx1"/>
                </a:solidFill>
                <a:effectLst/>
                <a:latin typeface="Söhne Mono"/>
              </a:rPr>
              <a:t>__ == '__</a:t>
            </a:r>
            <a:r>
              <a:rPr kumimoji="0" lang="es-CO" altLang="es-CO" b="1" i="0" u="none" strike="noStrike" cap="none" normalizeH="0" baseline="0" dirty="0" err="1">
                <a:ln>
                  <a:noFill/>
                </a:ln>
                <a:solidFill>
                  <a:schemeClr val="tx1"/>
                </a:solidFill>
                <a:effectLst/>
                <a:latin typeface="Söhne Mono"/>
              </a:rPr>
              <a:t>main</a:t>
            </a:r>
            <a:r>
              <a:rPr kumimoji="0" lang="es-CO" altLang="es-CO" b="1" i="0" u="none" strike="noStrike" cap="none" normalizeH="0" baseline="0" dirty="0">
                <a:ln>
                  <a:noFill/>
                </a:ln>
                <a:solidFill>
                  <a:schemeClr val="tx1"/>
                </a:solidFill>
                <a:effectLst/>
                <a:latin typeface="Söhne Mono"/>
              </a:rPr>
              <a:t>__':</a:t>
            </a:r>
            <a:r>
              <a:rPr kumimoji="0" lang="es-CO" altLang="es-CO" sz="1800" b="0" i="0" u="none" strike="noStrike" cap="none" normalizeH="0" baseline="0" dirty="0">
                <a:ln>
                  <a:noFill/>
                </a:ln>
                <a:solidFill>
                  <a:schemeClr val="tx1"/>
                </a:solidFill>
                <a:effectLst/>
              </a:rPr>
              <a:t> </a:t>
            </a:r>
            <a:endParaRPr kumimoji="0" lang="es-CO" altLang="es-CO" sz="3200" b="0" i="0" u="none" strike="noStrike" cap="none" normalizeH="0" baseline="0" dirty="0">
              <a:ln>
                <a:noFill/>
              </a:ln>
              <a:solidFill>
                <a:schemeClr val="tx1"/>
              </a:solidFill>
              <a:effectLst/>
              <a:latin typeface="Arial" panose="020B0604020202020204" pitchFamily="34" charset="0"/>
            </a:endParaRPr>
          </a:p>
        </p:txBody>
      </p:sp>
      <p:sp>
        <p:nvSpPr>
          <p:cNvPr id="3" name="Marcador de contenido 2">
            <a:extLst>
              <a:ext uri="{FF2B5EF4-FFF2-40B4-BE49-F238E27FC236}">
                <a16:creationId xmlns:a16="http://schemas.microsoft.com/office/drawing/2014/main" id="{DA3594A0-6D0F-57B5-03F1-E2C21A7A4558}"/>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s-ES" sz="3200" b="0" i="0" dirty="0">
                <a:solidFill>
                  <a:srgbClr val="374151"/>
                </a:solidFill>
                <a:effectLst/>
                <a:latin typeface="Söhne"/>
              </a:rPr>
              <a:t>Este bloque se utiliza para asegurarse de que el código solo se ejecute cuando se ejecute el archivo de forma independiente, no cuando se importe como un módulo en otro programa</a:t>
            </a:r>
            <a:r>
              <a:rPr kumimoji="0" lang="es-CO" altLang="es-CO" sz="3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3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endParaRPr>
          </a:p>
          <a:p>
            <a:endParaRPr lang="es-CO" sz="3200" dirty="0"/>
          </a:p>
        </p:txBody>
      </p:sp>
      <p:sp>
        <p:nvSpPr>
          <p:cNvPr id="4" name="Rectangle 1">
            <a:extLst>
              <a:ext uri="{FF2B5EF4-FFF2-40B4-BE49-F238E27FC236}">
                <a16:creationId xmlns:a16="http://schemas.microsoft.com/office/drawing/2014/main" id="{55256619-EA62-CE22-AADA-2D550E5E4C0A}"/>
              </a:ext>
            </a:extLst>
          </p:cNvPr>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DE0A4D2-32E7-7237-7FF4-3019AC3B461E}"/>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C93B9EB-50A5-7564-0793-538FD388B0A9}"/>
              </a:ext>
            </a:extLst>
          </p:cNvPr>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1382880"/>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40</TotalTime>
  <Words>426</Words>
  <Application>Microsoft Office PowerPoint</Application>
  <PresentationFormat>Panorámica</PresentationFormat>
  <Paragraphs>30</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Gill Sans MT</vt:lpstr>
      <vt:lpstr>Söhne</vt:lpstr>
      <vt:lpstr>Söhne Mono</vt:lpstr>
      <vt:lpstr>Galería</vt:lpstr>
      <vt:lpstr>Proyecto Final</vt:lpstr>
      <vt:lpstr>JUGO DEL AHORCADO</vt:lpstr>
      <vt:lpstr>Importación de Librerías y Módulos:</vt:lpstr>
      <vt:lpstr>Definición de Funciones:</vt:lpstr>
      <vt:lpstr>Función Principal: ahorcado_IE():</vt:lpstr>
      <vt:lpstr>Bloque if __name__ == '__main__':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John Fredy Suarez Perez</dc:creator>
  <cp:lastModifiedBy>John Fredy Suarez Perez</cp:lastModifiedBy>
  <cp:revision>2</cp:revision>
  <dcterms:created xsi:type="dcterms:W3CDTF">2023-09-30T13:33:04Z</dcterms:created>
  <dcterms:modified xsi:type="dcterms:W3CDTF">2023-09-30T14:31:40Z</dcterms:modified>
</cp:coreProperties>
</file>