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  <p:sldId id="267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79" autoAdjust="0"/>
    <p:restoredTop sz="94660"/>
  </p:normalViewPr>
  <p:slideViewPr>
    <p:cSldViewPr snapToGrid="0" snapToObjects="1">
      <p:cViewPr varScale="1">
        <p:scale>
          <a:sx n="133" d="100"/>
          <a:sy n="133" d="100"/>
        </p:scale>
        <p:origin x="-17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DC112-3FBF-4441-B6A5-E745B188C4AA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4A9B-8FD7-5C41-B0B9-58C1E80F47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DC112-3FBF-4441-B6A5-E745B188C4AA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4A9B-8FD7-5C41-B0B9-58C1E80F478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DC112-3FBF-4441-B6A5-E745B188C4AA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4A9B-8FD7-5C41-B0B9-58C1E80F47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DC112-3FBF-4441-B6A5-E745B188C4AA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4A9B-8FD7-5C41-B0B9-58C1E80F47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DC112-3FBF-4441-B6A5-E745B188C4AA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4A9B-8FD7-5C41-B0B9-58C1E80F47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DC112-3FBF-4441-B6A5-E745B188C4AA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4A9B-8FD7-5C41-B0B9-58C1E80F478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DC112-3FBF-4441-B6A5-E745B188C4AA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4A9B-8FD7-5C41-B0B9-58C1E80F47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DC112-3FBF-4441-B6A5-E745B188C4AA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4A9B-8FD7-5C41-B0B9-58C1E80F47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DC112-3FBF-4441-B6A5-E745B188C4AA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4A9B-8FD7-5C41-B0B9-58C1E80F47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DC112-3FBF-4441-B6A5-E745B188C4AA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4A9B-8FD7-5C41-B0B9-58C1E80F47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DC112-3FBF-4441-B6A5-E745B188C4AA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4A9B-8FD7-5C41-B0B9-58C1E80F47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DC112-3FBF-4441-B6A5-E745B188C4AA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4A9B-8FD7-5C41-B0B9-58C1E80F47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5FDC112-3FBF-4441-B6A5-E745B188C4AA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A1A64A9B-8FD7-5C41-B0B9-58C1E80F478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Recsys</a:t>
            </a:r>
            <a:r>
              <a:rPr lang="en-US" dirty="0" smtClean="0"/>
              <a:t> 2015 </a:t>
            </a:r>
            <a:br>
              <a:rPr lang="en-US" dirty="0" smtClean="0"/>
            </a:br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739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Which models?  Should be an iterative process for investigation of supervised learning algorithms: (easiest to hardest)</a:t>
            </a:r>
          </a:p>
          <a:p>
            <a:pPr lvl="1"/>
            <a:r>
              <a:rPr lang="en-US" dirty="0" smtClean="0"/>
              <a:t>Decision tree (with some compromised depth to avoid </a:t>
            </a:r>
            <a:r>
              <a:rPr lang="en-US" dirty="0" err="1" smtClean="0"/>
              <a:t>overfitting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Random Forest (or other ensemble methods to avoid </a:t>
            </a:r>
            <a:r>
              <a:rPr lang="en-US" dirty="0"/>
              <a:t> </a:t>
            </a:r>
            <a:r>
              <a:rPr lang="en-US" dirty="0" smtClean="0"/>
              <a:t>single tree issues)</a:t>
            </a:r>
          </a:p>
          <a:p>
            <a:pPr lvl="1"/>
            <a:r>
              <a:rPr lang="en-US" dirty="0" smtClean="0"/>
              <a:t>Naïve Bayes </a:t>
            </a:r>
          </a:p>
          <a:p>
            <a:pPr lvl="1"/>
            <a:r>
              <a:rPr lang="en-US" dirty="0" smtClean="0"/>
              <a:t>SVM</a:t>
            </a:r>
          </a:p>
          <a:p>
            <a:pPr lvl="1"/>
            <a:r>
              <a:rPr lang="en-US" dirty="0" smtClean="0"/>
              <a:t>Neural Network (could take a long time to train and the shape of the network is unclear)</a:t>
            </a:r>
          </a:p>
        </p:txBody>
      </p:sp>
    </p:spTree>
    <p:extLst>
      <p:ext uri="{BB962C8B-B14F-4D97-AF65-F5344CB8AC3E}">
        <p14:creationId xmlns:p14="http://schemas.microsoft.com/office/powerpoint/2010/main" val="3986940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Validation/Optimization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 data will be only the last week of </a:t>
            </a:r>
            <a:r>
              <a:rPr lang="en-US" dirty="0"/>
              <a:t>S</a:t>
            </a:r>
            <a:r>
              <a:rPr lang="en-US" dirty="0" smtClean="0"/>
              <a:t>eptember data (~20%)</a:t>
            </a:r>
          </a:p>
          <a:p>
            <a:pPr lvl="1"/>
            <a:r>
              <a:rPr lang="en-US" dirty="0" smtClean="0"/>
              <a:t>Each model should be tried with combinations of features</a:t>
            </a:r>
          </a:p>
          <a:p>
            <a:pPr lvl="1"/>
            <a:r>
              <a:rPr lang="en-US" dirty="0" smtClean="0"/>
              <a:t>There is also a combinatorial explosion of some features (e.g. </a:t>
            </a:r>
            <a:r>
              <a:rPr lang="en-US" dirty="0" err="1" smtClean="0"/>
              <a:t>item_x_clicks</a:t>
            </a:r>
            <a:r>
              <a:rPr lang="en-US" dirty="0" smtClean="0"/>
              <a:t>) so there should be a compromise</a:t>
            </a:r>
          </a:p>
          <a:p>
            <a:pPr lvl="1"/>
            <a:r>
              <a:rPr lang="en-US" dirty="0" smtClean="0"/>
              <a:t>Use different </a:t>
            </a:r>
            <a:r>
              <a:rPr lang="en-US" dirty="0" err="1" smtClean="0"/>
              <a:t>args</a:t>
            </a:r>
            <a:r>
              <a:rPr lang="en-US" dirty="0" smtClean="0"/>
              <a:t> to models (i.e. branch depth) to combat </a:t>
            </a:r>
            <a:r>
              <a:rPr lang="en-US" dirty="0" err="1" smtClean="0"/>
              <a:t>overfitting</a:t>
            </a:r>
            <a:endParaRPr lang="en-US" dirty="0" smtClean="0"/>
          </a:p>
          <a:p>
            <a:pPr lvl="1"/>
            <a:r>
              <a:rPr lang="en-US" dirty="0" smtClean="0"/>
              <a:t>Use ROC to further validate</a:t>
            </a:r>
          </a:p>
        </p:txBody>
      </p:sp>
    </p:spTree>
    <p:extLst>
      <p:ext uri="{BB962C8B-B14F-4D97-AF65-F5344CB8AC3E}">
        <p14:creationId xmlns:p14="http://schemas.microsoft.com/office/powerpoint/2010/main" val="3727972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Initial loading of data (note: assumption this will all be done locally) – </a:t>
            </a:r>
            <a:r>
              <a:rPr lang="en-US" dirty="0"/>
              <a:t>3</a:t>
            </a:r>
            <a:r>
              <a:rPr lang="en-US" dirty="0" smtClean="0"/>
              <a:t> files</a:t>
            </a:r>
          </a:p>
          <a:p>
            <a:pPr lvl="1"/>
            <a:r>
              <a:rPr lang="en-US" dirty="0" smtClean="0"/>
              <a:t>Test – Filter by the end of </a:t>
            </a:r>
            <a:r>
              <a:rPr lang="en-US" dirty="0" err="1" smtClean="0"/>
              <a:t>september</a:t>
            </a:r>
            <a:r>
              <a:rPr lang="en-US" dirty="0" smtClean="0"/>
              <a:t> (24-30)</a:t>
            </a:r>
          </a:p>
          <a:p>
            <a:pPr lvl="1"/>
            <a:r>
              <a:rPr lang="en-US" dirty="0" smtClean="0"/>
              <a:t>Train – Filter by the other days of </a:t>
            </a:r>
            <a:r>
              <a:rPr lang="en-US" dirty="0" err="1" smtClean="0"/>
              <a:t>september</a:t>
            </a:r>
            <a:endParaRPr lang="en-US" dirty="0" smtClean="0"/>
          </a:p>
          <a:p>
            <a:pPr lvl="1"/>
            <a:r>
              <a:rPr lang="en-US" dirty="0" smtClean="0"/>
              <a:t>Load as individual test and train pandas </a:t>
            </a:r>
            <a:r>
              <a:rPr lang="en-US" dirty="0" err="1" smtClean="0"/>
              <a:t>dataframes</a:t>
            </a:r>
            <a:endParaRPr lang="en-US" dirty="0" smtClean="0"/>
          </a:p>
          <a:p>
            <a:r>
              <a:rPr lang="en-US" dirty="0" smtClean="0"/>
              <a:t>Main Idea</a:t>
            </a:r>
          </a:p>
          <a:p>
            <a:pPr lvl="1"/>
            <a:r>
              <a:rPr lang="en-US" dirty="0" smtClean="0"/>
              <a:t>Create “views” of the data (</a:t>
            </a:r>
            <a:r>
              <a:rPr lang="en-US" dirty="0" err="1" smtClean="0"/>
              <a:t>dataframes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Cache “views” to files if they are large (rather than recreate on the fly in memory)</a:t>
            </a:r>
          </a:p>
          <a:p>
            <a:pPr lvl="1"/>
            <a:r>
              <a:rPr lang="en-US" dirty="0" smtClean="0"/>
              <a:t>Merge the different “views” to get the 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00595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Main (Desired) Idea</a:t>
            </a:r>
          </a:p>
          <a:p>
            <a:pPr lvl="1"/>
            <a:r>
              <a:rPr lang="en-US" dirty="0" smtClean="0"/>
              <a:t>Create “views” of the data (</a:t>
            </a:r>
            <a:r>
              <a:rPr lang="en-US" dirty="0" err="1" smtClean="0"/>
              <a:t>dataframes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Aggregate some of the views to get some features (e.g. number of clicks for an individual item in a session)</a:t>
            </a:r>
          </a:p>
          <a:p>
            <a:pPr lvl="1"/>
            <a:r>
              <a:rPr lang="en-US" dirty="0" smtClean="0"/>
              <a:t>Cache “views” to files if they are large (rather than recreate on the fly in memory)</a:t>
            </a:r>
          </a:p>
          <a:p>
            <a:pPr lvl="1"/>
            <a:r>
              <a:rPr lang="en-US" dirty="0" smtClean="0"/>
              <a:t>Merge/Join “views” to create new views</a:t>
            </a:r>
          </a:p>
          <a:p>
            <a:pPr lvl="1"/>
            <a:r>
              <a:rPr lang="en-US" dirty="0" smtClean="0"/>
              <a:t>Merge/Join until the desired feature map is found</a:t>
            </a:r>
          </a:p>
          <a:p>
            <a:pPr lvl="1"/>
            <a:r>
              <a:rPr lang="en-US" dirty="0" smtClean="0"/>
              <a:t>To train, create a new view that joins the feature map with the purchased items in the test data (supervised learning)</a:t>
            </a:r>
          </a:p>
          <a:p>
            <a:pPr lvl="1"/>
            <a:r>
              <a:rPr lang="en-US" dirty="0" smtClean="0"/>
              <a:t>Pickle the model and save to disk</a:t>
            </a:r>
          </a:p>
          <a:p>
            <a:pPr lvl="1"/>
            <a:r>
              <a:rPr lang="en-US" dirty="0" smtClean="0"/>
              <a:t>Iterate over all pickled models on the new data</a:t>
            </a:r>
          </a:p>
          <a:p>
            <a:pPr lvl="1"/>
            <a:r>
              <a:rPr lang="en-US" dirty="0" smtClean="0"/>
              <a:t>Pick the model (or individual models if running for individual items) that have the best combination of training percentages and ROC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3899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Source files</a:t>
            </a:r>
          </a:p>
          <a:p>
            <a:pPr lvl="1"/>
            <a:r>
              <a:rPr lang="en-US" dirty="0" err="1" smtClean="0"/>
              <a:t>File_utils.py</a:t>
            </a:r>
            <a:r>
              <a:rPr lang="en-US" dirty="0" smtClean="0"/>
              <a:t> – used to grab and filter </a:t>
            </a:r>
          </a:p>
          <a:p>
            <a:pPr lvl="1"/>
            <a:r>
              <a:rPr lang="en-US" dirty="0" err="1" smtClean="0"/>
              <a:t>Utils.py</a:t>
            </a:r>
            <a:r>
              <a:rPr lang="en-US" dirty="0" smtClean="0"/>
              <a:t> – miscellaneous functions needed (transformations, apply functions,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Df_utils.py</a:t>
            </a:r>
            <a:r>
              <a:rPr lang="en-US" dirty="0" smtClean="0"/>
              <a:t> –functions that create different views</a:t>
            </a:r>
          </a:p>
          <a:p>
            <a:pPr lvl="1"/>
            <a:r>
              <a:rPr lang="en-US" dirty="0" err="1" smtClean="0"/>
              <a:t>Recsys.py</a:t>
            </a:r>
            <a:r>
              <a:rPr lang="en-US" dirty="0" smtClean="0"/>
              <a:t> (1,2,3,4) – main driver program(s) that manipulates views and runs the models</a:t>
            </a:r>
          </a:p>
          <a:p>
            <a:endParaRPr lang="en-US" dirty="0" smtClean="0"/>
          </a:p>
          <a:p>
            <a:r>
              <a:rPr lang="en-US" dirty="0" smtClean="0"/>
              <a:t>NOTE: UML design should be applied here.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11263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Code and project unfinished 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ime constraints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nfamiliarity with python data </a:t>
            </a:r>
            <a:r>
              <a:rPr lang="en-US" dirty="0" err="1" smtClean="0"/>
              <a:t>apis</a:t>
            </a:r>
            <a:r>
              <a:rPr lang="en-US" dirty="0" smtClean="0"/>
              <a:t> (particularly pandas) </a:t>
            </a:r>
          </a:p>
          <a:p>
            <a:pPr lvl="1"/>
            <a:r>
              <a:rPr lang="en-US" dirty="0" smtClean="0"/>
              <a:t>Wasn’t planned well/spaghetti (from a software engineering perspective) </a:t>
            </a:r>
          </a:p>
          <a:p>
            <a:pPr lvl="1"/>
            <a:r>
              <a:rPr lang="en-US" dirty="0" smtClean="0"/>
              <a:t>Hard coded paths that need to be fixed</a:t>
            </a:r>
          </a:p>
          <a:p>
            <a:r>
              <a:rPr lang="en-US" dirty="0" smtClean="0"/>
              <a:t>Only able to implement a small subset of features (v1,v2, and some of v3)</a:t>
            </a:r>
          </a:p>
          <a:p>
            <a:r>
              <a:rPr lang="en-US" dirty="0" smtClean="0"/>
              <a:t>Better to work with smaller scale (artificial) sized datasets with similar schemas</a:t>
            </a:r>
          </a:p>
          <a:p>
            <a:r>
              <a:rPr lang="en-US" dirty="0" smtClean="0"/>
              <a:t>Fun project regardless!!!!! </a:t>
            </a:r>
            <a:endParaRPr lang="en-US" dirty="0"/>
          </a:p>
          <a:p>
            <a:r>
              <a:rPr lang="en-US" dirty="0" smtClean="0"/>
              <a:t>Thanks for your time and consideration!!!!!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4382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Technology/Environment Used</a:t>
            </a:r>
          </a:p>
          <a:p>
            <a:r>
              <a:rPr lang="en-US" dirty="0" smtClean="0"/>
              <a:t>Feature Extraction/Exploration</a:t>
            </a:r>
          </a:p>
          <a:p>
            <a:r>
              <a:rPr lang="en-US" dirty="0" smtClean="0"/>
              <a:t>Modeling</a:t>
            </a:r>
          </a:p>
          <a:p>
            <a:r>
              <a:rPr lang="en-US" dirty="0" smtClean="0"/>
              <a:t>Optimization/Validation</a:t>
            </a:r>
          </a:p>
          <a:p>
            <a:r>
              <a:rPr lang="en-US" dirty="0" smtClean="0"/>
              <a:t>Development Plan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3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Technology/Environment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OS X</a:t>
            </a:r>
          </a:p>
          <a:p>
            <a:r>
              <a:rPr lang="en-US" dirty="0" smtClean="0"/>
              <a:t>Language </a:t>
            </a:r>
          </a:p>
          <a:p>
            <a:pPr lvl="1"/>
            <a:r>
              <a:rPr lang="en-US" dirty="0" smtClean="0"/>
              <a:t>Python 2.7</a:t>
            </a:r>
          </a:p>
          <a:p>
            <a:r>
              <a:rPr lang="en-US" dirty="0" smtClean="0"/>
              <a:t>DB/Storage/Numerical computation</a:t>
            </a:r>
          </a:p>
          <a:p>
            <a:pPr lvl="1"/>
            <a:r>
              <a:rPr lang="en-US" dirty="0" err="1" smtClean="0"/>
              <a:t>Numpy</a:t>
            </a:r>
            <a:r>
              <a:rPr lang="en-US" dirty="0" smtClean="0"/>
              <a:t>, Pandas</a:t>
            </a:r>
          </a:p>
          <a:p>
            <a:r>
              <a:rPr lang="en-US" dirty="0" err="1" smtClean="0"/>
              <a:t>Modelling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Scikit</a:t>
            </a:r>
            <a:r>
              <a:rPr lang="en-US" dirty="0" smtClean="0"/>
              <a:t>-learn</a:t>
            </a:r>
          </a:p>
          <a:p>
            <a:pPr lvl="1"/>
            <a:r>
              <a:rPr lang="en-US" dirty="0" err="1" smtClean="0"/>
              <a:t>Matplotlib</a:t>
            </a:r>
            <a:r>
              <a:rPr lang="en-US" dirty="0" smtClean="0"/>
              <a:t>/</a:t>
            </a:r>
            <a:r>
              <a:rPr lang="en-US" dirty="0" err="1" smtClean="0"/>
              <a:t>Seaborn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00138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important questions to ask</a:t>
            </a:r>
          </a:p>
          <a:p>
            <a:pPr lvl="1"/>
            <a:r>
              <a:rPr lang="en-US" dirty="0" smtClean="0"/>
              <a:t>What are high impact features that will be determining factors?</a:t>
            </a:r>
          </a:p>
          <a:p>
            <a:pPr lvl="1"/>
            <a:r>
              <a:rPr lang="en-US" dirty="0" smtClean="0"/>
              <a:t>How hard are those features to produce (or how long will it take to produce those features?)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38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Important feature topics that we should consider</a:t>
            </a:r>
          </a:p>
          <a:p>
            <a:pPr lvl="1"/>
            <a:r>
              <a:rPr lang="en-US" dirty="0" smtClean="0"/>
              <a:t>Features related to volume</a:t>
            </a:r>
          </a:p>
          <a:p>
            <a:pPr lvl="2"/>
            <a:r>
              <a:rPr lang="en-US" dirty="0" smtClean="0"/>
              <a:t>Number of clicks in a session (v1)</a:t>
            </a:r>
          </a:p>
          <a:p>
            <a:pPr lvl="2"/>
            <a:r>
              <a:rPr lang="en-US" dirty="0" smtClean="0"/>
              <a:t>Number of clicks of that specific item in a session that ended with a purchase (v2)</a:t>
            </a:r>
          </a:p>
          <a:p>
            <a:pPr lvl="2"/>
            <a:r>
              <a:rPr lang="en-US" dirty="0" smtClean="0"/>
              <a:t>Percentage of total clicks in a session that were used to view the item (v3)</a:t>
            </a:r>
          </a:p>
          <a:p>
            <a:pPr lvl="2"/>
            <a:r>
              <a:rPr lang="en-US" dirty="0" smtClean="0"/>
              <a:t>Number of clicks of “related” items (i.e. in the same category) (v4)</a:t>
            </a:r>
          </a:p>
          <a:p>
            <a:pPr lvl="2"/>
            <a:r>
              <a:rPr lang="en-US" dirty="0" smtClean="0"/>
              <a:t>Number of purchases of that item (v5)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581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Important feature topics that we should consider</a:t>
            </a:r>
          </a:p>
          <a:p>
            <a:pPr lvl="1"/>
            <a:r>
              <a:rPr lang="en-US" dirty="0" smtClean="0"/>
              <a:t>Features related to time</a:t>
            </a:r>
          </a:p>
          <a:p>
            <a:pPr lvl="2"/>
            <a:r>
              <a:rPr lang="en-US" dirty="0" smtClean="0"/>
              <a:t>Length of session time (t1)</a:t>
            </a:r>
          </a:p>
          <a:p>
            <a:pPr lvl="2"/>
            <a:r>
              <a:rPr lang="en-US" dirty="0" smtClean="0"/>
              <a:t>Average length of time between clicks of the item in the session (t2)</a:t>
            </a:r>
          </a:p>
          <a:p>
            <a:pPr lvl="2"/>
            <a:r>
              <a:rPr lang="en-US" dirty="0" smtClean="0"/>
              <a:t>Average length of time between a non-purchase click of an item and a purchase click of an item (t3)</a:t>
            </a:r>
          </a:p>
          <a:p>
            <a:pPr lvl="2"/>
            <a:r>
              <a:rPr lang="en-US" dirty="0" smtClean="0"/>
              <a:t>Repeated viewing of item in short period of time (t4)</a:t>
            </a:r>
          </a:p>
          <a:p>
            <a:pPr lvl="2"/>
            <a:r>
              <a:rPr lang="en-US" dirty="0" smtClean="0"/>
              <a:t>Repeated viewing of item over long time epochs (t5)</a:t>
            </a:r>
          </a:p>
          <a:p>
            <a:pPr marL="3492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074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Important feature topics that we should consider</a:t>
            </a:r>
          </a:p>
          <a:p>
            <a:pPr lvl="1"/>
            <a:r>
              <a:rPr lang="en-US" dirty="0" smtClean="0"/>
              <a:t>Features related to external biases</a:t>
            </a:r>
          </a:p>
          <a:p>
            <a:pPr lvl="2"/>
            <a:r>
              <a:rPr lang="en-US" dirty="0" smtClean="0"/>
              <a:t>Cost of an item (e1)</a:t>
            </a:r>
          </a:p>
          <a:p>
            <a:pPr lvl="2"/>
            <a:r>
              <a:rPr lang="en-US" dirty="0" smtClean="0"/>
              <a:t>Average Cost of items in the Category that the item belongs (e2)</a:t>
            </a:r>
          </a:p>
          <a:p>
            <a:pPr lvl="2"/>
            <a:r>
              <a:rPr lang="en-US" dirty="0" smtClean="0"/>
              <a:t>Number of items purchased in a session (e3)</a:t>
            </a:r>
          </a:p>
          <a:p>
            <a:pPr lvl="2"/>
            <a:r>
              <a:rPr lang="en-US" dirty="0" smtClean="0"/>
              <a:t>Number of a particular item purchased in a session (e4)</a:t>
            </a:r>
          </a:p>
          <a:p>
            <a:pPr marL="3492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666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-58069"/>
            <a:ext cx="8042276" cy="1336956"/>
          </a:xfrm>
        </p:spPr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0"/>
            <a:ext cx="3614117" cy="4615683"/>
          </a:xfrm>
        </p:spPr>
        <p:txBody>
          <a:bodyPr>
            <a:normAutofit/>
          </a:bodyPr>
          <a:lstStyle/>
          <a:p>
            <a:r>
              <a:rPr lang="en-US" dirty="0" smtClean="0"/>
              <a:t>Table of features with on-the-surface importance (naïve because there is no prior domain knowledge here) and difficulty in extraction</a:t>
            </a:r>
          </a:p>
          <a:p>
            <a:r>
              <a:rPr lang="en-US" dirty="0" smtClean="0"/>
              <a:t>Note: “Feature type” defined in other slides</a:t>
            </a:r>
          </a:p>
          <a:p>
            <a:pPr marL="349250" lvl="1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365771"/>
              </p:ext>
            </p:extLst>
          </p:nvPr>
        </p:nvGraphicFramePr>
        <p:xfrm>
          <a:off x="4549900" y="1353114"/>
          <a:ext cx="4066704" cy="5178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568"/>
                <a:gridCol w="1355568"/>
                <a:gridCol w="1355568"/>
              </a:tblGrid>
              <a:tr h="27740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Feature 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Importance/impact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difficulty</a:t>
                      </a:r>
                      <a:endParaRPr lang="en-US" sz="1400" dirty="0"/>
                    </a:p>
                  </a:txBody>
                  <a:tcPr/>
                </a:tc>
              </a:tr>
              <a:tr h="33288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medium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low</a:t>
                      </a:r>
                      <a:endParaRPr lang="en-US" sz="1400" dirty="0"/>
                    </a:p>
                  </a:txBody>
                  <a:tcPr/>
                </a:tc>
              </a:tr>
              <a:tr h="33288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high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medium</a:t>
                      </a:r>
                      <a:endParaRPr lang="en-US" sz="1400" dirty="0"/>
                    </a:p>
                  </a:txBody>
                  <a:tcPr/>
                </a:tc>
              </a:tr>
              <a:tr h="33288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medium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medium</a:t>
                      </a:r>
                      <a:endParaRPr lang="en-US" sz="1400" dirty="0"/>
                    </a:p>
                  </a:txBody>
                  <a:tcPr/>
                </a:tc>
              </a:tr>
              <a:tr h="33288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high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high</a:t>
                      </a:r>
                      <a:endParaRPr lang="en-US" sz="1400" dirty="0"/>
                    </a:p>
                  </a:txBody>
                  <a:tcPr/>
                </a:tc>
              </a:tr>
              <a:tr h="33288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low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low</a:t>
                      </a:r>
                      <a:endParaRPr lang="en-US" sz="1400" dirty="0"/>
                    </a:p>
                  </a:txBody>
                  <a:tcPr/>
                </a:tc>
              </a:tr>
              <a:tr h="33288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medium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easy</a:t>
                      </a:r>
                      <a:endParaRPr lang="en-US" sz="1400" dirty="0"/>
                    </a:p>
                  </a:txBody>
                  <a:tcPr/>
                </a:tc>
              </a:tr>
              <a:tr h="33288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medium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hard</a:t>
                      </a:r>
                      <a:endParaRPr lang="en-US" sz="1400" dirty="0"/>
                    </a:p>
                  </a:txBody>
                  <a:tcPr/>
                </a:tc>
              </a:tr>
              <a:tr h="33288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low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hard</a:t>
                      </a:r>
                      <a:endParaRPr lang="en-US" sz="1400" dirty="0"/>
                    </a:p>
                  </a:txBody>
                  <a:tcPr/>
                </a:tc>
              </a:tr>
              <a:tr h="33288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high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hard</a:t>
                      </a:r>
                      <a:endParaRPr lang="en-US" sz="1400" dirty="0"/>
                    </a:p>
                  </a:txBody>
                  <a:tcPr/>
                </a:tc>
              </a:tr>
              <a:tr h="33288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low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medium</a:t>
                      </a:r>
                      <a:endParaRPr lang="en-US" sz="1400" dirty="0"/>
                    </a:p>
                  </a:txBody>
                  <a:tcPr/>
                </a:tc>
              </a:tr>
              <a:tr h="3328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medium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low</a:t>
                      </a:r>
                      <a:endParaRPr lang="en-US" sz="1400" dirty="0"/>
                    </a:p>
                  </a:txBody>
                  <a:tcPr/>
                </a:tc>
              </a:tr>
              <a:tr h="3328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high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medium</a:t>
                      </a:r>
                      <a:endParaRPr lang="en-US" sz="1400" dirty="0"/>
                    </a:p>
                  </a:txBody>
                  <a:tcPr/>
                </a:tc>
              </a:tr>
              <a:tr h="3328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low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low</a:t>
                      </a:r>
                      <a:endParaRPr lang="en-US" sz="1400" dirty="0"/>
                    </a:p>
                  </a:txBody>
                  <a:tcPr/>
                </a:tc>
              </a:tr>
              <a:tr h="33288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medium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medium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1361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Because there is purchasing training data, the most straightforward solution is supervised learning</a:t>
            </a:r>
          </a:p>
          <a:p>
            <a:r>
              <a:rPr lang="en-US" dirty="0" smtClean="0"/>
              <a:t>Outputs of models can be set up in two ways</a:t>
            </a:r>
          </a:p>
          <a:p>
            <a:pPr lvl="1"/>
            <a:r>
              <a:rPr lang="en-US" dirty="0" smtClean="0"/>
              <a:t>targets of an individual item (array of 0’s and 1’s indicating a purchase during a session) to be joined with the solution (easiest to perform but may induce high memory/file </a:t>
            </a:r>
            <a:r>
              <a:rPr lang="en-US" dirty="0" err="1" smtClean="0"/>
              <a:t>i</a:t>
            </a:r>
            <a:r>
              <a:rPr lang="en-US" dirty="0" smtClean="0"/>
              <a:t>/o)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argets of “encoded” groups of items – larger output space, but the solution is presented directly without a join/concatenate step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0027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2045</TotalTime>
  <Words>996</Words>
  <Application>Microsoft Macintosh PowerPoint</Application>
  <PresentationFormat>On-screen Show (4:3)</PresentationFormat>
  <Paragraphs>163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Breeze</vt:lpstr>
      <vt:lpstr>Recsys 2015  Challenge</vt:lpstr>
      <vt:lpstr>Outline</vt:lpstr>
      <vt:lpstr>Technology/Environment Used</vt:lpstr>
      <vt:lpstr>Feature Extraction</vt:lpstr>
      <vt:lpstr>Feature Extraction</vt:lpstr>
      <vt:lpstr>Feature Extraction</vt:lpstr>
      <vt:lpstr>Feature Extraction</vt:lpstr>
      <vt:lpstr>Feature Extraction</vt:lpstr>
      <vt:lpstr>Modeling</vt:lpstr>
      <vt:lpstr>Modeling</vt:lpstr>
      <vt:lpstr>Validation/Optimization</vt:lpstr>
      <vt:lpstr>Development Plan</vt:lpstr>
      <vt:lpstr>Development Plan</vt:lpstr>
      <vt:lpstr>Development Plan</vt:lpstr>
      <vt:lpstr>Lessons Learned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Harney, John F.</dc:creator>
  <cp:lastModifiedBy>Harney, John F.</cp:lastModifiedBy>
  <cp:revision>25</cp:revision>
  <dcterms:created xsi:type="dcterms:W3CDTF">2016-10-10T14:39:09Z</dcterms:created>
  <dcterms:modified xsi:type="dcterms:W3CDTF">2016-10-12T00:44:29Z</dcterms:modified>
</cp:coreProperties>
</file>