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9" autoAdjust="0"/>
  </p:normalViewPr>
  <p:slideViewPr>
    <p:cSldViewPr snapToGrid="0">
      <p:cViewPr varScale="1">
        <p:scale>
          <a:sx n="120" d="100"/>
          <a:sy n="120" d="100"/>
        </p:scale>
        <p:origin x="198"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648E-B2C8-BA09-9DD6-28A06B1C9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E95E5C-FDD2-2A27-D923-C0F86037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8D465-89B4-34B7-9490-427FCA32FE8D}"/>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5" name="Footer Placeholder 4">
            <a:extLst>
              <a:ext uri="{FF2B5EF4-FFF2-40B4-BE49-F238E27FC236}">
                <a16:creationId xmlns:a16="http://schemas.microsoft.com/office/drawing/2014/main" id="{3C7939E2-92CC-F636-E138-3C79E663C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FAD9C-E311-1D35-4004-942FF1AFE9D2}"/>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210300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87F-C021-250D-C66A-8BAB72DF6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A8636-7F5A-DDD2-914B-739090E9D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E73E0-4724-9C3E-1A6F-6391C97EC842}"/>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5" name="Footer Placeholder 4">
            <a:extLst>
              <a:ext uri="{FF2B5EF4-FFF2-40B4-BE49-F238E27FC236}">
                <a16:creationId xmlns:a16="http://schemas.microsoft.com/office/drawing/2014/main" id="{64253AA9-AAD3-522B-11AC-A77AC287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178E6-1956-8E3B-4CAF-5CA6F3B4CD4E}"/>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133891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3AD6A-F3EE-2D1C-0FE5-D76901F36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DCE84B-5264-B353-94ED-36902FF744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F154A-0CFF-E1F8-A6DE-06216FFB098F}"/>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5" name="Footer Placeholder 4">
            <a:extLst>
              <a:ext uri="{FF2B5EF4-FFF2-40B4-BE49-F238E27FC236}">
                <a16:creationId xmlns:a16="http://schemas.microsoft.com/office/drawing/2014/main" id="{D15BEAEA-A91C-FCBD-AE0C-6EF51580F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F1BE5-9F8F-E4AE-1873-CD0664385736}"/>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231623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946E-29A8-F4EA-02D5-26D3BDC3C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33134-CC11-79A8-B6DE-ACC15FAC9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B566B-DB3A-B72B-42E9-7B19962603A8}"/>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5" name="Footer Placeholder 4">
            <a:extLst>
              <a:ext uri="{FF2B5EF4-FFF2-40B4-BE49-F238E27FC236}">
                <a16:creationId xmlns:a16="http://schemas.microsoft.com/office/drawing/2014/main" id="{B72BEEC7-36D1-86B5-E594-B5F780505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B75E-E9B4-5A29-C63F-F600F3CB8E4D}"/>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218297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7B87-7B3C-0AE0-31AE-E58E88043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23C240-BC75-255E-9469-E694930D32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A3618-F521-7BF0-A014-0FF4E9C40692}"/>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5" name="Footer Placeholder 4">
            <a:extLst>
              <a:ext uri="{FF2B5EF4-FFF2-40B4-BE49-F238E27FC236}">
                <a16:creationId xmlns:a16="http://schemas.microsoft.com/office/drawing/2014/main" id="{2E9AB189-098F-CF42-16C9-87DC097E1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B5F4A-C81A-86F9-D256-C8D20ECA71F5}"/>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77692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10C6-D6EB-A6CE-854D-37FAA820B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7CFD8-961E-E9CF-49BA-B6D9251B5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C49A4-75AD-3368-2BAE-9FF8D25C5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E2109-E48C-F491-1DE0-7E3A4BC8EB45}"/>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6" name="Footer Placeholder 5">
            <a:extLst>
              <a:ext uri="{FF2B5EF4-FFF2-40B4-BE49-F238E27FC236}">
                <a16:creationId xmlns:a16="http://schemas.microsoft.com/office/drawing/2014/main" id="{82AE7F94-9354-B830-1B17-38844DE19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47543-A7D7-D695-F7A8-DB71AD7BB355}"/>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52521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DA38-FD74-6434-36D2-11118AF1E5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ED4890-2066-DFBD-7E8B-C85CEC64E0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581A7-0DB3-9AC4-92B3-A4740EA10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D6409-4BFC-98F3-28A2-9BBB0D2A1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2632D1-81BF-1B0B-2E53-CD377AD37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2F103-7FDE-4F80-5ACF-0D5AF8A5C9A0}"/>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8" name="Footer Placeholder 7">
            <a:extLst>
              <a:ext uri="{FF2B5EF4-FFF2-40B4-BE49-F238E27FC236}">
                <a16:creationId xmlns:a16="http://schemas.microsoft.com/office/drawing/2014/main" id="{C32FABDF-6FAB-8B88-97A1-5DE40F80E0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53C539-0D1A-4B68-8572-064B0CFF66D6}"/>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5884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17A2-892A-936C-6DFA-AAFE1FA70F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7D51F0-77FC-AFDF-7DB8-3653A5A2883A}"/>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4" name="Footer Placeholder 3">
            <a:extLst>
              <a:ext uri="{FF2B5EF4-FFF2-40B4-BE49-F238E27FC236}">
                <a16:creationId xmlns:a16="http://schemas.microsoft.com/office/drawing/2014/main" id="{9233B81D-BEF7-0A87-FFE4-D350E1129D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F87D-2734-6E9A-36ED-2B124BD37A03}"/>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212363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69F01-2535-4948-8D74-32F9D7BD7B62}"/>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3" name="Footer Placeholder 2">
            <a:extLst>
              <a:ext uri="{FF2B5EF4-FFF2-40B4-BE49-F238E27FC236}">
                <a16:creationId xmlns:a16="http://schemas.microsoft.com/office/drawing/2014/main" id="{A0ECB69E-54B7-8424-2818-ACE173C29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39A928-78B0-4C97-7A90-7ECA5A64E927}"/>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403554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F879-EB1A-6B06-A607-9035EA7FF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5C429-F5F8-DEEA-DB36-765729808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8BDE7B-BBFB-8F75-5E1C-A229A1067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88EAD-D2B8-1E9C-C9E8-504F0ACA2098}"/>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6" name="Footer Placeholder 5">
            <a:extLst>
              <a:ext uri="{FF2B5EF4-FFF2-40B4-BE49-F238E27FC236}">
                <a16:creationId xmlns:a16="http://schemas.microsoft.com/office/drawing/2014/main" id="{F662F460-670D-DE41-12AD-7A016AFB6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47A92-777C-A5AE-D8B7-33220451590C}"/>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120639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CCF9-AB94-704B-E626-7A6C31929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F9249-43CB-BA79-7ABC-D1A30D365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A67BA1-6F72-FBA5-9C02-620A1BFA4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4B75F-4413-525C-76B2-713FB0718D08}"/>
              </a:ext>
            </a:extLst>
          </p:cNvPr>
          <p:cNvSpPr>
            <a:spLocks noGrp="1"/>
          </p:cNvSpPr>
          <p:nvPr>
            <p:ph type="dt" sz="half" idx="10"/>
          </p:nvPr>
        </p:nvSpPr>
        <p:spPr/>
        <p:txBody>
          <a:bodyPr/>
          <a:lstStyle/>
          <a:p>
            <a:fld id="{2C63A1ED-08BF-4EE4-96B0-0D29242DE055}" type="datetimeFigureOut">
              <a:rPr lang="en-US" smtClean="0"/>
              <a:t>4/18/2025</a:t>
            </a:fld>
            <a:endParaRPr lang="en-US"/>
          </a:p>
        </p:txBody>
      </p:sp>
      <p:sp>
        <p:nvSpPr>
          <p:cNvPr id="6" name="Footer Placeholder 5">
            <a:extLst>
              <a:ext uri="{FF2B5EF4-FFF2-40B4-BE49-F238E27FC236}">
                <a16:creationId xmlns:a16="http://schemas.microsoft.com/office/drawing/2014/main" id="{85A07861-CFD6-41DF-02ED-FA43FEF6C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11983-54FF-5E4F-D647-31D4E9752AC4}"/>
              </a:ext>
            </a:extLst>
          </p:cNvPr>
          <p:cNvSpPr>
            <a:spLocks noGrp="1"/>
          </p:cNvSpPr>
          <p:nvPr>
            <p:ph type="sldNum" sz="quarter" idx="12"/>
          </p:nvPr>
        </p:nvSpPr>
        <p:spPr/>
        <p:txBody>
          <a:bodyPr/>
          <a:lstStyle/>
          <a:p>
            <a:fld id="{35D35C75-6F02-48FB-8D3E-595670EC5AF0}" type="slidenum">
              <a:rPr lang="en-US" smtClean="0"/>
              <a:t>‹#›</a:t>
            </a:fld>
            <a:endParaRPr lang="en-US"/>
          </a:p>
        </p:txBody>
      </p:sp>
    </p:spTree>
    <p:extLst>
      <p:ext uri="{BB962C8B-B14F-4D97-AF65-F5344CB8AC3E}">
        <p14:creationId xmlns:p14="http://schemas.microsoft.com/office/powerpoint/2010/main" val="1059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5D8C09-B400-DD17-CF37-7AAE5C185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A00CBF-0965-2F22-99C9-2D2AF3907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D31C6-AFAE-52F5-F453-F38A38858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63A1ED-08BF-4EE4-96B0-0D29242DE055}" type="datetimeFigureOut">
              <a:rPr lang="en-US" smtClean="0"/>
              <a:t>4/18/2025</a:t>
            </a:fld>
            <a:endParaRPr lang="en-US"/>
          </a:p>
        </p:txBody>
      </p:sp>
      <p:sp>
        <p:nvSpPr>
          <p:cNvPr id="5" name="Footer Placeholder 4">
            <a:extLst>
              <a:ext uri="{FF2B5EF4-FFF2-40B4-BE49-F238E27FC236}">
                <a16:creationId xmlns:a16="http://schemas.microsoft.com/office/drawing/2014/main" id="{EF74B35C-0144-BEB7-49AB-F385AA7720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DB157B-7163-2C8C-1822-B0EEC424C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D35C75-6F02-48FB-8D3E-595670EC5AF0}" type="slidenum">
              <a:rPr lang="en-US" smtClean="0"/>
              <a:t>‹#›</a:t>
            </a:fld>
            <a:endParaRPr lang="en-US"/>
          </a:p>
        </p:txBody>
      </p:sp>
    </p:spTree>
    <p:extLst>
      <p:ext uri="{BB962C8B-B14F-4D97-AF65-F5344CB8AC3E}">
        <p14:creationId xmlns:p14="http://schemas.microsoft.com/office/powerpoint/2010/main" val="1807771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hyperlink" Target="mailto:tiago.marques@st-andrews.ac.uk" TargetMode="External"/><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3C77FD42-C3F3-0B5E-6ABB-D6EC31BB697B}"/>
              </a:ext>
            </a:extLst>
          </p:cNvPr>
          <p:cNvPicPr>
            <a:picLocks noChangeAspect="1"/>
          </p:cNvPicPr>
          <p:nvPr/>
        </p:nvPicPr>
        <p:blipFill>
          <a:blip r:embed="rId2"/>
          <a:stretch>
            <a:fillRect/>
          </a:stretch>
        </p:blipFill>
        <p:spPr>
          <a:xfrm>
            <a:off x="9878950" y="3660697"/>
            <a:ext cx="2152650" cy="2124075"/>
          </a:xfrm>
          <a:prstGeom prst="rect">
            <a:avLst/>
          </a:prstGeom>
        </p:spPr>
      </p:pic>
      <p:sp>
        <p:nvSpPr>
          <p:cNvPr id="4" name="TextBox 3">
            <a:extLst>
              <a:ext uri="{FF2B5EF4-FFF2-40B4-BE49-F238E27FC236}">
                <a16:creationId xmlns:a16="http://schemas.microsoft.com/office/drawing/2014/main" id="{C61361ED-C0BF-8D47-C2C3-F8368974A41A}"/>
              </a:ext>
            </a:extLst>
          </p:cNvPr>
          <p:cNvSpPr txBox="1"/>
          <p:nvPr/>
        </p:nvSpPr>
        <p:spPr>
          <a:xfrm>
            <a:off x="169209" y="6312231"/>
            <a:ext cx="11925300" cy="461665"/>
          </a:xfrm>
          <a:prstGeom prst="rect">
            <a:avLst/>
          </a:prstGeom>
          <a:noFill/>
        </p:spPr>
        <p:txBody>
          <a:bodyPr wrap="square" rtlCol="0">
            <a:spAutoFit/>
          </a:bodyPr>
          <a:lstStyle/>
          <a:p>
            <a:r>
              <a:rPr lang="en-US" sz="1200" dirty="0"/>
              <a:t>John Fieberg @ University of Minnesota (</a:t>
            </a:r>
            <a:r>
              <a:rPr lang="en-US" sz="1200" dirty="0">
                <a:hlinkClick r:id="rId3"/>
              </a:rPr>
              <a:t>jfieberg@umn.edu</a:t>
            </a:r>
            <a:r>
              <a:rPr lang="en-US" sz="1200" dirty="0"/>
              <a:t>)</a:t>
            </a:r>
          </a:p>
          <a:p>
            <a:r>
              <a:rPr lang="en-US" sz="1200" dirty="0"/>
              <a:t>https://fieberg-lab.cfans.umn.edu/</a:t>
            </a:r>
          </a:p>
        </p:txBody>
      </p:sp>
      <p:sp>
        <p:nvSpPr>
          <p:cNvPr id="5" name="TextBox 4">
            <a:extLst>
              <a:ext uri="{FF2B5EF4-FFF2-40B4-BE49-F238E27FC236}">
                <a16:creationId xmlns:a16="http://schemas.microsoft.com/office/drawing/2014/main" id="{9153F4C1-9EA2-D956-48FC-914A202F52F2}"/>
              </a:ext>
            </a:extLst>
          </p:cNvPr>
          <p:cNvSpPr txBox="1"/>
          <p:nvPr/>
        </p:nvSpPr>
        <p:spPr>
          <a:xfrm>
            <a:off x="177800" y="165100"/>
            <a:ext cx="3441700" cy="369332"/>
          </a:xfrm>
          <a:prstGeom prst="rect">
            <a:avLst/>
          </a:prstGeom>
          <a:noFill/>
        </p:spPr>
        <p:txBody>
          <a:bodyPr wrap="square" rtlCol="0">
            <a:spAutoFit/>
          </a:bodyPr>
          <a:lstStyle/>
          <a:p>
            <a:r>
              <a:rPr lang="en-US" b="1" dirty="0"/>
              <a:t>Study species:</a:t>
            </a:r>
          </a:p>
        </p:txBody>
      </p:sp>
      <p:sp>
        <p:nvSpPr>
          <p:cNvPr id="13" name="TextBox 12">
            <a:extLst>
              <a:ext uri="{FF2B5EF4-FFF2-40B4-BE49-F238E27FC236}">
                <a16:creationId xmlns:a16="http://schemas.microsoft.com/office/drawing/2014/main" id="{D117E828-A3D7-6CB9-9DA1-364EF1E93AB4}"/>
              </a:ext>
            </a:extLst>
          </p:cNvPr>
          <p:cNvSpPr txBox="1"/>
          <p:nvPr/>
        </p:nvSpPr>
        <p:spPr>
          <a:xfrm>
            <a:off x="177800" y="1224996"/>
            <a:ext cx="7857344" cy="1332801"/>
          </a:xfrm>
          <a:prstGeom prst="rect">
            <a:avLst/>
          </a:prstGeom>
          <a:noFill/>
        </p:spPr>
        <p:txBody>
          <a:bodyPr wrap="none" rtlCol="0">
            <a:spAutoFit/>
          </a:bodyPr>
          <a:lstStyle/>
          <a:p>
            <a:r>
              <a:rPr lang="en-US" b="1" dirty="0"/>
              <a:t>Questions I am interested in</a:t>
            </a:r>
            <a:r>
              <a:rPr lang="en-US" dirty="0"/>
              <a:t>:</a:t>
            </a:r>
          </a:p>
          <a:p>
            <a:pPr marL="342900" indent="-342900">
              <a:lnSpc>
                <a:spcPts val="1900"/>
              </a:lnSpc>
              <a:buFont typeface="+mj-lt"/>
              <a:buAutoNum type="arabicPeriod"/>
            </a:pPr>
            <a:r>
              <a:rPr lang="en-US" sz="1400" dirty="0"/>
              <a:t>How do continuous and discrete-time models compare when applied to real data?</a:t>
            </a:r>
          </a:p>
          <a:p>
            <a:pPr marL="342900" indent="-342900">
              <a:lnSpc>
                <a:spcPts val="1900"/>
              </a:lnSpc>
              <a:buFont typeface="+mj-lt"/>
              <a:buAutoNum type="arabicPeriod"/>
            </a:pPr>
            <a:r>
              <a:rPr lang="en-US" sz="1400" dirty="0"/>
              <a:t>What are the best ways to model and characterize individual variability?</a:t>
            </a:r>
          </a:p>
          <a:p>
            <a:pPr marL="342900" indent="-342900">
              <a:lnSpc>
                <a:spcPts val="1900"/>
              </a:lnSpc>
              <a:buFont typeface="+mj-lt"/>
              <a:buAutoNum type="arabicPeriod"/>
            </a:pPr>
            <a:r>
              <a:rPr lang="en-US" sz="1400" dirty="0"/>
              <a:t>Which features of complex ecological systems and messy ecological data do we need to model</a:t>
            </a:r>
            <a:br>
              <a:rPr lang="en-US" sz="1400" dirty="0"/>
            </a:br>
            <a:r>
              <a:rPr lang="en-US" sz="1400" dirty="0"/>
              <a:t>for robust inference?    </a:t>
            </a:r>
          </a:p>
        </p:txBody>
      </p:sp>
      <p:sp>
        <p:nvSpPr>
          <p:cNvPr id="20" name="Rectangle 19">
            <a:extLst>
              <a:ext uri="{FF2B5EF4-FFF2-40B4-BE49-F238E27FC236}">
                <a16:creationId xmlns:a16="http://schemas.microsoft.com/office/drawing/2014/main" id="{E0B7AC77-8D51-CC16-EC8C-1376B0B3ECE4}"/>
              </a:ext>
            </a:extLst>
          </p:cNvPr>
          <p:cNvSpPr/>
          <p:nvPr/>
        </p:nvSpPr>
        <p:spPr>
          <a:xfrm>
            <a:off x="248389" y="3913450"/>
            <a:ext cx="7966834" cy="2398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I am a Professor of Quantitative Ecology in the Department of Fisheries, Wildlife, and Conservation Biology at the University of Minnesota where I teach undergraduate and graduate-level courses in statistics.  Prior to joining the faculty at the University of Minnesota, I worked for ten years as a research statistician at the Minnesota Department of Natural Resources and two and half years as a Biometrician with the Northwest Indian Fisheries Commission.</a:t>
            </a:r>
          </a:p>
          <a:p>
            <a:endParaRPr lang="en-US" sz="1400" dirty="0">
              <a:solidFill>
                <a:schemeClr val="bg1"/>
              </a:solidFill>
            </a:endParaRPr>
          </a:p>
          <a:p>
            <a:r>
              <a:rPr lang="en-US" sz="1400" dirty="0">
                <a:solidFill>
                  <a:schemeClr val="bg1"/>
                </a:solidFill>
              </a:rPr>
              <a:t>My collaboration with many highly engaged fisheries, wildlife, and conservation biologists have shaped my research interests in applied quantitative ecology. Much of my work focuses on how to choose, apply, and interpret appropriate statistical methods when confronted with messy ecological data. </a:t>
            </a:r>
          </a:p>
        </p:txBody>
      </p:sp>
      <p:sp>
        <p:nvSpPr>
          <p:cNvPr id="27" name="TextBox 26">
            <a:extLst>
              <a:ext uri="{FF2B5EF4-FFF2-40B4-BE49-F238E27FC236}">
                <a16:creationId xmlns:a16="http://schemas.microsoft.com/office/drawing/2014/main" id="{8D6308AB-1862-A378-567C-0FEC19BD545C}"/>
              </a:ext>
            </a:extLst>
          </p:cNvPr>
          <p:cNvSpPr txBox="1"/>
          <p:nvPr/>
        </p:nvSpPr>
        <p:spPr>
          <a:xfrm>
            <a:off x="9378540" y="6395094"/>
            <a:ext cx="1382110" cy="246221"/>
          </a:xfrm>
          <a:prstGeom prst="rect">
            <a:avLst/>
          </a:prstGeom>
          <a:noFill/>
        </p:spPr>
        <p:txBody>
          <a:bodyPr wrap="none" rtlCol="0">
            <a:spAutoFit/>
          </a:bodyPr>
          <a:lstStyle/>
          <a:p>
            <a:r>
              <a:rPr lang="en-US" sz="1000" dirty="0"/>
              <a:t>Minneapolis / St. Paul</a:t>
            </a:r>
          </a:p>
        </p:txBody>
      </p:sp>
      <p:pic>
        <p:nvPicPr>
          <p:cNvPr id="2" name="Picture 1">
            <a:extLst>
              <a:ext uri="{FF2B5EF4-FFF2-40B4-BE49-F238E27FC236}">
                <a16:creationId xmlns:a16="http://schemas.microsoft.com/office/drawing/2014/main" id="{90D2C6DC-C24C-FA64-1741-564DCDDA2122}"/>
              </a:ext>
            </a:extLst>
          </p:cNvPr>
          <p:cNvPicPr>
            <a:picLocks noChangeAspect="1"/>
          </p:cNvPicPr>
          <p:nvPr/>
        </p:nvPicPr>
        <p:blipFill>
          <a:blip r:embed="rId4"/>
          <a:stretch>
            <a:fillRect/>
          </a:stretch>
        </p:blipFill>
        <p:spPr>
          <a:xfrm>
            <a:off x="1366401" y="542092"/>
            <a:ext cx="888018" cy="590935"/>
          </a:xfrm>
          <a:prstGeom prst="rect">
            <a:avLst/>
          </a:prstGeom>
        </p:spPr>
      </p:pic>
      <p:pic>
        <p:nvPicPr>
          <p:cNvPr id="3" name="Picture 2" descr="Computer Funny Images | Free Photos ...">
            <a:extLst>
              <a:ext uri="{FF2B5EF4-FFF2-40B4-BE49-F238E27FC236}">
                <a16:creationId xmlns:a16="http://schemas.microsoft.com/office/drawing/2014/main" id="{3FA524F7-0095-A3C8-B01B-69C0C286F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6227" y="545768"/>
            <a:ext cx="888018" cy="5909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429E35-E625-46DE-3AEA-C9A829CD0A0F}"/>
              </a:ext>
            </a:extLst>
          </p:cNvPr>
          <p:cNvPicPr>
            <a:picLocks noChangeAspect="1"/>
          </p:cNvPicPr>
          <p:nvPr/>
        </p:nvPicPr>
        <p:blipFill>
          <a:blip r:embed="rId6"/>
          <a:stretch>
            <a:fillRect/>
          </a:stretch>
        </p:blipFill>
        <p:spPr>
          <a:xfrm>
            <a:off x="243262" y="542091"/>
            <a:ext cx="888018" cy="590936"/>
          </a:xfrm>
          <a:prstGeom prst="rect">
            <a:avLst/>
          </a:prstGeom>
        </p:spPr>
      </p:pic>
      <p:sp>
        <p:nvSpPr>
          <p:cNvPr id="29" name="TextBox 28">
            <a:extLst>
              <a:ext uri="{FF2B5EF4-FFF2-40B4-BE49-F238E27FC236}">
                <a16:creationId xmlns:a16="http://schemas.microsoft.com/office/drawing/2014/main" id="{DD50B813-B3EE-A4C4-DA63-C60C167C6C01}"/>
              </a:ext>
            </a:extLst>
          </p:cNvPr>
          <p:cNvSpPr txBox="1"/>
          <p:nvPr/>
        </p:nvSpPr>
        <p:spPr>
          <a:xfrm>
            <a:off x="169209" y="2661290"/>
            <a:ext cx="8367547" cy="1053878"/>
          </a:xfrm>
          <a:prstGeom prst="rect">
            <a:avLst/>
          </a:prstGeom>
          <a:noFill/>
        </p:spPr>
        <p:txBody>
          <a:bodyPr wrap="none" rtlCol="0">
            <a:spAutoFit/>
          </a:bodyPr>
          <a:lstStyle/>
          <a:p>
            <a:r>
              <a:rPr lang="en-US" b="1" dirty="0"/>
              <a:t>Challenges I lose sleep about:</a:t>
            </a:r>
            <a:endParaRPr lang="en-US" dirty="0"/>
          </a:p>
          <a:p>
            <a:pPr marL="342900" indent="-342900">
              <a:lnSpc>
                <a:spcPts val="1800"/>
              </a:lnSpc>
              <a:buFont typeface="+mj-lt"/>
              <a:buAutoNum type="arabicPeriod"/>
            </a:pPr>
            <a:r>
              <a:rPr lang="en-US" sz="1400" dirty="0"/>
              <a:t>Getting appropriate remote sensing layers (and coordinate reference systems!)</a:t>
            </a:r>
          </a:p>
          <a:p>
            <a:pPr marL="342900" indent="-342900">
              <a:lnSpc>
                <a:spcPts val="1800"/>
              </a:lnSpc>
              <a:buFont typeface="+mj-lt"/>
              <a:buAutoNum type="arabicPeriod"/>
            </a:pPr>
            <a:r>
              <a:rPr lang="en-US" sz="1400" dirty="0"/>
              <a:t>Developing truly predictive models that capture underlying mechanisms (rather than just associations)</a:t>
            </a:r>
          </a:p>
          <a:p>
            <a:pPr marL="342900" indent="-342900">
              <a:lnSpc>
                <a:spcPts val="1800"/>
              </a:lnSpc>
              <a:buFont typeface="+mj-lt"/>
              <a:buAutoNum type="arabicPeriod"/>
            </a:pPr>
            <a:r>
              <a:rPr lang="en-US" sz="1400" dirty="0"/>
              <a:t>How to train the next generation of ecologists now that we have unleashed AI</a:t>
            </a:r>
          </a:p>
        </p:txBody>
      </p:sp>
      <p:pic>
        <p:nvPicPr>
          <p:cNvPr id="1030" name="Picture 6" descr="Minnesota lakes map, plus 9 more about Minnesota's waters">
            <a:extLst>
              <a:ext uri="{FF2B5EF4-FFF2-40B4-BE49-F238E27FC236}">
                <a16:creationId xmlns:a16="http://schemas.microsoft.com/office/drawing/2014/main" id="{E8197BA6-BCAF-2E5B-1E4E-A1DFA0F50A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1440" y="5376711"/>
            <a:ext cx="1021453" cy="119164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203697E3-D1F9-68FA-588A-2A10475B851E}"/>
              </a:ext>
            </a:extLst>
          </p:cNvPr>
          <p:cNvCxnSpPr>
            <a:cxnSpLocks/>
          </p:cNvCxnSpPr>
          <p:nvPr/>
        </p:nvCxnSpPr>
        <p:spPr>
          <a:xfrm flipV="1">
            <a:off x="10760650" y="6202473"/>
            <a:ext cx="600743" cy="315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6" name="Picture 2">
            <a:extLst>
              <a:ext uri="{FF2B5EF4-FFF2-40B4-BE49-F238E27FC236}">
                <a16:creationId xmlns:a16="http://schemas.microsoft.com/office/drawing/2014/main" id="{18BCBD68-2814-B8B5-E92C-94261E1DFC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3763" y="205476"/>
            <a:ext cx="1370374" cy="1027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C7C950-7C28-23ED-F806-CD5F9F14E9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57707" y="194853"/>
            <a:ext cx="1291031" cy="9682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B7D3995-5484-7EA2-2852-96EBEB6C501F}"/>
              </a:ext>
            </a:extLst>
          </p:cNvPr>
          <p:cNvPicPr>
            <a:picLocks noChangeAspect="1"/>
          </p:cNvPicPr>
          <p:nvPr/>
        </p:nvPicPr>
        <p:blipFill>
          <a:blip r:embed="rId10"/>
          <a:stretch>
            <a:fillRect/>
          </a:stretch>
        </p:blipFill>
        <p:spPr>
          <a:xfrm>
            <a:off x="7426504" y="194854"/>
            <a:ext cx="1579806" cy="1053878"/>
          </a:xfrm>
          <a:prstGeom prst="rect">
            <a:avLst/>
          </a:prstGeom>
        </p:spPr>
      </p:pic>
      <p:pic>
        <p:nvPicPr>
          <p:cNvPr id="11" name="Picture 10">
            <a:extLst>
              <a:ext uri="{FF2B5EF4-FFF2-40B4-BE49-F238E27FC236}">
                <a16:creationId xmlns:a16="http://schemas.microsoft.com/office/drawing/2014/main" id="{83799FEF-6B01-2781-65E8-4630BCBE7E18}"/>
              </a:ext>
            </a:extLst>
          </p:cNvPr>
          <p:cNvPicPr>
            <a:picLocks noChangeAspect="1"/>
          </p:cNvPicPr>
          <p:nvPr/>
        </p:nvPicPr>
        <p:blipFill>
          <a:blip r:embed="rId11"/>
          <a:stretch>
            <a:fillRect/>
          </a:stretch>
        </p:blipFill>
        <p:spPr>
          <a:xfrm>
            <a:off x="9784984" y="2476922"/>
            <a:ext cx="2163754" cy="1060664"/>
          </a:xfrm>
          <a:prstGeom prst="rect">
            <a:avLst/>
          </a:prstGeom>
        </p:spPr>
      </p:pic>
      <p:pic>
        <p:nvPicPr>
          <p:cNvPr id="14" name="Picture 13">
            <a:extLst>
              <a:ext uri="{FF2B5EF4-FFF2-40B4-BE49-F238E27FC236}">
                <a16:creationId xmlns:a16="http://schemas.microsoft.com/office/drawing/2014/main" id="{FB3443AE-D3A6-1499-5FAB-43CC837F4B7B}"/>
              </a:ext>
            </a:extLst>
          </p:cNvPr>
          <p:cNvPicPr>
            <a:picLocks noChangeAspect="1"/>
          </p:cNvPicPr>
          <p:nvPr/>
        </p:nvPicPr>
        <p:blipFill>
          <a:blip r:embed="rId12"/>
          <a:stretch>
            <a:fillRect/>
          </a:stretch>
        </p:blipFill>
        <p:spPr>
          <a:xfrm>
            <a:off x="8653191" y="1508538"/>
            <a:ext cx="837782" cy="2716445"/>
          </a:xfrm>
          <a:prstGeom prst="rect">
            <a:avLst/>
          </a:prstGeom>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201FFB66-FD8A-040D-33E7-00172ADA7448}"/>
                  </a:ext>
                </a:extLst>
              </p:cNvPr>
              <p:cNvSpPr txBox="1">
                <a:spLocks/>
              </p:cNvSpPr>
              <p:nvPr/>
            </p:nvSpPr>
            <p:spPr bwMode="auto">
              <a:xfrm>
                <a:off x="9490973" y="1677482"/>
                <a:ext cx="2561303" cy="907714"/>
              </a:xfrm>
              <a:prstGeom prst="rect">
                <a:avLst/>
              </a:prstGeom>
              <a:noFill/>
              <a:ln>
                <a:noFill/>
              </a:ln>
              <a:extLst>
                <a:ext uri="{909E8E84-426E-40dd-AFC4-6F175D3DCCD1}">
                  <a14:hiddenFill xmlns="">
                    <a:solidFill>
                      <a:schemeClr val="accent1"/>
                    </a:solidFill>
                  </a14:hiddenFill>
                </a:ext>
                <a:ext uri="{91240B29-F687-4f45-9708-019B960494DF}">
                  <a14:hiddenLine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51442" tIns="25721" rIns="51442" bIns="25721" numCol="1" anchor="t" anchorCtr="0" compatLnSpc="1">
                <a:prstTxWarp prst="textNoShape">
                  <a:avLst/>
                </a:prstTxWarp>
              </a:bodyPr>
              <a:lst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a:lstStyle>
              <a:p>
                <a:pPr marL="0" indent="0">
                  <a:buNone/>
                </a:pPr>
                <a14:m>
                  <m:oMathPara xmlns:m="http://schemas.openxmlformats.org/officeDocument/2006/math">
                    <m:oMathParaPr>
                      <m:jc m:val="center"/>
                    </m:oMathParaPr>
                    <m:oMath xmlns:m="http://schemas.openxmlformats.org/officeDocument/2006/math">
                      <m:r>
                        <a:rPr lang="en-US" sz="1400" i="1" kern="0">
                          <a:latin typeface="Cambria Math" panose="02040503050406030204" pitchFamily="18" charset="0"/>
                        </a:rPr>
                        <m:t>𝑢</m:t>
                      </m:r>
                      <m:d>
                        <m:dPr>
                          <m:ctrlPr>
                            <a:rPr lang="en-US" sz="1400" i="1" kern="0">
                              <a:latin typeface="Cambria Math" panose="02040503050406030204" pitchFamily="18" charset="0"/>
                            </a:rPr>
                          </m:ctrlPr>
                        </m:dPr>
                        <m:e>
                          <m:r>
                            <a:rPr lang="en-US" sz="1400" i="1" kern="0">
                              <a:latin typeface="Cambria Math" panose="02040503050406030204" pitchFamily="18" charset="0"/>
                            </a:rPr>
                            <m:t>𝑠</m:t>
                          </m:r>
                        </m:e>
                      </m:d>
                      <m:r>
                        <a:rPr lang="en-US" sz="1400" i="1" kern="0">
                          <a:latin typeface="Cambria Math" panose="02040503050406030204" pitchFamily="18" charset="0"/>
                        </a:rPr>
                        <m:t>= </m:t>
                      </m:r>
                      <m:f>
                        <m:fPr>
                          <m:ctrlPr>
                            <a:rPr lang="en-US" sz="1400" i="1" kern="0">
                              <a:latin typeface="Cambria Math" panose="02040503050406030204" pitchFamily="18" charset="0"/>
                            </a:rPr>
                          </m:ctrlPr>
                        </m:fPr>
                        <m:num>
                          <m:r>
                            <a:rPr lang="en-US" sz="1400" i="1" kern="0">
                              <a:latin typeface="Cambria Math" panose="02040503050406030204" pitchFamily="18" charset="0"/>
                            </a:rPr>
                            <m:t>𝑤</m:t>
                          </m:r>
                          <m:d>
                            <m:dPr>
                              <m:ctrlPr>
                                <a:rPr lang="en-US" sz="1400" i="1" kern="0">
                                  <a:latin typeface="Cambria Math" panose="02040503050406030204" pitchFamily="18" charset="0"/>
                                </a:rPr>
                              </m:ctrlPr>
                            </m:dPr>
                            <m:e>
                              <m:r>
                                <a:rPr lang="en-US" sz="1400" i="1" kern="0">
                                  <a:latin typeface="Cambria Math" panose="02040503050406030204" pitchFamily="18" charset="0"/>
                                </a:rPr>
                                <m:t>𝑋</m:t>
                              </m:r>
                              <m:r>
                                <a:rPr lang="en-US" sz="1400" i="1" kern="0">
                                  <a:latin typeface="Cambria Math" panose="02040503050406030204" pitchFamily="18" charset="0"/>
                                </a:rPr>
                                <m:t>(</m:t>
                              </m:r>
                              <m:r>
                                <a:rPr lang="en-US" sz="1400" i="1" kern="0">
                                  <a:latin typeface="Cambria Math" panose="02040503050406030204" pitchFamily="18" charset="0"/>
                                </a:rPr>
                                <m:t>𝑠</m:t>
                              </m:r>
                              <m:r>
                                <a:rPr lang="en-US" sz="1400" i="1" kern="0">
                                  <a:latin typeface="Cambria Math" panose="02040503050406030204" pitchFamily="18" charset="0"/>
                                </a:rPr>
                                <m:t>);</m:t>
                              </m:r>
                              <m:r>
                                <a:rPr lang="en-US" sz="1400" i="1" kern="0">
                                  <a:latin typeface="Cambria Math" panose="02040503050406030204" pitchFamily="18" charset="0"/>
                                </a:rPr>
                                <m:t>𝛽</m:t>
                              </m:r>
                            </m:e>
                          </m:d>
                          <m:r>
                            <a:rPr lang="en-US" sz="1400" i="1" kern="0">
                              <a:latin typeface="Cambria Math" panose="02040503050406030204" pitchFamily="18" charset="0"/>
                            </a:rPr>
                            <m:t>𝑎</m:t>
                          </m:r>
                          <m:r>
                            <a:rPr lang="en-US" sz="1400" i="1" kern="0">
                              <a:latin typeface="Cambria Math" panose="02040503050406030204" pitchFamily="18" charset="0"/>
                            </a:rPr>
                            <m:t>(</m:t>
                          </m:r>
                          <m:r>
                            <a:rPr lang="en-US" sz="1400" i="1" kern="0">
                              <a:latin typeface="Cambria Math" panose="02040503050406030204" pitchFamily="18" charset="0"/>
                            </a:rPr>
                            <m:t>𝑠</m:t>
                          </m:r>
                          <m:r>
                            <a:rPr lang="en-US" sz="1400" i="1" kern="0">
                              <a:latin typeface="Cambria Math" panose="02040503050406030204" pitchFamily="18" charset="0"/>
                            </a:rPr>
                            <m:t>)</m:t>
                          </m:r>
                        </m:num>
                        <m:den>
                          <m:nary>
                            <m:naryPr>
                              <m:supHide m:val="on"/>
                              <m:ctrlPr>
                                <a:rPr lang="en-US" sz="1400" i="1" kern="0">
                                  <a:latin typeface="Cambria Math" panose="02040503050406030204" pitchFamily="18" charset="0"/>
                                </a:rPr>
                              </m:ctrlPr>
                            </m:naryPr>
                            <m:sub>
                              <m:r>
                                <a:rPr lang="en-US" sz="1400" i="1" kern="0">
                                  <a:latin typeface="Cambria Math" panose="02040503050406030204" pitchFamily="18" charset="0"/>
                                </a:rPr>
                                <m:t>𝑔</m:t>
                              </m:r>
                              <m:r>
                                <a:rPr lang="en-US" sz="1400" i="1" kern="0">
                                  <a:latin typeface="Cambria Math" panose="02040503050406030204" pitchFamily="18" charset="0"/>
                                </a:rPr>
                                <m:t>∈</m:t>
                              </m:r>
                              <m:r>
                                <a:rPr lang="en-US" sz="1400" i="1" kern="0">
                                  <a:latin typeface="Cambria Math" panose="02040503050406030204" pitchFamily="18" charset="0"/>
                                </a:rPr>
                                <m:t>𝐺</m:t>
                              </m:r>
                            </m:sub>
                            <m:sup/>
                            <m:e>
                              <m:r>
                                <a:rPr lang="en-US" sz="1400" i="1" kern="0">
                                  <a:latin typeface="Cambria Math" panose="02040503050406030204" pitchFamily="18" charset="0"/>
                                </a:rPr>
                                <m:t>𝑤</m:t>
                              </m:r>
                              <m:d>
                                <m:dPr>
                                  <m:ctrlPr>
                                    <a:rPr lang="en-US" sz="1400" i="1" kern="0">
                                      <a:latin typeface="Cambria Math" panose="02040503050406030204" pitchFamily="18" charset="0"/>
                                    </a:rPr>
                                  </m:ctrlPr>
                                </m:dPr>
                                <m:e>
                                  <m:r>
                                    <a:rPr lang="en-US" sz="1400" i="1" kern="0">
                                      <a:latin typeface="Cambria Math" panose="02040503050406030204" pitchFamily="18" charset="0"/>
                                    </a:rPr>
                                    <m:t>𝑍</m:t>
                                  </m:r>
                                  <m:r>
                                    <a:rPr lang="en-US" sz="1400" i="1" kern="0">
                                      <a:latin typeface="Cambria Math" panose="02040503050406030204" pitchFamily="18" charset="0"/>
                                    </a:rPr>
                                    <m:t>(</m:t>
                                  </m:r>
                                  <m:r>
                                    <a:rPr lang="en-US" sz="1400" i="1" kern="0">
                                      <a:latin typeface="Cambria Math" panose="02040503050406030204" pitchFamily="18" charset="0"/>
                                    </a:rPr>
                                    <m:t>𝑔</m:t>
                                  </m:r>
                                  <m:r>
                                    <a:rPr lang="en-US" sz="1400" i="1" kern="0">
                                      <a:latin typeface="Cambria Math" panose="02040503050406030204" pitchFamily="18" charset="0"/>
                                    </a:rPr>
                                    <m:t>);</m:t>
                                  </m:r>
                                  <m:r>
                                    <a:rPr lang="en-US" sz="1400" i="1" kern="0">
                                      <a:latin typeface="Cambria Math" panose="02040503050406030204" pitchFamily="18" charset="0"/>
                                    </a:rPr>
                                    <m:t>𝛽</m:t>
                                  </m:r>
                                </m:e>
                              </m:d>
                              <m:r>
                                <a:rPr lang="en-US" sz="1400" i="1" kern="0">
                                  <a:latin typeface="Cambria Math" panose="02040503050406030204" pitchFamily="18" charset="0"/>
                                </a:rPr>
                                <m:t>𝑎</m:t>
                              </m:r>
                              <m:d>
                                <m:dPr>
                                  <m:ctrlPr>
                                    <a:rPr lang="en-US" sz="1400" i="1" kern="0">
                                      <a:latin typeface="Cambria Math" panose="02040503050406030204" pitchFamily="18" charset="0"/>
                                    </a:rPr>
                                  </m:ctrlPr>
                                </m:dPr>
                                <m:e>
                                  <m:r>
                                    <a:rPr lang="en-US" sz="1400" i="1" kern="0">
                                      <a:latin typeface="Cambria Math" panose="02040503050406030204" pitchFamily="18" charset="0"/>
                                    </a:rPr>
                                    <m:t>𝑔</m:t>
                                  </m:r>
                                </m:e>
                              </m:d>
                              <m:r>
                                <a:rPr lang="en-US" sz="1400" i="1" kern="0">
                                  <a:latin typeface="Cambria Math" panose="02040503050406030204" pitchFamily="18" charset="0"/>
                                </a:rPr>
                                <m:t>𝑑𝑔</m:t>
                              </m:r>
                            </m:e>
                          </m:nary>
                        </m:den>
                      </m:f>
                    </m:oMath>
                  </m:oMathPara>
                </a14:m>
                <a:br>
                  <a:rPr lang="en-US" sz="1650" kern="0" dirty="0"/>
                </a:br>
                <a:endParaRPr lang="en-US" sz="1650" kern="0" dirty="0"/>
              </a:p>
              <a:p>
                <a:endParaRPr lang="en-US" sz="450" i="1" kern="0" dirty="0">
                  <a:latin typeface="Cambria Math" panose="02040503050406030204" pitchFamily="18" charset="0"/>
                </a:endParaRPr>
              </a:p>
              <a:p>
                <a:pPr marL="0" indent="0">
                  <a:buNone/>
                </a:pPr>
                <a:endParaRPr lang="en-US" sz="450" kern="0" dirty="0">
                  <a:solidFill>
                    <a:schemeClr val="accent1"/>
                  </a:solidFill>
                  <a:latin typeface="Cambria Math" panose="02040503050406030204" pitchFamily="18" charset="0"/>
                </a:endParaRPr>
              </a:p>
              <a:p>
                <a:pPr marL="0" indent="0">
                  <a:buNone/>
                </a:pPr>
                <a:endParaRPr lang="en-US" sz="450" kern="0" dirty="0">
                  <a:solidFill>
                    <a:schemeClr val="accent1"/>
                  </a:solidFill>
                  <a:latin typeface="Cambria Math" panose="02040503050406030204" pitchFamily="18" charset="0"/>
                </a:endParaRPr>
              </a:p>
              <a:p>
                <a:pPr marL="0" indent="0">
                  <a:buNone/>
                </a:pPr>
                <a:endParaRPr lang="en-US" sz="450" kern="0" dirty="0">
                  <a:solidFill>
                    <a:schemeClr val="accent1"/>
                  </a:solidFill>
                  <a:latin typeface="Cambria Math" panose="02040503050406030204" pitchFamily="18" charset="0"/>
                </a:endParaRPr>
              </a:p>
              <a:p>
                <a:endParaRPr lang="en-US" sz="1800" kern="0" dirty="0"/>
              </a:p>
              <a:p>
                <a:endParaRPr lang="en-US" sz="1800" kern="0" dirty="0"/>
              </a:p>
            </p:txBody>
          </p:sp>
        </mc:Choice>
        <mc:Fallback xmlns="">
          <p:sp>
            <p:nvSpPr>
              <p:cNvPr id="15" name="Content Placeholder 2">
                <a:extLst>
                  <a:ext uri="{FF2B5EF4-FFF2-40B4-BE49-F238E27FC236}">
                    <a16:creationId xmlns:a16="http://schemas.microsoft.com/office/drawing/2014/main" id="{201FFB66-FD8A-040D-33E7-00172ADA7448}"/>
                  </a:ext>
                </a:extLst>
              </p:cNvPr>
              <p:cNvSpPr txBox="1">
                <a:spLocks noRot="1" noChangeAspect="1" noMove="1" noResize="1" noEditPoints="1" noAdjustHandles="1" noChangeArrowheads="1" noChangeShapeType="1" noTextEdit="1"/>
              </p:cNvSpPr>
              <p:nvPr/>
            </p:nvSpPr>
            <p:spPr bwMode="auto">
              <a:xfrm>
                <a:off x="9490973" y="1677482"/>
                <a:ext cx="2561303" cy="907714"/>
              </a:xfrm>
              <a:prstGeom prst="rect">
                <a:avLst/>
              </a:prstGeom>
              <a:blipFill>
                <a:blip r:embed="rId13"/>
                <a:stretch>
                  <a:fillRect t="-18121" b="-28188"/>
                </a:stretch>
              </a:blip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pic>
        <p:nvPicPr>
          <p:cNvPr id="17" name="Picture 16" descr="A person in a blue shirt&#10;&#10;AI-generated content may be incorrect.">
            <a:extLst>
              <a:ext uri="{FF2B5EF4-FFF2-40B4-BE49-F238E27FC236}">
                <a16:creationId xmlns:a16="http://schemas.microsoft.com/office/drawing/2014/main" id="{BB702A8F-CE76-CEF1-46D5-CE9D5F3BCF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94958" y="4375582"/>
            <a:ext cx="1290003" cy="1924851"/>
          </a:xfrm>
          <a:prstGeom prst="rect">
            <a:avLst/>
          </a:prstGeom>
        </p:spPr>
      </p:pic>
    </p:spTree>
    <p:extLst>
      <p:ext uri="{BB962C8B-B14F-4D97-AF65-F5344CB8AC3E}">
        <p14:creationId xmlns:p14="http://schemas.microsoft.com/office/powerpoint/2010/main" val="408546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254</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Tiago Marques</dc:creator>
  <cp:lastModifiedBy>John R Fieberg</cp:lastModifiedBy>
  <cp:revision>9</cp:revision>
  <dcterms:created xsi:type="dcterms:W3CDTF">2025-04-17T08:23:10Z</dcterms:created>
  <dcterms:modified xsi:type="dcterms:W3CDTF">2025-04-18T15:25:48Z</dcterms:modified>
</cp:coreProperties>
</file>