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92dfb7cf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92dfb7cf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92dfb7c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92dfb7c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92fc2fd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92fc2fd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92fc2fd9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92fc2fd9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92fc2fd9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92fc2fd9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92fc2fd9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92fc2fd9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92fc2fd9e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92fc2fd9e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92fc2fd9e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92fc2fd9e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92fc2fd9e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92fc2fd9e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.png"/><Relationship Id="rId13" Type="http://schemas.openxmlformats.org/officeDocument/2006/relationships/image" Target="../media/image6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.png"/><Relationship Id="rId13" Type="http://schemas.openxmlformats.org/officeDocument/2006/relationships/image" Target="../media/image6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RTL:ASMD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transfer level</a:t>
            </a:r>
            <a:br>
              <a:rPr lang="en"/>
            </a:br>
            <a:r>
              <a:rPr lang="en"/>
              <a:t>algorithmic state machine and datapath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81850" y="594600"/>
            <a:ext cx="4367700" cy="20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Operations performed in block</a:t>
            </a:r>
            <a:br>
              <a:rPr lang="en"/>
            </a:br>
            <a:r>
              <a:rPr lang="en"/>
              <a:t>blocking .. sequential</a:t>
            </a:r>
            <a:br>
              <a:rPr lang="en"/>
            </a:br>
            <a:r>
              <a:rPr lang="en"/>
              <a:t>=</a:t>
            </a:r>
            <a:br>
              <a:rPr lang="en"/>
            </a:br>
            <a:r>
              <a:rPr lang="en"/>
              <a:t>clocked, synchronous</a:t>
            </a:r>
            <a:br>
              <a:rPr lang="en"/>
            </a:br>
            <a:r>
              <a:rPr lang="en"/>
              <a:t>batched</a:t>
            </a:r>
            <a:br>
              <a:rPr lang="en"/>
            </a:br>
            <a:r>
              <a:rPr lang="en"/>
              <a:t>if-then, case … loops</a:t>
            </a:r>
            <a:br>
              <a:rPr lang="en"/>
            </a:br>
            <a:r>
              <a:rPr lang="en"/>
              <a:t>Looks like flow chart</a:t>
            </a:r>
            <a:br>
              <a:rPr lang="en"/>
            </a:br>
            <a:r>
              <a:rPr lang="en"/>
              <a:t>More output than input</a:t>
            </a:r>
            <a:br>
              <a:rPr lang="en"/>
            </a:br>
            <a:r>
              <a:rPr lang="en"/>
              <a:t>Mostly assigning wires 1 and 0</a:t>
            </a:r>
            <a:br>
              <a:rPr lang="en"/>
            </a:br>
            <a:r>
              <a:rPr lang="en"/>
              <a:t>Parent noticing room is messy, says: “clean up room.” </a:t>
            </a:r>
            <a:br>
              <a:rPr lang="en"/>
            </a:br>
            <a:r>
              <a:rPr lang="en"/>
              <a:t>Initiated in state A</a:t>
            </a:r>
            <a:br>
              <a:rPr lang="en"/>
            </a:br>
            <a:r>
              <a:rPr lang="en"/>
              <a:t>transferR1toR2 = 1</a:t>
            </a:r>
            <a:br>
              <a:rPr lang="en"/>
            </a:br>
            <a:r>
              <a:rPr lang="en"/>
              <a:t>Conditionals coming from system inputs</a:t>
            </a:r>
            <a:endParaRPr/>
          </a:p>
        </p:txBody>
      </p:sp>
      <p:sp>
        <p:nvSpPr>
          <p:cNvPr id="160" name="Google Shape;160;p22"/>
          <p:cNvSpPr txBox="1"/>
          <p:nvPr>
            <p:ph type="title"/>
          </p:nvPr>
        </p:nvSpPr>
        <p:spPr>
          <a:xfrm>
            <a:off x="789400" y="104850"/>
            <a:ext cx="269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Path</a:t>
            </a:r>
            <a:endParaRPr/>
          </a:p>
        </p:txBody>
      </p:sp>
      <p:sp>
        <p:nvSpPr>
          <p:cNvPr id="161" name="Google Shape;161;p22"/>
          <p:cNvSpPr txBox="1"/>
          <p:nvPr>
            <p:ph type="title"/>
          </p:nvPr>
        </p:nvSpPr>
        <p:spPr>
          <a:xfrm>
            <a:off x="6108350" y="104850"/>
            <a:ext cx="17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DataPath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4367900" y="594600"/>
            <a:ext cx="5075400" cy="20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operations performed in parallel</a:t>
            </a:r>
            <a:br>
              <a:rPr lang="en"/>
            </a:br>
            <a:r>
              <a:rPr lang="en"/>
              <a:t>non-blocking </a:t>
            </a:r>
            <a:br>
              <a:rPr lang="en"/>
            </a:br>
            <a:r>
              <a:rPr lang="en"/>
              <a:t>&lt;=</a:t>
            </a:r>
            <a:br>
              <a:rPr lang="en"/>
            </a:br>
            <a:r>
              <a:rPr lang="en"/>
              <a:t>asynchronous</a:t>
            </a:r>
            <a:br>
              <a:rPr lang="en"/>
            </a:br>
            <a:r>
              <a:rPr lang="en"/>
              <a:t>speed of light</a:t>
            </a:r>
            <a:br>
              <a:rPr lang="en"/>
            </a:br>
            <a:r>
              <a:rPr lang="en"/>
              <a:t>no loops</a:t>
            </a:r>
            <a:br>
              <a:rPr lang="en"/>
            </a:br>
            <a:r>
              <a:rPr lang="en"/>
              <a:t>small bits of math decorating flow chart</a:t>
            </a:r>
            <a:br>
              <a:rPr lang="en"/>
            </a:br>
            <a:r>
              <a:rPr lang="en"/>
              <a:t>responses to control path</a:t>
            </a:r>
            <a:br>
              <a:rPr lang="en"/>
            </a:br>
            <a:r>
              <a:rPr lang="en"/>
              <a:t>Mostly changing/moving contents of registers</a:t>
            </a:r>
            <a:br>
              <a:rPr lang="en"/>
            </a:br>
            <a:r>
              <a:rPr lang="en"/>
              <a:t>Child cleaning up room</a:t>
            </a:r>
            <a:br>
              <a:rPr lang="en"/>
            </a:br>
            <a:r>
              <a:rPr lang="en"/>
              <a:t>Triggered in between states</a:t>
            </a:r>
            <a:br>
              <a:rPr lang="en"/>
            </a:br>
            <a:r>
              <a:rPr lang="en"/>
              <a:t>Executed in parallel in state B</a:t>
            </a:r>
            <a:br>
              <a:rPr lang="en"/>
            </a:br>
            <a:r>
              <a:rPr lang="en"/>
              <a:t>R2 ← R1 (data path notation)</a:t>
            </a:r>
            <a:br>
              <a:rPr lang="en"/>
            </a:br>
            <a:r>
              <a:rPr lang="en"/>
              <a:t>Conditionals coming from control path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large digital system will have a large state table.</a:t>
            </a:r>
            <a:br>
              <a:rPr lang="en"/>
            </a:br>
            <a:r>
              <a:rPr lang="en"/>
              <a:t>Chop large problem into smaller pieces.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Chop into algorithmic state machines.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Chop algorithmic state machine into:</a:t>
            </a:r>
            <a:br>
              <a:rPr lang="en"/>
            </a:br>
            <a:r>
              <a:rPr lang="en"/>
              <a:t>	registers (flip flop groups)</a:t>
            </a:r>
            <a:br>
              <a:rPr lang="en"/>
            </a:br>
            <a:r>
              <a:rPr lang="en"/>
              <a:t>	control path </a:t>
            </a:r>
            <a:br>
              <a:rPr lang="en"/>
            </a:br>
            <a:r>
              <a:rPr lang="en"/>
              <a:t>	and datapath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with ASM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Multiplying involves … </a:t>
            </a:r>
            <a:br>
              <a:rPr lang="en"/>
            </a:br>
            <a:r>
              <a:rPr lang="en"/>
              <a:t>	waiting for CPU signal to begin</a:t>
            </a:r>
            <a:br>
              <a:rPr lang="en"/>
            </a:br>
            <a:r>
              <a:rPr lang="en"/>
              <a:t>	adding (or not)</a:t>
            </a:r>
            <a:br>
              <a:rPr lang="en"/>
            </a:br>
            <a:r>
              <a:rPr lang="en"/>
              <a:t>	shifting and then repeating if not done</a:t>
            </a:r>
            <a:br>
              <a:rPr lang="en"/>
            </a:b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7930" y="0"/>
            <a:ext cx="1584491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 flipH="1" rot="10800000">
            <a:off x="4092825" y="693425"/>
            <a:ext cx="3385500" cy="10371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5"/>
          <p:cNvCxnSpPr/>
          <p:nvPr/>
        </p:nvCxnSpPr>
        <p:spPr>
          <a:xfrm flipH="1" rot="10800000">
            <a:off x="2411700" y="2005275"/>
            <a:ext cx="5039100" cy="15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5"/>
          <p:cNvCxnSpPr/>
          <p:nvPr/>
        </p:nvCxnSpPr>
        <p:spPr>
          <a:xfrm>
            <a:off x="4738350" y="2362300"/>
            <a:ext cx="2829300" cy="13941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4325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Spitting one thing into two	:                   </a:t>
            </a:r>
            <a:r>
              <a:rPr lang="en" sz="1800"/>
              <a:t>Control Path   Data Path</a:t>
            </a:r>
            <a:r>
              <a:rPr lang="en"/>
              <a:t>			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thing: Clean kids room, wait, add, shift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Control:					Data:</a:t>
            </a:r>
            <a:br>
              <a:rPr lang="en"/>
            </a:br>
            <a:r>
              <a:rPr lang="en"/>
              <a:t>	parent: clean room		kids: clean room</a:t>
            </a:r>
            <a:br>
              <a:rPr lang="en"/>
            </a:br>
            <a:r>
              <a:rPr lang="en"/>
              <a:t>	wait						do nothing</a:t>
            </a:r>
            <a:br>
              <a:rPr lang="en"/>
            </a:br>
            <a:r>
              <a:rPr lang="en"/>
              <a:t>	add						add numbers in registers</a:t>
            </a:r>
            <a:br>
              <a:rPr lang="en"/>
            </a:br>
            <a:r>
              <a:rPr lang="en"/>
              <a:t>	shift						shift numbers in registers</a:t>
            </a:r>
            <a:br>
              <a:rPr lang="en"/>
            </a:br>
            <a:r>
              <a:rPr lang="en"/>
              <a:t>	typically wires			typically registers</a:t>
            </a:r>
            <a:br>
              <a:rPr lang="en"/>
            </a:br>
            <a:r>
              <a:rPr lang="en"/>
              <a:t>	blocked					non-blocked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7173" y="1111275"/>
            <a:ext cx="1042925" cy="338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9373" y="1111275"/>
            <a:ext cx="1042925" cy="338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517400" y="458725"/>
            <a:ext cx="61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 the one becoming two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6946" l="38908" r="17207" t="42865"/>
          <a:stretch/>
        </p:blipFill>
        <p:spPr>
          <a:xfrm>
            <a:off x="1794400" y="1520450"/>
            <a:ext cx="5240626" cy="32463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2499825" y="1349250"/>
            <a:ext cx="4876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Control Path                        Data Path</a:t>
            </a:r>
            <a:r>
              <a:rPr lang="en" sz="2800">
                <a:solidFill>
                  <a:schemeClr val="dk1"/>
                </a:solidFill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Decorate Control path and Data path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5103873" y="1152475"/>
            <a:ext cx="1042925" cy="338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6970098" y="1152475"/>
            <a:ext cx="1042925" cy="338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4">
            <a:alphaModFix/>
          </a:blip>
          <a:srcRect b="6946" l="38908" r="17207" t="42865"/>
          <a:stretch/>
        </p:blipFill>
        <p:spPr>
          <a:xfrm>
            <a:off x="794475" y="1671125"/>
            <a:ext cx="3561398" cy="220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6463" y="2146225"/>
            <a:ext cx="422900" cy="13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8442" y="2618325"/>
            <a:ext cx="332045" cy="1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6800" y="3061575"/>
            <a:ext cx="422854" cy="13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22713" y="3824200"/>
            <a:ext cx="451131" cy="13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66450" y="1789867"/>
            <a:ext cx="656800" cy="4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66450" y="2632850"/>
            <a:ext cx="1079481" cy="13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242225" y="2944100"/>
            <a:ext cx="703700" cy="37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829975" y="3824200"/>
            <a:ext cx="1046335" cy="37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719174" y="3956127"/>
            <a:ext cx="188100" cy="1106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8"/>
          <p:cNvCxnSpPr>
            <a:stCxn id="103" idx="3"/>
          </p:cNvCxnSpPr>
          <p:nvPr/>
        </p:nvCxnSpPr>
        <p:spPr>
          <a:xfrm rot="10800000">
            <a:off x="7540674" y="3897150"/>
            <a:ext cx="366600" cy="1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8"/>
          <p:cNvCxnSpPr>
            <a:stCxn id="101" idx="1"/>
          </p:cNvCxnSpPr>
          <p:nvPr/>
        </p:nvCxnSpPr>
        <p:spPr>
          <a:xfrm flipH="1">
            <a:off x="8013025" y="3131337"/>
            <a:ext cx="229200" cy="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>
            <a:stCxn id="100" idx="1"/>
          </p:cNvCxnSpPr>
          <p:nvPr/>
        </p:nvCxnSpPr>
        <p:spPr>
          <a:xfrm flipH="1">
            <a:off x="7513050" y="2702612"/>
            <a:ext cx="353400" cy="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8"/>
          <p:cNvCxnSpPr>
            <a:stCxn id="99" idx="1"/>
          </p:cNvCxnSpPr>
          <p:nvPr/>
        </p:nvCxnSpPr>
        <p:spPr>
          <a:xfrm flipH="1">
            <a:off x="7519950" y="2037804"/>
            <a:ext cx="346500" cy="1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ASMD is the combination of the two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790" y="0"/>
            <a:ext cx="304821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1142598" y="1152575"/>
            <a:ext cx="1042925" cy="338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3008823" y="1152575"/>
            <a:ext cx="1042925" cy="338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2625" y="2146325"/>
            <a:ext cx="422900" cy="13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9267" y="2647375"/>
            <a:ext cx="332045" cy="1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5525" y="3084912"/>
            <a:ext cx="422854" cy="13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48513" y="3824300"/>
            <a:ext cx="451131" cy="13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05175" y="1789967"/>
            <a:ext cx="656800" cy="4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05175" y="2632950"/>
            <a:ext cx="1079481" cy="13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80950" y="2944200"/>
            <a:ext cx="703700" cy="37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868700" y="3824300"/>
            <a:ext cx="1046335" cy="37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757899" y="3956227"/>
            <a:ext cx="188100" cy="1106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9"/>
          <p:cNvCxnSpPr>
            <a:stCxn id="124" idx="3"/>
          </p:cNvCxnSpPr>
          <p:nvPr/>
        </p:nvCxnSpPr>
        <p:spPr>
          <a:xfrm rot="10800000">
            <a:off x="3579399" y="3897250"/>
            <a:ext cx="366600" cy="1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9"/>
          <p:cNvCxnSpPr>
            <a:stCxn id="122" idx="1"/>
          </p:cNvCxnSpPr>
          <p:nvPr/>
        </p:nvCxnSpPr>
        <p:spPr>
          <a:xfrm flipH="1">
            <a:off x="4051750" y="3131437"/>
            <a:ext cx="229200" cy="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9"/>
          <p:cNvCxnSpPr>
            <a:stCxn id="121" idx="1"/>
          </p:cNvCxnSpPr>
          <p:nvPr/>
        </p:nvCxnSpPr>
        <p:spPr>
          <a:xfrm flipH="1">
            <a:off x="3551775" y="2702712"/>
            <a:ext cx="353400" cy="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9"/>
          <p:cNvCxnSpPr>
            <a:stCxn id="120" idx="1"/>
          </p:cNvCxnSpPr>
          <p:nvPr/>
        </p:nvCxnSpPr>
        <p:spPr>
          <a:xfrm flipH="1">
            <a:off x="3558675" y="2037904"/>
            <a:ext cx="346500" cy="1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219575" y="107250"/>
            <a:ext cx="398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Translate ASMD to RTL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0" r="0" t="3288"/>
          <a:stretch/>
        </p:blipFill>
        <p:spPr>
          <a:xfrm>
            <a:off x="6031232" y="38538"/>
            <a:ext cx="2575393" cy="506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611" y="679950"/>
            <a:ext cx="2645241" cy="446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5850" y="4238800"/>
            <a:ext cx="1046335" cy="374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0"/>
          <p:cNvCxnSpPr/>
          <p:nvPr/>
        </p:nvCxnSpPr>
        <p:spPr>
          <a:xfrm>
            <a:off x="5604100" y="61425"/>
            <a:ext cx="0" cy="208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0"/>
          <p:cNvCxnSpPr/>
          <p:nvPr/>
        </p:nvCxnSpPr>
        <p:spPr>
          <a:xfrm rot="10800000">
            <a:off x="5296975" y="1028700"/>
            <a:ext cx="322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0"/>
          <p:cNvSpPr txBox="1"/>
          <p:nvPr/>
        </p:nvSpPr>
        <p:spPr>
          <a:xfrm>
            <a:off x="4221788" y="780075"/>
            <a:ext cx="11235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cxnSp>
        <p:nvCxnSpPr>
          <p:cNvPr id="140" name="Google Shape;140;p20"/>
          <p:cNvCxnSpPr/>
          <p:nvPr/>
        </p:nvCxnSpPr>
        <p:spPr>
          <a:xfrm>
            <a:off x="5604100" y="2364475"/>
            <a:ext cx="0" cy="1428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0"/>
          <p:cNvCxnSpPr/>
          <p:nvPr/>
        </p:nvCxnSpPr>
        <p:spPr>
          <a:xfrm rot="10800000">
            <a:off x="5296975" y="3008200"/>
            <a:ext cx="3225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0"/>
          <p:cNvCxnSpPr/>
          <p:nvPr/>
        </p:nvCxnSpPr>
        <p:spPr>
          <a:xfrm>
            <a:off x="5604100" y="3877650"/>
            <a:ext cx="0" cy="12273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0"/>
          <p:cNvCxnSpPr/>
          <p:nvPr/>
        </p:nvCxnSpPr>
        <p:spPr>
          <a:xfrm rot="10800000">
            <a:off x="5281600" y="4426033"/>
            <a:ext cx="3225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0"/>
          <p:cNvSpPr txBox="1"/>
          <p:nvPr/>
        </p:nvSpPr>
        <p:spPr>
          <a:xfrm>
            <a:off x="4582175" y="2773575"/>
            <a:ext cx="828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4672163" y="4201175"/>
            <a:ext cx="648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26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code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280425" y="3545200"/>
            <a:ext cx="4466400" cy="15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can see ASM states</a:t>
            </a:r>
            <a:br>
              <a:rPr lang="en"/>
            </a:br>
            <a:r>
              <a:rPr lang="en"/>
              <a:t>= means blocking, sequential, line by line</a:t>
            </a:r>
            <a:br>
              <a:rPr lang="en"/>
            </a:br>
            <a:r>
              <a:rPr lang="en"/>
              <a:t>Load_reg output</a:t>
            </a:r>
            <a:br>
              <a:rPr lang="en"/>
            </a:br>
            <a:r>
              <a:rPr lang="en"/>
              <a:t>parent saying “clean up room”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25377" l="0" r="0" t="44332"/>
          <a:stretch/>
        </p:blipFill>
        <p:spPr>
          <a:xfrm>
            <a:off x="311700" y="1017725"/>
            <a:ext cx="3935775" cy="24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 b="2172" l="0" r="44558" t="74978"/>
          <a:stretch/>
        </p:blipFill>
        <p:spPr>
          <a:xfrm>
            <a:off x="5160225" y="1065725"/>
            <a:ext cx="2778325" cy="2328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4782900" y="3545200"/>
            <a:ext cx="4466400" cy="15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can see ASM states</a:t>
            </a:r>
            <a:br>
              <a:rPr lang="en"/>
            </a:br>
            <a:r>
              <a:rPr lang="en"/>
              <a:t>= means non-blocking, parallel</a:t>
            </a:r>
            <a:br>
              <a:rPr lang="en"/>
            </a:br>
            <a:r>
              <a:rPr lang="en"/>
              <a:t>Load_reg input</a:t>
            </a:r>
            <a:br>
              <a:rPr lang="en"/>
            </a:br>
            <a:r>
              <a:rPr lang="en"/>
              <a:t>kids cleaning up room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