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open?id=1TNKsTtzW3ESBycZrUg0pVY2IQxh8G-6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open?id=17SQyCbL1cv_R5LcbO6-GdwNlUmimUiP9" TargetMode="External"/><Relationship Id="rId5" Type="http://schemas.openxmlformats.org/officeDocument/2006/relationships/hyperlink" Target="https://drive.google.com/open?id=12wui1bR1yalfi_IDesvx2fqmHCXsGPbm" TargetMode="External"/><Relationship Id="rId6" Type="http://schemas.openxmlformats.org/officeDocument/2006/relationships/hyperlink" Target="https://drive.google.com/open?id=1jwv8Acx4Ncbfc46g0rTxXo8jb2VjSoZi" TargetMode="External"/><Relationship Id="rId7" Type="http://schemas.openxmlformats.org/officeDocument/2006/relationships/hyperlink" Target="https://drive.google.com/open?id=1APXEdajctuWryDT-jYup2fHeXGbGS9cd" TargetMode="External"/><Relationship Id="rId8" Type="http://schemas.openxmlformats.org/officeDocument/2006/relationships/hyperlink" Target="https://drive.google.com/open?id=1APXEdajctuWryDT-jYup2fHeXGbGS9c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0B65fOszQEMiVU2d1NXBqcmVPSF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Manual Multiply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data circuit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7493" l="16034" r="20536" t="8533"/>
          <a:stretch/>
        </p:blipFill>
        <p:spPr>
          <a:xfrm>
            <a:off x="3666425" y="646050"/>
            <a:ext cx="5477574" cy="3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Begin building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circuit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 it in modules with the IP </a:t>
            </a:r>
            <a:br>
              <a:rPr lang="en"/>
            </a:br>
            <a:r>
              <a:rPr lang="en"/>
              <a:t>you have been working with</a:t>
            </a:r>
            <a:br>
              <a:rPr lang="en"/>
            </a:br>
            <a:br>
              <a:rPr lang="en"/>
            </a:br>
            <a:r>
              <a:rPr lang="en"/>
              <a:t>use RTL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demonstrate to instructor manually with 4 switches</a:t>
            </a:r>
            <a:br>
              <a:rPr lang="en"/>
            </a:br>
            <a:r>
              <a:rPr lang="en"/>
              <a:t>for add/shiftRight/Clock/Init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4 switches for multiplier</a:t>
            </a:r>
            <a:br>
              <a:rPr lang="en"/>
            </a:br>
            <a:r>
              <a:rPr lang="en"/>
              <a:t>4 switches for multiplicand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4975" y="346375"/>
            <a:ext cx="896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this RTL port interface for the top level data circuit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228263" y="1608425"/>
            <a:ext cx="5927100" cy="269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4933700" y="2171313"/>
            <a:ext cx="2351463" cy="904088"/>
            <a:chOff x="4628000" y="1196850"/>
            <a:chExt cx="2351463" cy="904088"/>
          </a:xfrm>
        </p:grpSpPr>
        <p:sp>
          <p:nvSpPr>
            <p:cNvPr id="70" name="Google Shape;70;p15"/>
            <p:cNvSpPr/>
            <p:nvPr/>
          </p:nvSpPr>
          <p:spPr>
            <a:xfrm>
              <a:off x="4674900" y="1249175"/>
              <a:ext cx="1642500" cy="8301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959125" y="1432650"/>
              <a:ext cx="165900" cy="2358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793225" y="1432650"/>
              <a:ext cx="165900" cy="2358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627325" y="1432650"/>
              <a:ext cx="165900" cy="2358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461425" y="1432650"/>
              <a:ext cx="165900" cy="2358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628000" y="1865138"/>
              <a:ext cx="1438200" cy="2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shiftRight   reset  loadIn  in    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4777050" y="1196850"/>
              <a:ext cx="1438200" cy="2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4639200" y="1527125"/>
              <a:ext cx="267000" cy="2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/>
            <p:cNvCxnSpPr>
              <a:stCxn id="71" idx="2"/>
              <a:endCxn id="71" idx="2"/>
            </p:cNvCxnSpPr>
            <p:nvPr/>
          </p:nvCxnSpPr>
          <p:spPr>
            <a:xfrm>
              <a:off x="6042075" y="166845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>
              <a:stCxn id="71" idx="2"/>
              <a:endCxn id="71" idx="2"/>
            </p:cNvCxnSpPr>
            <p:nvPr/>
          </p:nvCxnSpPr>
          <p:spPr>
            <a:xfrm>
              <a:off x="6042075" y="166845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6057900" y="1638592"/>
              <a:ext cx="921563" cy="104699"/>
            </a:xfrm>
            <a:custGeom>
              <a:rect b="b" l="l" r="r" t="t"/>
              <a:pathLst>
                <a:path extrusionOk="0" h="2675" w="13145">
                  <a:moveTo>
                    <a:pt x="0" y="0"/>
                  </a:moveTo>
                  <a:cubicBezTo>
                    <a:pt x="635" y="445"/>
                    <a:pt x="1619" y="2635"/>
                    <a:pt x="3810" y="2667"/>
                  </a:cubicBezTo>
                  <a:cubicBezTo>
                    <a:pt x="6001" y="2699"/>
                    <a:pt x="11589" y="604"/>
                    <a:pt x="13145" y="19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3013088" y="2223638"/>
            <a:ext cx="1642500" cy="83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297313" y="2407113"/>
            <a:ext cx="165900" cy="235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131413" y="2407113"/>
            <a:ext cx="165900" cy="235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65513" y="2407113"/>
            <a:ext cx="165900" cy="235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99613" y="2407113"/>
            <a:ext cx="165900" cy="235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982399" y="2814700"/>
            <a:ext cx="1356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shiftRight   reset  loadIn  in   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15250" y="2209425"/>
            <a:ext cx="289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021750" y="2470550"/>
            <a:ext cx="165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5"/>
          <p:cNvCxnSpPr>
            <a:stCxn id="82" idx="2"/>
            <a:endCxn id="82" idx="2"/>
          </p:cNvCxnSpPr>
          <p:nvPr/>
        </p:nvCxnSpPr>
        <p:spPr>
          <a:xfrm>
            <a:off x="4380263" y="264291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>
            <a:stCxn id="82" idx="2"/>
            <a:endCxn id="82" idx="2"/>
          </p:cNvCxnSpPr>
          <p:nvPr/>
        </p:nvCxnSpPr>
        <p:spPr>
          <a:xfrm>
            <a:off x="4380263" y="264291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5"/>
          <p:cNvSpPr/>
          <p:nvPr/>
        </p:nvSpPr>
        <p:spPr>
          <a:xfrm>
            <a:off x="4396109" y="2666249"/>
            <a:ext cx="570296" cy="51500"/>
          </a:xfrm>
          <a:custGeom>
            <a:rect b="b" l="l" r="r" t="t"/>
            <a:pathLst>
              <a:path extrusionOk="0" h="2675" w="13145">
                <a:moveTo>
                  <a:pt x="0" y="0"/>
                </a:moveTo>
                <a:cubicBezTo>
                  <a:pt x="635" y="445"/>
                  <a:pt x="1619" y="2635"/>
                  <a:pt x="3810" y="2667"/>
                </a:cubicBezTo>
                <a:cubicBezTo>
                  <a:pt x="6001" y="2699"/>
                  <a:pt x="11589" y="604"/>
                  <a:pt x="13145" y="19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186900" y="2438338"/>
            <a:ext cx="570300" cy="55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407225" y="2667189"/>
            <a:ext cx="165900" cy="181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275650" y="2407675"/>
            <a:ext cx="3855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186900" y="2583425"/>
            <a:ext cx="1659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5"/>
          <p:cNvCxnSpPr>
            <a:stCxn id="93" idx="2"/>
            <a:endCxn id="93" idx="2"/>
          </p:cNvCxnSpPr>
          <p:nvPr/>
        </p:nvCxnSpPr>
        <p:spPr>
          <a:xfrm>
            <a:off x="2490175" y="284868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5"/>
          <p:cNvCxnSpPr>
            <a:stCxn id="93" idx="2"/>
            <a:endCxn id="93" idx="2"/>
          </p:cNvCxnSpPr>
          <p:nvPr/>
        </p:nvCxnSpPr>
        <p:spPr>
          <a:xfrm>
            <a:off x="2490175" y="284868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5"/>
          <p:cNvSpPr/>
          <p:nvPr/>
        </p:nvSpPr>
        <p:spPr>
          <a:xfrm rot="-5400000">
            <a:off x="1627213" y="2741600"/>
            <a:ext cx="259500" cy="214200"/>
          </a:xfrm>
          <a:prstGeom prst="flowChartDelay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>
            <a:off x="906575" y="2007924"/>
            <a:ext cx="117178" cy="1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>
            <a:off x="906563" y="3276237"/>
            <a:ext cx="117178" cy="1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>
            <a:off x="906588" y="3542962"/>
            <a:ext cx="117178" cy="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528125" y="2591525"/>
            <a:ext cx="1659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956700" y="1398325"/>
            <a:ext cx="412500" cy="104775"/>
            <a:chOff x="5095150" y="464350"/>
            <a:chExt cx="412500" cy="104775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5150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8275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01400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04525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5"/>
          <p:cNvGrpSpPr/>
          <p:nvPr/>
        </p:nvGrpSpPr>
        <p:grpSpPr>
          <a:xfrm>
            <a:off x="5885500" y="1398325"/>
            <a:ext cx="412500" cy="104775"/>
            <a:chOff x="5095150" y="464350"/>
            <a:chExt cx="412500" cy="104775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5150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8275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01400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04525" y="464350"/>
              <a:ext cx="103125" cy="104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15"/>
          <p:cNvGrpSpPr/>
          <p:nvPr/>
        </p:nvGrpSpPr>
        <p:grpSpPr>
          <a:xfrm>
            <a:off x="5681425" y="4411962"/>
            <a:ext cx="468703" cy="116675"/>
            <a:chOff x="5278825" y="3325374"/>
            <a:chExt cx="468703" cy="116675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5278825" y="33253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5396000" y="33253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5513175" y="33253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5630350" y="33253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5"/>
          <p:cNvSpPr txBox="1"/>
          <p:nvPr/>
        </p:nvSpPr>
        <p:spPr>
          <a:xfrm>
            <a:off x="5838612" y="3618275"/>
            <a:ext cx="5703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5918125" y="3034950"/>
            <a:ext cx="600" cy="140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4018350" y="2150763"/>
            <a:ext cx="289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947150" y="2150775"/>
            <a:ext cx="289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5"/>
          <p:cNvCxnSpPr>
            <a:stCxn id="106" idx="1"/>
          </p:cNvCxnSpPr>
          <p:nvPr/>
        </p:nvCxnSpPr>
        <p:spPr>
          <a:xfrm>
            <a:off x="4162950" y="1450713"/>
            <a:ext cx="1800" cy="8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6090850" y="1450712"/>
            <a:ext cx="1800" cy="8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1025553" y="2068662"/>
            <a:ext cx="42066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94" idx="0"/>
          </p:cNvCxnSpPr>
          <p:nvPr/>
        </p:nvCxnSpPr>
        <p:spPr>
          <a:xfrm rot="10800000">
            <a:off x="2465100" y="2069275"/>
            <a:ext cx="3300" cy="33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5136975" y="4455800"/>
            <a:ext cx="14301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3:0 secondNumberToMultiply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/>
          <p:cNvCxnSpPr>
            <a:stCxn id="87" idx="0"/>
          </p:cNvCxnSpPr>
          <p:nvPr/>
        </p:nvCxnSpPr>
        <p:spPr>
          <a:xfrm rot="10800000">
            <a:off x="3255350" y="2073825"/>
            <a:ext cx="4500" cy="13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3736225" y="1186350"/>
            <a:ext cx="988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7:4 mostsBits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5"/>
          <p:cNvCxnSpPr>
            <a:stCxn id="98" idx="3"/>
            <a:endCxn id="95" idx="1"/>
          </p:cNvCxnSpPr>
          <p:nvPr/>
        </p:nvCxnSpPr>
        <p:spPr>
          <a:xfrm rot="-5400000">
            <a:off x="1953613" y="2485700"/>
            <a:ext cx="36600" cy="429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5637813" y="1186350"/>
            <a:ext cx="988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3:0 leastsBits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33050" y="1928538"/>
            <a:ext cx="665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13 clk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34975" y="3039725"/>
            <a:ext cx="8280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14 shiftRight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5"/>
          <p:cNvCxnSpPr>
            <a:stCxn id="100" idx="3"/>
            <a:endCxn id="134" idx="2"/>
          </p:cNvCxnSpPr>
          <p:nvPr/>
        </p:nvCxnSpPr>
        <p:spPr>
          <a:xfrm>
            <a:off x="1023741" y="3334574"/>
            <a:ext cx="46788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3526425" y="3057950"/>
            <a:ext cx="2400" cy="28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5"/>
          <p:cNvCxnSpPr/>
          <p:nvPr/>
        </p:nvCxnSpPr>
        <p:spPr>
          <a:xfrm flipH="1" rot="10800000">
            <a:off x="5694300" y="3035538"/>
            <a:ext cx="300" cy="3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>
            <a:off x="906575" y="3100524"/>
            <a:ext cx="117178" cy="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3862138" y="3644600"/>
            <a:ext cx="828000" cy="43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3790825" y="3604338"/>
            <a:ext cx="5238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mostsBits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790825" y="3747313"/>
            <a:ext cx="695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790825" y="3882288"/>
            <a:ext cx="695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carryIn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055088" y="3685488"/>
            <a:ext cx="695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carryOut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146750" y="3706200"/>
            <a:ext cx="590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2825900" y="4353112"/>
            <a:ext cx="1232400" cy="216501"/>
            <a:chOff x="2925000" y="3313474"/>
            <a:chExt cx="1232400" cy="216501"/>
          </a:xfrm>
        </p:grpSpPr>
        <p:pic>
          <p:nvPicPr>
            <p:cNvPr id="145" name="Google Shape;145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3325925" y="33134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3443100" y="33134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3560275" y="33134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/>
            </a:blip>
            <a:srcRect b="80520" l="18041" r="80352" t="13793"/>
            <a:stretch/>
          </p:blipFill>
          <p:spPr>
            <a:xfrm>
              <a:off x="3677450" y="3313474"/>
              <a:ext cx="117178" cy="11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5"/>
            <p:cNvSpPr txBox="1"/>
            <p:nvPr/>
          </p:nvSpPr>
          <p:spPr>
            <a:xfrm>
              <a:off x="2925000" y="3348475"/>
              <a:ext cx="1232400" cy="1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 7:4 firstNumberToMultiply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" name="Google Shape;150;p15"/>
          <p:cNvCxnSpPr/>
          <p:nvPr/>
        </p:nvCxnSpPr>
        <p:spPr>
          <a:xfrm flipH="1">
            <a:off x="3459725" y="3878075"/>
            <a:ext cx="3600" cy="4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5"/>
          <p:cNvCxnSpPr/>
          <p:nvPr/>
        </p:nvCxnSpPr>
        <p:spPr>
          <a:xfrm flipH="1" rot="10800000">
            <a:off x="3463325" y="3881700"/>
            <a:ext cx="4014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433044" y="3212900"/>
            <a:ext cx="5907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12 init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86081" y="3474600"/>
            <a:ext cx="5907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15 add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 flipH="1" rot="10800000">
            <a:off x="5236875" y="2078350"/>
            <a:ext cx="300" cy="13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5"/>
          <p:cNvSpPr txBox="1"/>
          <p:nvPr/>
        </p:nvSpPr>
        <p:spPr>
          <a:xfrm>
            <a:off x="2253450" y="2882013"/>
            <a:ext cx="4299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5"/>
          <p:cNvCxnSpPr>
            <a:endCxn id="82" idx="2"/>
          </p:cNvCxnSpPr>
          <p:nvPr/>
        </p:nvCxnSpPr>
        <p:spPr>
          <a:xfrm>
            <a:off x="4380263" y="264291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5"/>
          <p:cNvSpPr/>
          <p:nvPr/>
        </p:nvSpPr>
        <p:spPr>
          <a:xfrm>
            <a:off x="3539060" y="2641325"/>
            <a:ext cx="844625" cy="1102525"/>
          </a:xfrm>
          <a:custGeom>
            <a:rect b="b" l="l" r="r" t="t"/>
            <a:pathLst>
              <a:path extrusionOk="0" h="44101" w="33785">
                <a:moveTo>
                  <a:pt x="33785" y="0"/>
                </a:moveTo>
                <a:cubicBezTo>
                  <a:pt x="31706" y="3524"/>
                  <a:pt x="26690" y="15479"/>
                  <a:pt x="21308" y="21146"/>
                </a:cubicBezTo>
                <a:cubicBezTo>
                  <a:pt x="15927" y="26814"/>
                  <a:pt x="4592" y="30767"/>
                  <a:pt x="1496" y="34005"/>
                </a:cubicBezTo>
                <a:cubicBezTo>
                  <a:pt x="-1600" y="37244"/>
                  <a:pt x="829" y="38894"/>
                  <a:pt x="2734" y="40577"/>
                </a:cubicBezTo>
                <a:cubicBezTo>
                  <a:pt x="4639" y="42260"/>
                  <a:pt x="11227" y="43514"/>
                  <a:pt x="12926" y="441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5"/>
          <p:cNvCxnSpPr>
            <a:stCxn id="155" idx="2"/>
          </p:cNvCxnSpPr>
          <p:nvPr/>
        </p:nvCxnSpPr>
        <p:spPr>
          <a:xfrm>
            <a:off x="2468400" y="2986713"/>
            <a:ext cx="900" cy="34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5175" y="2567100"/>
            <a:ext cx="103125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7426104" y="2542075"/>
            <a:ext cx="844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15 addNot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5"/>
          <p:cNvCxnSpPr>
            <a:endCxn id="88" idx="1"/>
          </p:cNvCxnSpPr>
          <p:nvPr/>
        </p:nvCxnSpPr>
        <p:spPr>
          <a:xfrm flipH="1" rot="10800000">
            <a:off x="2586150" y="2588450"/>
            <a:ext cx="435600" cy="2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15"/>
          <p:cNvCxnSpPr/>
          <p:nvPr/>
        </p:nvCxnSpPr>
        <p:spPr>
          <a:xfrm>
            <a:off x="4793250" y="3462875"/>
            <a:ext cx="4800" cy="36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4737" y="2567100"/>
            <a:ext cx="103125" cy="1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5"/>
          <p:cNvCxnSpPr/>
          <p:nvPr/>
        </p:nvCxnSpPr>
        <p:spPr>
          <a:xfrm>
            <a:off x="1826225" y="3455725"/>
            <a:ext cx="29718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>
            <a:stCxn id="137" idx="3"/>
          </p:cNvCxnSpPr>
          <p:nvPr/>
        </p:nvCxnSpPr>
        <p:spPr>
          <a:xfrm>
            <a:off x="1023753" y="3158862"/>
            <a:ext cx="4264800" cy="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/>
          <p:nvPr/>
        </p:nvCxnSpPr>
        <p:spPr>
          <a:xfrm flipH="1">
            <a:off x="1823825" y="2975900"/>
            <a:ext cx="2400" cy="48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5"/>
          <p:cNvCxnSpPr/>
          <p:nvPr/>
        </p:nvCxnSpPr>
        <p:spPr>
          <a:xfrm flipH="1" rot="10800000">
            <a:off x="3314500" y="3059525"/>
            <a:ext cx="2100" cy="1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5"/>
          <p:cNvCxnSpPr/>
          <p:nvPr/>
        </p:nvCxnSpPr>
        <p:spPr>
          <a:xfrm flipH="1" rot="10800000">
            <a:off x="5288475" y="3044863"/>
            <a:ext cx="1200" cy="1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5"/>
          <p:cNvCxnSpPr/>
          <p:nvPr/>
        </p:nvCxnSpPr>
        <p:spPr>
          <a:xfrm>
            <a:off x="4695750" y="3824975"/>
            <a:ext cx="9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15"/>
          <p:cNvSpPr/>
          <p:nvPr/>
        </p:nvSpPr>
        <p:spPr>
          <a:xfrm>
            <a:off x="3953338" y="3031738"/>
            <a:ext cx="1076175" cy="932550"/>
          </a:xfrm>
          <a:custGeom>
            <a:rect b="b" l="l" r="r" t="t"/>
            <a:pathLst>
              <a:path extrusionOk="0" h="37302" w="43047">
                <a:moveTo>
                  <a:pt x="30385" y="35719"/>
                </a:moveTo>
                <a:cubicBezTo>
                  <a:pt x="32369" y="35640"/>
                  <a:pt x="41053" y="39593"/>
                  <a:pt x="42291" y="35243"/>
                </a:cubicBezTo>
                <a:cubicBezTo>
                  <a:pt x="43529" y="30893"/>
                  <a:pt x="43894" y="14018"/>
                  <a:pt x="37814" y="9621"/>
                </a:cubicBezTo>
                <a:cubicBezTo>
                  <a:pt x="31734" y="5224"/>
                  <a:pt x="12112" y="10463"/>
                  <a:pt x="5810" y="8859"/>
                </a:cubicBezTo>
                <a:cubicBezTo>
                  <a:pt x="-492" y="7256"/>
                  <a:pt x="968" y="1477"/>
                  <a:pt x="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4415187" y="4388125"/>
            <a:ext cx="8280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8 carryOut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5"/>
          <p:cNvCxnSpPr/>
          <p:nvPr/>
        </p:nvCxnSpPr>
        <p:spPr>
          <a:xfrm>
            <a:off x="1014906" y="3600963"/>
            <a:ext cx="2737800" cy="1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3750900" y="3054625"/>
            <a:ext cx="1800" cy="56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5"/>
          <p:cNvCxnSpPr/>
          <p:nvPr/>
        </p:nvCxnSpPr>
        <p:spPr>
          <a:xfrm flipH="1" rot="10800000">
            <a:off x="1688100" y="2977250"/>
            <a:ext cx="9300" cy="62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 rot="-5400000">
            <a:off x="5412638" y="3101037"/>
            <a:ext cx="117178" cy="11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5"/>
          <p:cNvCxnSpPr>
            <a:stCxn id="175" idx="0"/>
            <a:endCxn id="175" idx="0"/>
          </p:cNvCxnSpPr>
          <p:nvPr/>
        </p:nvCxnSpPr>
        <p:spPr>
          <a:xfrm>
            <a:off x="5412877" y="3159387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5"/>
          <p:cNvCxnSpPr/>
          <p:nvPr/>
        </p:nvCxnSpPr>
        <p:spPr>
          <a:xfrm rot="10800000">
            <a:off x="3703050" y="4020925"/>
            <a:ext cx="1587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80520" l="18041" r="80352" t="13793"/>
          <a:stretch/>
        </p:blipFill>
        <p:spPr>
          <a:xfrm>
            <a:off x="3604150" y="3953112"/>
            <a:ext cx="117178" cy="1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087" y="4341675"/>
            <a:ext cx="103125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5288475" y="3196200"/>
            <a:ext cx="8280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5"/>
          <p:cNvCxnSpPr>
            <a:endCxn id="179" idx="0"/>
          </p:cNvCxnSpPr>
          <p:nvPr/>
        </p:nvCxnSpPr>
        <p:spPr>
          <a:xfrm>
            <a:off x="4794150" y="3819975"/>
            <a:ext cx="1500" cy="52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5"/>
          <p:cNvCxnSpPr/>
          <p:nvPr/>
        </p:nvCxnSpPr>
        <p:spPr>
          <a:xfrm rot="10800000">
            <a:off x="5465775" y="3055350"/>
            <a:ext cx="10200" cy="6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5"/>
          <p:cNvSpPr txBox="1"/>
          <p:nvPr/>
        </p:nvSpPr>
        <p:spPr>
          <a:xfrm>
            <a:off x="1913275" y="2520650"/>
            <a:ext cx="117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770613" y="2470550"/>
            <a:ext cx="1659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4496275" y="2562450"/>
            <a:ext cx="570300" cy="1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mostBits[0]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6626325" y="2564713"/>
            <a:ext cx="429900" cy="1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addNot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4933700" y="3475275"/>
            <a:ext cx="345900" cy="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017252" y="2589538"/>
            <a:ext cx="1398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r4bitRightShift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4941814" y="2556613"/>
            <a:ext cx="1398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r4bitRightShift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4067088" y="3791250"/>
            <a:ext cx="5238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>
            <a:hlinkClick r:id="rId7"/>
          </p:cNvPr>
          <p:cNvSpPr txBox="1"/>
          <p:nvPr/>
        </p:nvSpPr>
        <p:spPr>
          <a:xfrm>
            <a:off x="1098450" y="1242763"/>
            <a:ext cx="2734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Manual Multiply Vivado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901839" y="2154763"/>
            <a:ext cx="1127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D-FlipFlop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311700" y="11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Biggest Challenge of this Project: clock error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11700" y="726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Vivado doesn’t want you creating latches.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Vivado wants you to use RTL … so that it can create them. But this is impossible with a manual clock. So in the error message look for this suggestion: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set_property CLOCK_DEDICATED_ROUTE FALSE [get_nets clk_IBUF]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challenge was experienced in the manually operated D flip flop project.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of variable associated with ………. always @(posedge clk)</a:t>
            </a:r>
            <a:br>
              <a:rPr lang="en"/>
            </a:b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6675225" y="2136875"/>
            <a:ext cx="370200" cy="34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623175" y="3710500"/>
            <a:ext cx="306000" cy="285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"/>
          <p:cNvCxnSpPr>
            <a:stCxn id="198" idx="4"/>
            <a:endCxn id="199" idx="0"/>
          </p:cNvCxnSpPr>
          <p:nvPr/>
        </p:nvCxnSpPr>
        <p:spPr>
          <a:xfrm flipH="1">
            <a:off x="6776025" y="2481575"/>
            <a:ext cx="84300" cy="12288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Has parameters  ..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verilog 2012 standard</a:t>
            </a:r>
            <a:r>
              <a:rPr lang="en"/>
              <a:t> (go to page 88)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Your tasks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1700" y="1152475"/>
            <a:ext cx="85206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Replace the r4RightShift.v module with RTL verilog &gt;&gt; command</a:t>
            </a:r>
            <a:br>
              <a:rPr lang="en"/>
            </a:br>
            <a:r>
              <a:rPr lang="en"/>
              <a:t>Replace the adder.v module with a line of RTL code</a:t>
            </a:r>
            <a:br>
              <a:rPr lang="en"/>
            </a:br>
            <a:r>
              <a:rPr lang="en"/>
              <a:t>Add reset … separate from the reset of the r4RightShift module</a:t>
            </a:r>
            <a:br>
              <a:rPr lang="en"/>
            </a:br>
            <a:r>
              <a:rPr lang="en"/>
              <a:t>Switch to 8 bits use the diamond buttons to manually step through it</a:t>
            </a:r>
            <a:br>
              <a:rPr lang="en"/>
            </a:br>
            <a:r>
              <a:rPr lang="en"/>
              <a:t>Keep the dual use of the multiplier register .. don’t copy the Mano add (page393)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