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71"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546"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8">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Justin Fields</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800" dirty="0"/>
              <a:t>A </a:t>
            </a:r>
            <a:r>
              <a:rPr lang="en-US" sz="2800" dirty="0" err="1"/>
              <a:t>DevSecOps</a:t>
            </a:r>
            <a:r>
              <a:rPr lang="en-US" sz="2800" dirty="0"/>
              <a:t> pipeline is secure coding method with its Method of enforcing a policy that will provide infrastructure built on increasingly have code secure.</a:t>
            </a:r>
            <a:endParaRPr sz="2800" dirty="0"/>
          </a:p>
          <a:p>
            <a:pPr marL="685800" lvl="1" indent="-228600" algn="l" rtl="0">
              <a:lnSpc>
                <a:spcPct val="90000"/>
              </a:lnSpc>
              <a:spcBef>
                <a:spcPts val="500"/>
              </a:spcBef>
              <a:spcAft>
                <a:spcPts val="0"/>
              </a:spcAft>
              <a:buClr>
                <a:schemeClr val="lt1"/>
              </a:buClr>
              <a:buSzPts val="2000"/>
              <a:buChar char="•"/>
            </a:pPr>
            <a:r>
              <a:rPr lang="en-US" sz="2800" dirty="0"/>
              <a:t>It’s a good structure for a system. Make sure to remember defense in depth. Also keep testing at the beginning and other time  to find flaws or vulnerabilities so we can catch the bugs and errors at the beginning.</a:t>
            </a:r>
            <a:endParaRPr sz="2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3200" dirty="0"/>
              <a:t>One risk is that it can never be 100% secure. Make sure to never forget there might be threats and flaws in the system stay up to date with all the common threats during the day. Have prevention techniques and keep learning to have success in the policy.</a:t>
            </a:r>
            <a:endParaRPr sz="32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4400" dirty="0"/>
              <a:t>Stay up to date with all the security threats and trends  that an important part of maintaining the level of Security. Make sure it easy and effective to complete it. </a:t>
            </a:r>
            <a:endParaRPr sz="4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3200" dirty="0"/>
              <a:t>My conclusion is the principles and standards with my presentation all  most of the important topics wea talk able and then show our plan to make and keep secure and proficient programing.</a:t>
            </a:r>
          </a:p>
          <a:p>
            <a:pPr marL="228600" lvl="0" indent="-228600" algn="l" rtl="0">
              <a:lnSpc>
                <a:spcPct val="90000"/>
              </a:lnSpc>
              <a:spcBef>
                <a:spcPts val="0"/>
              </a:spcBef>
              <a:spcAft>
                <a:spcPts val="0"/>
              </a:spcAft>
              <a:buClr>
                <a:schemeClr val="lt1"/>
              </a:buClr>
              <a:buSzPts val="2200"/>
              <a:buChar char="•"/>
            </a:pPr>
            <a:r>
              <a:rPr lang="en-US" sz="3200" dirty="0"/>
              <a:t>Make a zero-trust policy when people  accessing inside and outside of the business network to keep security, privacy to keep sensitive information safe and secure. </a:t>
            </a:r>
            <a:endParaRPr sz="32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My security policy is an overview of the methods of defense</a:t>
            </a:r>
          </a:p>
          <a:p>
            <a:pPr marL="685800" lvl="0" indent="0" algn="l" rtl="0">
              <a:lnSpc>
                <a:spcPct val="90000"/>
              </a:lnSpc>
              <a:spcBef>
                <a:spcPts val="0"/>
              </a:spcBef>
              <a:spcAft>
                <a:spcPts val="0"/>
              </a:spcAft>
              <a:buSzPts val="1800"/>
              <a:buNone/>
            </a:pPr>
            <a:r>
              <a:rPr lang="en-US" dirty="0"/>
              <a:t>use in my class and to keep a blueprint for secure coding.</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057401"/>
            <a:ext cx="2486100" cy="4390533"/>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A look at Secure Coding Standards with  different </a:t>
            </a:r>
          </a:p>
          <a:p>
            <a:pPr marL="228600" lvl="0" indent="0" algn="l" rtl="0">
              <a:lnSpc>
                <a:spcPct val="107916"/>
              </a:lnSpc>
              <a:spcBef>
                <a:spcPts val="0"/>
              </a:spcBef>
              <a:spcAft>
                <a:spcPts val="0"/>
              </a:spcAft>
              <a:buSzPts val="1800"/>
              <a:buNone/>
            </a:pPr>
            <a:r>
              <a:rPr lang="en-US" sz="2000" dirty="0">
                <a:solidFill>
                  <a:srgbClr val="FFFFFF"/>
                </a:solidFill>
              </a:rPr>
              <a:t>levels of</a:t>
            </a:r>
          </a:p>
          <a:p>
            <a:pPr marL="228600" lvl="0" indent="0" algn="l" rtl="0">
              <a:lnSpc>
                <a:spcPct val="107916"/>
              </a:lnSpc>
              <a:spcBef>
                <a:spcPts val="0"/>
              </a:spcBef>
              <a:spcAft>
                <a:spcPts val="0"/>
              </a:spcAft>
              <a:buSzPts val="1800"/>
              <a:buNone/>
            </a:pPr>
            <a:r>
              <a:rPr lang="en-US" sz="2000" dirty="0">
                <a:solidFill>
                  <a:srgbClr val="FFFFFF"/>
                </a:solidFill>
              </a:rPr>
              <a:t>vulnerability to</a:t>
            </a:r>
          </a:p>
          <a:p>
            <a:pPr marL="228600" lvl="0" indent="0" algn="l" rtl="0">
              <a:lnSpc>
                <a:spcPct val="107916"/>
              </a:lnSpc>
              <a:spcBef>
                <a:spcPts val="0"/>
              </a:spcBef>
              <a:spcAft>
                <a:spcPts val="0"/>
              </a:spcAft>
              <a:buSzPts val="1800"/>
              <a:buNone/>
            </a:pPr>
            <a:r>
              <a:rPr lang="en-US" sz="2000" dirty="0">
                <a:solidFill>
                  <a:srgbClr val="FFFFFF"/>
                </a:solidFill>
              </a:rPr>
              <a:t>measure the</a:t>
            </a:r>
          </a:p>
          <a:p>
            <a:pPr marL="228600" lvl="0" indent="0" algn="l" rtl="0">
              <a:lnSpc>
                <a:spcPct val="107916"/>
              </a:lnSpc>
              <a:spcBef>
                <a:spcPts val="0"/>
              </a:spcBef>
              <a:spcAft>
                <a:spcPts val="0"/>
              </a:spcAft>
              <a:buSzPts val="1800"/>
              <a:buNone/>
            </a:pPr>
            <a:r>
              <a:rPr lang="en-US" sz="2000" dirty="0">
                <a:solidFill>
                  <a:srgbClr val="FFFFFF"/>
                </a:solidFill>
              </a:rPr>
              <a:t>Important of most</a:t>
            </a:r>
          </a:p>
          <a:p>
            <a:pPr marL="228600" lvl="0" indent="0" algn="l" rtl="0">
              <a:lnSpc>
                <a:spcPct val="107916"/>
              </a:lnSpc>
              <a:spcBef>
                <a:spcPts val="0"/>
              </a:spcBef>
              <a:spcAft>
                <a:spcPts val="0"/>
              </a:spcAft>
              <a:buSzPts val="1800"/>
              <a:buNone/>
            </a:pPr>
            <a:r>
              <a:rPr lang="en-US" sz="2000" dirty="0">
                <a:solidFill>
                  <a:srgbClr val="FFFFFF"/>
                </a:solidFill>
              </a:rPr>
              <a:t>standards. This</a:t>
            </a:r>
          </a:p>
          <a:p>
            <a:pPr marL="228600" lvl="0" indent="0" algn="l" rtl="0">
              <a:lnSpc>
                <a:spcPct val="107916"/>
              </a:lnSpc>
              <a:spcBef>
                <a:spcPts val="0"/>
              </a:spcBef>
              <a:spcAft>
                <a:spcPts val="0"/>
              </a:spcAft>
              <a:buSzPts val="1800"/>
              <a:buNone/>
            </a:pPr>
            <a:r>
              <a:rPr lang="en-US" sz="2000" dirty="0">
                <a:solidFill>
                  <a:srgbClr val="FFFFFF"/>
                </a:solidFill>
              </a:rPr>
              <a:t>is  the chart to</a:t>
            </a:r>
          </a:p>
          <a:p>
            <a:pPr marL="228600" lvl="0" indent="0" algn="l" rtl="0">
              <a:lnSpc>
                <a:spcPct val="107916"/>
              </a:lnSpc>
              <a:spcBef>
                <a:spcPts val="0"/>
              </a:spcBef>
              <a:spcAft>
                <a:spcPts val="0"/>
              </a:spcAft>
              <a:buSzPts val="1800"/>
              <a:buNone/>
            </a:pPr>
            <a:r>
              <a:rPr lang="en-US" sz="2000" dirty="0">
                <a:solidFill>
                  <a:srgbClr val="FFFFFF"/>
                </a:solidFill>
              </a:rPr>
              <a:t>show each of the</a:t>
            </a:r>
          </a:p>
          <a:p>
            <a:pPr marL="228600" lvl="0" indent="0" algn="l" rtl="0">
              <a:lnSpc>
                <a:spcPct val="107916"/>
              </a:lnSpc>
              <a:spcBef>
                <a:spcPts val="0"/>
              </a:spcBef>
              <a:spcAft>
                <a:spcPts val="0"/>
              </a:spcAft>
              <a:buSzPts val="1800"/>
              <a:buNone/>
            </a:pPr>
            <a:r>
              <a:rPr lang="en-US" sz="2000" dirty="0">
                <a:solidFill>
                  <a:srgbClr val="FFFFFF"/>
                </a:solidFill>
              </a:rPr>
              <a:t>levels.</a:t>
            </a:r>
            <a:endParaRPr dirty="0"/>
          </a:p>
        </p:txBody>
      </p:sp>
      <p:graphicFrame>
        <p:nvGraphicFramePr>
          <p:cNvPr id="161" name="Google Shape;161;p4" descr="Alt text required"/>
          <p:cNvGraphicFramePr/>
          <p:nvPr>
            <p:extLst>
              <p:ext uri="{D42A27DB-BD31-4B8C-83A1-F6EECF244321}">
                <p14:modId xmlns:p14="http://schemas.microsoft.com/office/powerpoint/2010/main" val="1130724756"/>
              </p:ext>
            </p:extLst>
          </p:nvPr>
        </p:nvGraphicFramePr>
        <p:xfrm>
          <a:off x="3171900" y="1924558"/>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very likely to</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happen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the</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The standard with the low</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are not</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really likely to</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16732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You couldn't cast an out-of-range enumeration value. </a:t>
            </a:r>
          </a:p>
          <a:p>
            <a:pPr marL="228600" lvl="0" indent="-228600" algn="l" rtl="0">
              <a:lnSpc>
                <a:spcPct val="90000"/>
              </a:lnSpc>
              <a:spcBef>
                <a:spcPts val="0"/>
              </a:spcBef>
              <a:spcAft>
                <a:spcPts val="0"/>
              </a:spcAft>
              <a:buClr>
                <a:schemeClr val="lt1"/>
              </a:buClr>
              <a:buSzPts val="2000"/>
              <a:buChar char="•"/>
            </a:pPr>
            <a:r>
              <a:rPr lang="en-US" dirty="0"/>
              <a:t>Show pointers, valid references, and iterators this show the reference elements of the container. </a:t>
            </a:r>
          </a:p>
          <a:p>
            <a:pPr marL="228600" lvl="0" indent="-228600" algn="l" rtl="0">
              <a:lnSpc>
                <a:spcPct val="90000"/>
              </a:lnSpc>
              <a:spcBef>
                <a:spcPts val="0"/>
              </a:spcBef>
              <a:spcAft>
                <a:spcPts val="0"/>
              </a:spcAft>
              <a:buClr>
                <a:schemeClr val="lt1"/>
              </a:buClr>
              <a:buSzPts val="2000"/>
              <a:buChar char="•"/>
            </a:pPr>
            <a:r>
              <a:rPr lang="en-US" dirty="0"/>
              <a:t>You shouldn’t show try to make a std::string from a null pointer.</a:t>
            </a:r>
          </a:p>
          <a:p>
            <a:pPr marL="228600" lvl="0" indent="-228600" algn="l" rtl="0">
              <a:lnSpc>
                <a:spcPct val="90000"/>
              </a:lnSpc>
              <a:spcBef>
                <a:spcPts val="0"/>
              </a:spcBef>
              <a:spcAft>
                <a:spcPts val="0"/>
              </a:spcAft>
              <a:buClr>
                <a:schemeClr val="lt1"/>
              </a:buClr>
              <a:buSzPts val="2000"/>
              <a:buChar char="•"/>
            </a:pPr>
            <a:r>
              <a:rPr lang="en-US" dirty="0"/>
              <a:t>You shouldn’t store already owned pointer value in an unrelated smart pointer. </a:t>
            </a:r>
          </a:p>
          <a:p>
            <a:pPr marL="228600" lvl="0" indent="-228600" algn="l" rtl="0">
              <a:lnSpc>
                <a:spcPct val="90000"/>
              </a:lnSpc>
              <a:spcBef>
                <a:spcPts val="0"/>
              </a:spcBef>
              <a:spcAft>
                <a:spcPts val="0"/>
              </a:spcAft>
              <a:buClr>
                <a:schemeClr val="lt1"/>
              </a:buClr>
              <a:buSzPts val="2000"/>
              <a:buChar char="•"/>
            </a:pPr>
            <a:r>
              <a:rPr lang="en-US" dirty="0"/>
              <a:t>The properly deallocate increasingly allocated resources.</a:t>
            </a:r>
          </a:p>
          <a:p>
            <a:pPr marL="228600" lvl="0" indent="-228600" algn="l" rtl="0">
              <a:lnSpc>
                <a:spcPct val="90000"/>
              </a:lnSpc>
              <a:spcBef>
                <a:spcPts val="0"/>
              </a:spcBef>
              <a:spcAft>
                <a:spcPts val="0"/>
              </a:spcAft>
              <a:buClr>
                <a:schemeClr val="lt1"/>
              </a:buClr>
              <a:buSzPts val="2000"/>
              <a:buChar char="•"/>
            </a:pPr>
            <a:r>
              <a:rPr lang="en-US" dirty="0"/>
              <a:t>Apply a static assertion and test the value of a constant expression.</a:t>
            </a:r>
          </a:p>
          <a:p>
            <a:pPr marL="228600" lvl="0" indent="-228600" algn="l" rtl="0">
              <a:lnSpc>
                <a:spcPct val="90000"/>
              </a:lnSpc>
              <a:spcBef>
                <a:spcPts val="0"/>
              </a:spcBef>
              <a:spcAft>
                <a:spcPts val="0"/>
              </a:spcAft>
              <a:buClr>
                <a:schemeClr val="lt1"/>
              </a:buClr>
              <a:buSzPts val="2000"/>
              <a:buChar char="•"/>
            </a:pPr>
            <a:r>
              <a:rPr lang="en-US" dirty="0"/>
              <a:t>Operate every single exceptions thrown prior to main() begins executing.</a:t>
            </a:r>
          </a:p>
          <a:p>
            <a:pPr marL="228600" lvl="0" indent="-228600" algn="l" rtl="0">
              <a:lnSpc>
                <a:spcPct val="90000"/>
              </a:lnSpc>
              <a:spcBef>
                <a:spcPts val="0"/>
              </a:spcBef>
              <a:spcAft>
                <a:spcPts val="0"/>
              </a:spcAft>
              <a:buClr>
                <a:schemeClr val="lt1"/>
              </a:buClr>
              <a:buSzPts val="2000"/>
              <a:buChar char="•"/>
            </a:pPr>
            <a:r>
              <a:rPr lang="en-US" dirty="0"/>
              <a:t>Should not alternately input and output from a file stream beyond an</a:t>
            </a:r>
          </a:p>
          <a:p>
            <a:pPr marL="228600" lvl="0" indent="-228600" algn="l" rtl="0">
              <a:lnSpc>
                <a:spcPct val="90000"/>
              </a:lnSpc>
              <a:spcBef>
                <a:spcPts val="0"/>
              </a:spcBef>
              <a:spcAft>
                <a:spcPts val="0"/>
              </a:spcAft>
              <a:buClr>
                <a:schemeClr val="lt1"/>
              </a:buClr>
              <a:buSzPts val="2000"/>
              <a:buChar char="•"/>
            </a:pPr>
            <a:r>
              <a:rPr lang="en-US" dirty="0"/>
              <a:t>intervening positioning call.</a:t>
            </a:r>
          </a:p>
          <a:p>
            <a:pPr marL="228600" lvl="0" indent="-228600" algn="l" rtl="0">
              <a:lnSpc>
                <a:spcPct val="90000"/>
              </a:lnSpc>
              <a:spcBef>
                <a:spcPts val="0"/>
              </a:spcBef>
              <a:spcAft>
                <a:spcPts val="0"/>
              </a:spcAft>
              <a:buClr>
                <a:schemeClr val="lt1"/>
              </a:buClr>
              <a:buSzPts val="2000"/>
              <a:buChar char="•"/>
            </a:pPr>
            <a:r>
              <a:rPr lang="en-US" dirty="0"/>
              <a:t>Should not call virtual functions from constructors or destructors.</a:t>
            </a:r>
          </a:p>
          <a:p>
            <a:pPr marL="228600" lvl="0" indent="-228600" algn="l" rtl="0">
              <a:lnSpc>
                <a:spcPct val="90000"/>
              </a:lnSpc>
              <a:spcBef>
                <a:spcPts val="0"/>
              </a:spcBef>
              <a:spcAft>
                <a:spcPts val="0"/>
              </a:spcAft>
              <a:buClr>
                <a:schemeClr val="lt1"/>
              </a:buClr>
              <a:buSzPts val="2000"/>
              <a:buChar char="•"/>
            </a:pPr>
            <a:r>
              <a:rPr lang="en-US" dirty="0"/>
              <a:t>Value returning functions should come back from a value from all exit paths.</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b="1" u="sng" dirty="0"/>
              <a:t>Encryption in rest </a:t>
            </a:r>
            <a:r>
              <a:rPr lang="en-US" dirty="0"/>
              <a:t>-  The Encryption at rest is created to stop an attacker from accessing the unencrypted data and making sure the data are encrypted on disk. If an attacker gets the hard drive with encrypted data and not the encryption keys, an attacker will protect the encryption to read the data.</a:t>
            </a:r>
          </a:p>
          <a:p>
            <a:pPr marL="228600" lvl="0" indent="-228600" algn="l" rtl="0">
              <a:lnSpc>
                <a:spcPct val="90000"/>
              </a:lnSpc>
              <a:spcBef>
                <a:spcPts val="0"/>
              </a:spcBef>
              <a:spcAft>
                <a:spcPts val="0"/>
              </a:spcAft>
              <a:buClr>
                <a:schemeClr val="lt1"/>
              </a:buClr>
              <a:buSzPts val="2000"/>
              <a:buChar char="•"/>
            </a:pPr>
            <a:r>
              <a:rPr lang="en-US" b="1" u="sng" dirty="0"/>
              <a:t>Encryption at flight </a:t>
            </a:r>
            <a:r>
              <a:rPr lang="en-US" dirty="0"/>
              <a:t>- A process of encrypting data when the data is being transmitted. In applications, like remote replication, data might become unencrypted and it at rest on drive arrays and encrypted when it is being transmitted to provide protection. </a:t>
            </a:r>
          </a:p>
          <a:p>
            <a:pPr marL="228600" lvl="0" indent="-228600" algn="l" rtl="0">
              <a:lnSpc>
                <a:spcPct val="90000"/>
              </a:lnSpc>
              <a:spcBef>
                <a:spcPts val="0"/>
              </a:spcBef>
              <a:spcAft>
                <a:spcPts val="0"/>
              </a:spcAft>
              <a:buClr>
                <a:schemeClr val="lt1"/>
              </a:buClr>
              <a:buSzPts val="2000"/>
              <a:buChar char="•"/>
            </a:pPr>
            <a:r>
              <a:rPr lang="en-US" b="1" u="sng" dirty="0"/>
              <a:t>Encryption in use </a:t>
            </a:r>
            <a:r>
              <a:rPr lang="en-US" dirty="0"/>
              <a:t>- The Encryption of data in-use is the process of protecting data it works in memory, the way it works is by the password protected profiles it protects the memory of many users the data stored in memory for that profile can be used to compromise their data in rest/flight.</a:t>
            </a:r>
          </a:p>
          <a:p>
            <a:pPr marL="228600" lvl="0" indent="-228600" algn="l" rtl="0">
              <a:lnSpc>
                <a:spcPct val="90000"/>
              </a:lnSpc>
              <a:spcBef>
                <a:spcPts val="0"/>
              </a:spcBef>
              <a:spcAft>
                <a:spcPts val="0"/>
              </a:spcAft>
              <a:buClr>
                <a:schemeClr val="lt1"/>
              </a:buClr>
              <a:buSzPts val="2000"/>
              <a:buChar char="•"/>
            </a:pPr>
            <a:endParaRPr lang="en-US"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400" b="1" u="sng" dirty="0"/>
              <a:t>Authentication</a:t>
            </a:r>
            <a:r>
              <a:rPr lang="en-US" sz="2400" dirty="0"/>
              <a:t> - The Authentication is the process when a user is picked to has access to the system. When a user login and password information for the user to access parts of the system. Few new methods are 2 steps authentication or multi-tier authentication.</a:t>
            </a:r>
          </a:p>
          <a:p>
            <a:pPr marL="228600" lvl="0" indent="-228600" algn="l" rtl="0">
              <a:lnSpc>
                <a:spcPct val="90000"/>
              </a:lnSpc>
              <a:spcBef>
                <a:spcPts val="0"/>
              </a:spcBef>
              <a:spcAft>
                <a:spcPts val="0"/>
              </a:spcAft>
              <a:buClr>
                <a:schemeClr val="lt1"/>
              </a:buClr>
              <a:buSzPts val="2000"/>
              <a:buChar char="•"/>
            </a:pPr>
            <a:r>
              <a:rPr lang="en-US" sz="2400" b="1" u="sng" dirty="0"/>
              <a:t>Authorization</a:t>
            </a:r>
            <a:r>
              <a:rPr lang="en-US" sz="2400" dirty="0"/>
              <a:t> - The Authorization is the access that a user has in the system. Also, a user could read, create, delete and modify files in the database. Are able to access if a user can add or delete files and users in the system.</a:t>
            </a:r>
          </a:p>
          <a:p>
            <a:pPr marL="228600" lvl="0" indent="-228600" algn="l" rtl="0">
              <a:lnSpc>
                <a:spcPct val="90000"/>
              </a:lnSpc>
              <a:spcBef>
                <a:spcPts val="0"/>
              </a:spcBef>
              <a:spcAft>
                <a:spcPts val="0"/>
              </a:spcAft>
              <a:buClr>
                <a:schemeClr val="lt1"/>
              </a:buClr>
              <a:buSzPts val="2000"/>
              <a:buChar char="•"/>
            </a:pPr>
            <a:r>
              <a:rPr lang="en-US" sz="2400" b="1" u="sng" dirty="0"/>
              <a:t>Accounting</a:t>
            </a:r>
            <a:r>
              <a:rPr lang="en-US" sz="2400" dirty="0"/>
              <a:t> - Make sure to watch and record activity of the users in the system. It is called accounting making sure this process is working. Then you will have a good understanding of who is trying to access the system and what they are doing with that access when they have authorization to the data on the system.</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D525-410A-480F-8433-1E3997105FE0}"/>
              </a:ext>
            </a:extLst>
          </p:cNvPr>
          <p:cNvSpPr>
            <a:spLocks noGrp="1"/>
          </p:cNvSpPr>
          <p:nvPr>
            <p:ph type="title"/>
          </p:nvPr>
        </p:nvSpPr>
        <p:spPr>
          <a:xfrm>
            <a:off x="684166" y="3936697"/>
            <a:ext cx="10822034" cy="819355"/>
          </a:xfrm>
        </p:spPr>
        <p:txBody>
          <a:bodyPr/>
          <a:lstStyle/>
          <a:p>
            <a:r>
              <a:rPr lang="en-US" dirty="0"/>
              <a:t>Unit Testing</a:t>
            </a:r>
          </a:p>
        </p:txBody>
      </p:sp>
      <p:pic>
        <p:nvPicPr>
          <p:cNvPr id="5" name="Picture Placeholder 4">
            <a:extLst>
              <a:ext uri="{FF2B5EF4-FFF2-40B4-BE49-F238E27FC236}">
                <a16:creationId xmlns:a16="http://schemas.microsoft.com/office/drawing/2014/main" id="{5C5667AD-9F4D-47BA-8016-A1FFED307131}"/>
              </a:ext>
            </a:extLst>
          </p:cNvPr>
          <p:cNvPicPr>
            <a:picLocks noGrp="1" noChangeAspect="1"/>
          </p:cNvPicPr>
          <p:nvPr>
            <p:ph type="pic" idx="2"/>
          </p:nvPr>
        </p:nvPicPr>
        <p:blipFill>
          <a:blip r:embed="rId2"/>
          <a:srcRect l="2612" r="2612"/>
          <a:stretch>
            <a:fillRect/>
          </a:stretch>
        </p:blipFill>
        <p:spPr>
          <a:xfrm>
            <a:off x="684166" y="421559"/>
            <a:ext cx="10822034" cy="3478161"/>
          </a:xfrm>
          <a:prstGeom prst="rect">
            <a:avLst/>
          </a:prstGeom>
        </p:spPr>
      </p:pic>
      <p:sp>
        <p:nvSpPr>
          <p:cNvPr id="4" name="Text Placeholder 3">
            <a:extLst>
              <a:ext uri="{FF2B5EF4-FFF2-40B4-BE49-F238E27FC236}">
                <a16:creationId xmlns:a16="http://schemas.microsoft.com/office/drawing/2014/main" id="{F4464938-5F7C-4C3A-9F16-376FCFD960E8}"/>
              </a:ext>
            </a:extLst>
          </p:cNvPr>
          <p:cNvSpPr>
            <a:spLocks noGrp="1"/>
          </p:cNvSpPr>
          <p:nvPr>
            <p:ph type="body" idx="1"/>
          </p:nvPr>
        </p:nvSpPr>
        <p:spPr>
          <a:xfrm>
            <a:off x="684166" y="4891169"/>
            <a:ext cx="10820400" cy="1545272"/>
          </a:xfrm>
        </p:spPr>
        <p:txBody>
          <a:bodyPr>
            <a:normAutofit/>
          </a:bodyPr>
          <a:lstStyle/>
          <a:p>
            <a:r>
              <a:rPr lang="en-US" dirty="0"/>
              <a:t>The unit test practices start at the beginning and through the development process to make sure that it’s secure functioning code.</a:t>
            </a:r>
          </a:p>
          <a:p>
            <a:r>
              <a:rPr lang="en-US" dirty="0"/>
              <a:t>An example would be like this picture. </a:t>
            </a:r>
          </a:p>
          <a:p>
            <a:endParaRPr lang="en-US" dirty="0"/>
          </a:p>
        </p:txBody>
      </p:sp>
    </p:spTree>
    <p:extLst>
      <p:ext uri="{BB962C8B-B14F-4D97-AF65-F5344CB8AC3E}">
        <p14:creationId xmlns:p14="http://schemas.microsoft.com/office/powerpoint/2010/main" val="279786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4110</TotalTime>
  <Words>867</Words>
  <Application>Microsoft Office PowerPoint</Application>
  <PresentationFormat>Widescreen</PresentationFormat>
  <Paragraphs>77</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justin fields</cp:lastModifiedBy>
  <cp:revision>19</cp:revision>
  <dcterms:created xsi:type="dcterms:W3CDTF">2020-08-19T17:59:24Z</dcterms:created>
  <dcterms:modified xsi:type="dcterms:W3CDTF">2021-10-21T22:16:14Z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