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21"/>
  </p:normalViewPr>
  <p:slideViewPr>
    <p:cSldViewPr snapToGrid="0" snapToObjects="1">
      <p:cViewPr varScale="1">
        <p:scale>
          <a:sx n="100" d="100"/>
          <a:sy n="10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841-444F-B74C-A946-F90602A99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44BC-0918-E34B-AEC2-90F34455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FCD1-A3E4-9D4A-970B-EF45D804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5DBC7-785A-DE47-8349-D13B92FA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AD25-F153-334E-82E5-FBD54F53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0422-EA3B-194A-AF6E-D71593C1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1E9C-86E6-344F-B283-A72A73232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FE34-19FF-4646-A6D3-B356D838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6018-3522-EE49-A9B4-C24FB5D6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FF6E-035D-7B47-A54F-0AE0B86C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9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3785-FC20-EF40-ABC5-AB17D91CD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A32A2-16DA-AD4F-AD06-E9FA19E6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08AFC-AEF0-A04F-92C9-84CDA0A8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5F10-5D77-9840-9367-D3D65B9C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C652-C396-6449-B385-182C2FC2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B138-1DBC-3C42-822A-AA3727A7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B2AE-BE96-9549-95D4-9D966AA2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F011-902E-3243-97D8-4B2E2CAC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7B67-6FA8-8442-BB86-2AE347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8D78-D140-5442-908D-C1AC4703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9C51-9A19-8E45-B930-D0600305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725F-C45D-0348-B45D-398B04065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0FB3-903A-4145-9FE9-93DB505E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9BD-9556-6546-B2A9-C4F4BDB5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56BA-4554-3A4A-9795-E319CA8A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C2F9-9A6D-064C-BEC3-4AB1786C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E39E-2D49-FA44-A727-96C13E721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33B9F-DF04-414A-90CA-CF1945C18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D480-C3A6-9840-866C-CC302662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84EF3-4A69-3544-BDF4-F887183D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4495A-8EF0-C747-AD42-28414623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5793-82B3-8049-A891-2E46D7D6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0381C-5E6D-9748-8C1F-80C43276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5F675-B3DE-1447-BCC6-7850CBF8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5BF66-DD40-934D-BF7B-165FBD66F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5114-BC6E-164A-A4C5-D41FCF2B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7AC9B-A3AF-C644-B0A1-CB319E0C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2B2CF-8B09-8142-B947-FA34F894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5E9D4-FFA2-4B4D-A2A3-7378DAB3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9E21-7C51-8A4A-A622-E40D7A24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84701-0591-B840-9052-A32F1DA7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87AC8-C0D3-4C44-8DFF-8AC6D2FF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FFD49-6E16-0C40-91B9-C0BD8622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1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5EB05-2354-2048-A1D6-C2D9B96B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49FB-9C60-3345-A338-B58BD2E9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26718-6835-A848-9BB8-B92598B3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85A8-5753-BB46-8B9B-3D20B4E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9396-FD44-DB40-A1F7-C245C1E6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93628-655A-4A4D-886D-A8E56AA0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55D5-27DE-304D-95DA-0F510763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128A8-D78A-D341-9B11-E6EA4B9A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BC7C-AB29-BF43-8B63-705AE323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5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602C-B5B1-5C46-BEE8-32276742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E135F-18B8-DD45-8540-F8999DD72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29930-5EA4-5C45-A5EC-E975DFD2B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5CAA1-8038-184B-B155-783294E1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C2DD3-CE75-A748-AEAE-24AF9739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2D85B-C5FD-E649-BDAD-654B3D21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A2DA2-EB1C-2346-BE72-D9C876C4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0C63-A8E0-714A-B9A1-0FF00388F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50D0C-F65D-5F4B-A6C3-03DA59ECD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2CDB-C438-D34D-848F-6BB3EB18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E2C0-177C-0044-ABA9-F003F9EEF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iksel" TargetMode="External"/><Relationship Id="rId2" Type="http://schemas.openxmlformats.org/officeDocument/2006/relationships/hyperlink" Target="mailto:jfikse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s://happygitwithr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DB14-B9D1-7B46-96BD-E0E300398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96917-233A-1440-BE0D-A4A581256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Jacob Fiksel</a:t>
            </a:r>
          </a:p>
          <a:p>
            <a:r>
              <a:rPr lang="en-US" dirty="0"/>
              <a:t>PhD Candidate, JHSPH Biostatistics</a:t>
            </a:r>
          </a:p>
          <a:p>
            <a:r>
              <a:rPr lang="en-US" dirty="0">
                <a:hlinkClick r:id="rId2"/>
              </a:rPr>
              <a:t>Email: jfiksel@gmail.com</a:t>
            </a:r>
            <a:endParaRPr lang="en-US" dirty="0"/>
          </a:p>
          <a:p>
            <a:r>
              <a:rPr lang="en-US" dirty="0"/>
              <a:t>Twitter: @jfiksel1</a:t>
            </a:r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https://github.com/jfiksel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4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ABBE-3AEF-AC4C-8BFE-94C8CB18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 allow you to collaborate on all public projects on GitHub!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6291C-ADCE-DF4C-AF86-0EBC440D5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586"/>
            <a:ext cx="10515600" cy="4313416"/>
          </a:xfrm>
        </p:spPr>
      </p:pic>
    </p:spTree>
    <p:extLst>
      <p:ext uri="{BB962C8B-B14F-4D97-AF65-F5344CB8AC3E}">
        <p14:creationId xmlns:p14="http://schemas.microsoft.com/office/powerpoint/2010/main" val="80321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DD718-5AC6-A84D-A709-2AC6A8ABA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52526"/>
            <a:ext cx="10515600" cy="33752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0C344-EF60-D140-9DD3-5FC003DD87AD}"/>
              </a:ext>
            </a:extLst>
          </p:cNvPr>
          <p:cNvSpPr txBox="1"/>
          <p:nvPr/>
        </p:nvSpPr>
        <p:spPr>
          <a:xfrm>
            <a:off x="622300" y="3365944"/>
            <a:ext cx="944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distribute coding assignments to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Knowing Git and GitHub is extremely valuable for working in industry, and this allows you to teach it to your students in a “controlled environment” (while also learning it yourself)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more info: “Using GitHub Classroom to Teach Statistics” (Fiksel et al. 2019)</a:t>
            </a:r>
          </a:p>
        </p:txBody>
      </p:sp>
    </p:spTree>
    <p:extLst>
      <p:ext uri="{BB962C8B-B14F-4D97-AF65-F5344CB8AC3E}">
        <p14:creationId xmlns:p14="http://schemas.microsoft.com/office/powerpoint/2010/main" val="396832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5085-7699-8D43-873E-333D140B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1ED4-8273-B447-B30C-2705F991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https://happygitwithr.com/</a:t>
            </a:r>
            <a:endParaRPr lang="en-US" dirty="0"/>
          </a:p>
          <a:p>
            <a:pPr lvl="1"/>
            <a:r>
              <a:rPr lang="en-US" dirty="0"/>
              <a:t>Extremely useful tool for learning Git and GitHub—based off using R/</a:t>
            </a:r>
            <a:r>
              <a:rPr lang="en-US" dirty="0" err="1"/>
              <a:t>RStudio</a:t>
            </a:r>
            <a:r>
              <a:rPr lang="en-US" dirty="0"/>
              <a:t> for analyses</a:t>
            </a:r>
          </a:p>
          <a:p>
            <a:r>
              <a:rPr lang="en-US" dirty="0">
                <a:hlinkClick r:id="rId3"/>
              </a:rPr>
              <a:t>https://learngitbranching.js.org/</a:t>
            </a:r>
            <a:endParaRPr lang="en-US" dirty="0"/>
          </a:p>
          <a:p>
            <a:pPr lvl="1"/>
            <a:r>
              <a:rPr lang="en-US" dirty="0"/>
              <a:t>Can help you visualize the process of using Git</a:t>
            </a:r>
          </a:p>
          <a:p>
            <a:r>
              <a:rPr lang="en-US" dirty="0"/>
              <a:t>“Excuse Me, Do You Have a Moment to Talk About Version Control?” (Bryan 2017)</a:t>
            </a:r>
          </a:p>
          <a:p>
            <a:pPr lvl="1"/>
            <a:r>
              <a:rPr lang="en-US" dirty="0"/>
              <a:t>Great paper for telling you why you should use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305306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6C6E-8283-0C4E-B57A-3CE83315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view this presentation on my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6D48-D018-F342-9D03-8BF87250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jfiksel</a:t>
            </a:r>
            <a:r>
              <a:rPr lang="en-US" dirty="0"/>
              <a:t>/</a:t>
            </a:r>
            <a:r>
              <a:rPr lang="en-US" dirty="0" err="1"/>
              <a:t>intro_to_git_and_github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E0B2-5495-4542-A95B-CC5483F2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271" y="0"/>
            <a:ext cx="10515600" cy="1325563"/>
          </a:xfrm>
        </p:spPr>
        <p:txBody>
          <a:bodyPr/>
          <a:lstStyle/>
          <a:p>
            <a:r>
              <a:rPr lang="en-US" dirty="0"/>
              <a:t>Has this happened to you?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38277-11DE-764B-AECC-6A3DFD17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918" y="1246093"/>
            <a:ext cx="4208930" cy="5611907"/>
          </a:xfrm>
        </p:spPr>
      </p:pic>
    </p:spTree>
    <p:extLst>
      <p:ext uri="{BB962C8B-B14F-4D97-AF65-F5344CB8AC3E}">
        <p14:creationId xmlns:p14="http://schemas.microsoft.com/office/powerpoint/2010/main" val="414420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E885-03A8-4F41-A91F-A8023CC8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Git and GitHub allow for easy management and sharing of data analytic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84067-4DA5-5749-ABAE-72E393774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388" y="1529323"/>
            <a:ext cx="5810624" cy="4635682"/>
          </a:xfrm>
        </p:spPr>
      </p:pic>
    </p:spTree>
    <p:extLst>
      <p:ext uri="{BB962C8B-B14F-4D97-AF65-F5344CB8AC3E}">
        <p14:creationId xmlns:p14="http://schemas.microsoft.com/office/powerpoint/2010/main" val="277646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4C6-EE72-F747-A8E0-9084A1A7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Difference between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6A7D-1A5D-3743-B23B-FDF28892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250" y="2506662"/>
            <a:ext cx="10515600" cy="4351338"/>
          </a:xfrm>
        </p:spPr>
        <p:txBody>
          <a:bodyPr/>
          <a:lstStyle/>
          <a:p>
            <a:r>
              <a:rPr lang="en-US" sz="1800" dirty="0"/>
              <a:t>Version control system used on your computer</a:t>
            </a:r>
          </a:p>
          <a:p>
            <a:r>
              <a:rPr lang="en-US" sz="1800" dirty="0"/>
              <a:t>“Git manages the evolution of a set of files—called a </a:t>
            </a:r>
            <a:r>
              <a:rPr lang="en-US" sz="1800" i="1" dirty="0"/>
              <a:t>repository </a:t>
            </a:r>
            <a:r>
              <a:rPr lang="en-US" sz="1800" dirty="0"/>
              <a:t>or </a:t>
            </a:r>
            <a:r>
              <a:rPr lang="en-US" sz="1800" i="1" dirty="0"/>
              <a:t>repo</a:t>
            </a:r>
            <a:r>
              <a:rPr lang="en-US" sz="1800" dirty="0"/>
              <a:t>—in a sane, highly structured way. It is like the “Track Changes” feature from Microsoft Word, but more rigorous, powerful, and scaled up to multiple files” (Brian 2017)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02DA6-5583-1948-9937-D87D68C7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589088"/>
            <a:ext cx="1924050" cy="803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7F7AD-C14F-2943-800B-B86FC883E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2" y="3710622"/>
            <a:ext cx="1460016" cy="13185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813393-838A-E84E-814F-50C83B6ABD89}"/>
              </a:ext>
            </a:extLst>
          </p:cNvPr>
          <p:cNvSpPr txBox="1">
            <a:spLocks/>
          </p:cNvSpPr>
          <p:nvPr/>
        </p:nvSpPr>
        <p:spPr>
          <a:xfrm>
            <a:off x="654050" y="51307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pPr lvl="1"/>
            <a:r>
              <a:rPr lang="en-US" sz="1800" dirty="0"/>
              <a:t>Hosting service for git projects—essentially </a:t>
            </a:r>
            <a:r>
              <a:rPr lang="en-US" sz="1800" dirty="0" err="1"/>
              <a:t>DropBox</a:t>
            </a:r>
            <a:r>
              <a:rPr lang="en-US" sz="1800" dirty="0"/>
              <a:t> for git projects</a:t>
            </a:r>
          </a:p>
          <a:p>
            <a:pPr lvl="1"/>
            <a:r>
              <a:rPr lang="en-US" sz="1800" dirty="0"/>
              <a:t>Mainly used for collaboration and/or distributing code and software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4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129A-EEE6-964D-BFFC-4B0F204A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allows for tracking of a project through commit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AB37F-45ED-1B45-B14F-D0AE9A506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800" y="1809750"/>
            <a:ext cx="6731000" cy="3238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7A500-29D6-B74E-8F22-1C1D1C1CBE90}"/>
              </a:ext>
            </a:extLst>
          </p:cNvPr>
          <p:cNvSpPr txBox="1"/>
          <p:nvPr/>
        </p:nvSpPr>
        <p:spPr>
          <a:xfrm>
            <a:off x="2501900" y="5778500"/>
            <a:ext cx="622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Bryan (2017)</a:t>
            </a:r>
          </a:p>
        </p:txBody>
      </p:sp>
    </p:spTree>
    <p:extLst>
      <p:ext uri="{BB962C8B-B14F-4D97-AF65-F5344CB8AC3E}">
        <p14:creationId xmlns:p14="http://schemas.microsoft.com/office/powerpoint/2010/main" val="425909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70B-6F96-B743-A32B-96962351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9725"/>
            <a:ext cx="10515600" cy="1325563"/>
          </a:xfrm>
        </p:spPr>
        <p:txBody>
          <a:bodyPr/>
          <a:lstStyle/>
          <a:p>
            <a:r>
              <a:rPr lang="en-US" dirty="0"/>
              <a:t>You can use branches when working as a team or on a new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B0B7D-8C49-E74D-B31E-71D0C9538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75" y="1690688"/>
            <a:ext cx="5810250" cy="45383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E5C2D-C28F-F14A-97FA-221BA37926AE}"/>
              </a:ext>
            </a:extLst>
          </p:cNvPr>
          <p:cNvSpPr txBox="1"/>
          <p:nvPr/>
        </p:nvSpPr>
        <p:spPr>
          <a:xfrm>
            <a:off x="2476500" y="6090542"/>
            <a:ext cx="622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Bryan (2017)</a:t>
            </a:r>
          </a:p>
        </p:txBody>
      </p:sp>
    </p:spTree>
    <p:extLst>
      <p:ext uri="{BB962C8B-B14F-4D97-AF65-F5344CB8AC3E}">
        <p14:creationId xmlns:p14="http://schemas.microsoft.com/office/powerpoint/2010/main" val="276173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5C11-B1F8-AF4F-9360-6DF7452B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allows for easy collaboration on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14853-17AC-BF46-9ADB-FE2888F4D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026444"/>
            <a:ext cx="6121400" cy="3949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9890B-426C-074C-9A0A-3EB653582A1C}"/>
              </a:ext>
            </a:extLst>
          </p:cNvPr>
          <p:cNvSpPr txBox="1"/>
          <p:nvPr/>
        </p:nvSpPr>
        <p:spPr>
          <a:xfrm>
            <a:off x="2489200" y="6034901"/>
            <a:ext cx="622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Bryan (2017)</a:t>
            </a:r>
          </a:p>
        </p:txBody>
      </p:sp>
    </p:spTree>
    <p:extLst>
      <p:ext uri="{BB962C8B-B14F-4D97-AF65-F5344CB8AC3E}">
        <p14:creationId xmlns:p14="http://schemas.microsoft.com/office/powerpoint/2010/main" val="292537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E52B-7059-294B-A6CA-0A217C7F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provides a great way to distribute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E368C-CE21-864A-9031-9FE3FE5F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74" y="1690688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31267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56CB-A55A-FB48-9F11-C1313417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submit issues if you’re having trouble with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B4016-800F-7847-A01E-A307697B8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51" y="1766888"/>
            <a:ext cx="8126297" cy="4351338"/>
          </a:xfrm>
        </p:spPr>
      </p:pic>
    </p:spTree>
    <p:extLst>
      <p:ext uri="{BB962C8B-B14F-4D97-AF65-F5344CB8AC3E}">
        <p14:creationId xmlns:p14="http://schemas.microsoft.com/office/powerpoint/2010/main" val="36161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379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Git and GitHub</vt:lpstr>
      <vt:lpstr>Has this happened to you?</vt:lpstr>
      <vt:lpstr>Git and GitHub allow for easy management and sharing of data analytic content</vt:lpstr>
      <vt:lpstr>Difference between Git and GitHub</vt:lpstr>
      <vt:lpstr>Git allows for tracking of a project through commit messages</vt:lpstr>
      <vt:lpstr>You can use branches when working as a team or on a new feature</vt:lpstr>
      <vt:lpstr>GitHub allows for easy collaboration on projects</vt:lpstr>
      <vt:lpstr>GitHub provides a great way to distribute software</vt:lpstr>
      <vt:lpstr>You can also submit issues if you’re having trouble with software</vt:lpstr>
      <vt:lpstr>Pull requests allow you to collaborate on all public projects on GitHub! </vt:lpstr>
      <vt:lpstr>PowerPoint Presentation</vt:lpstr>
      <vt:lpstr>References</vt:lpstr>
      <vt:lpstr>You can view this presentation on my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Jacob Fiksel</dc:creator>
  <cp:lastModifiedBy>Jacob Fiksel</cp:lastModifiedBy>
  <cp:revision>8</cp:revision>
  <dcterms:created xsi:type="dcterms:W3CDTF">2019-11-19T20:16:06Z</dcterms:created>
  <dcterms:modified xsi:type="dcterms:W3CDTF">2019-11-20T00:32:19Z</dcterms:modified>
</cp:coreProperties>
</file>