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</p:sldIdLst>
  <p:sldSz cx="12188825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73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95312"/>
            <a:ext cx="10360501" cy="4244622"/>
          </a:xfr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6403623"/>
            <a:ext cx="9141619" cy="2943577"/>
          </a:xfrm>
        </p:spPr>
        <p:txBody>
          <a:bodyPr/>
          <a:lstStyle>
            <a:lvl1pPr marL="0" indent="0" algn="ctr">
              <a:buNone/>
              <a:defRPr sz="3199"/>
            </a:lvl1pPr>
            <a:lvl2pPr marL="609448" indent="0" algn="ctr">
              <a:buNone/>
              <a:defRPr sz="2666"/>
            </a:lvl2pPr>
            <a:lvl3pPr marL="1218895" indent="0" algn="ctr">
              <a:buNone/>
              <a:defRPr sz="2399"/>
            </a:lvl3pPr>
            <a:lvl4pPr marL="1828343" indent="0" algn="ctr">
              <a:buNone/>
              <a:defRPr sz="2133"/>
            </a:lvl4pPr>
            <a:lvl5pPr marL="2437790" indent="0" algn="ctr">
              <a:buNone/>
              <a:defRPr sz="2133"/>
            </a:lvl5pPr>
            <a:lvl6pPr marL="3047238" indent="0" algn="ctr">
              <a:buNone/>
              <a:defRPr sz="2133"/>
            </a:lvl6pPr>
            <a:lvl7pPr marL="3656686" indent="0" algn="ctr">
              <a:buNone/>
              <a:defRPr sz="2133"/>
            </a:lvl7pPr>
            <a:lvl8pPr marL="4266133" indent="0" algn="ctr">
              <a:buNone/>
              <a:defRPr sz="2133"/>
            </a:lvl8pPr>
            <a:lvl9pPr marL="4875581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9105-8556-4029-A04E-CC511F08A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51C7-3E9B-45EB-9039-F58DF655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9105-8556-4029-A04E-CC511F08A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51C7-3E9B-45EB-9039-F58DF655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2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649111"/>
            <a:ext cx="2628215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649111"/>
            <a:ext cx="7732286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9105-8556-4029-A04E-CC511F08A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51C7-3E9B-45EB-9039-F58DF655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2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9105-8556-4029-A04E-CC511F08A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51C7-3E9B-45EB-9039-F58DF655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3039537"/>
            <a:ext cx="10512862" cy="5071532"/>
          </a:xfr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8159048"/>
            <a:ext cx="10512862" cy="2666999"/>
          </a:xfrm>
        </p:spPr>
        <p:txBody>
          <a:bodyPr/>
          <a:lstStyle>
            <a:lvl1pPr marL="0" indent="0">
              <a:buNone/>
              <a:defRPr sz="3199">
                <a:solidFill>
                  <a:schemeClr val="tx1"/>
                </a:solidFill>
              </a:defRPr>
            </a:lvl1pPr>
            <a:lvl2pPr marL="609448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9105-8556-4029-A04E-CC511F08A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51C7-3E9B-45EB-9039-F58DF655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3245556"/>
            <a:ext cx="518025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3245556"/>
            <a:ext cx="518025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9105-8556-4029-A04E-CC511F08A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51C7-3E9B-45EB-9039-F58DF655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649114"/>
            <a:ext cx="10512862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1" y="2988734"/>
            <a:ext cx="5156443" cy="146473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1" y="4453467"/>
            <a:ext cx="51564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2988734"/>
            <a:ext cx="5181838" cy="146473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48" indent="0">
              <a:buNone/>
              <a:defRPr sz="2666" b="1"/>
            </a:lvl2pPr>
            <a:lvl3pPr marL="1218895" indent="0">
              <a:buNone/>
              <a:defRPr sz="2399" b="1"/>
            </a:lvl3pPr>
            <a:lvl4pPr marL="1828343" indent="0">
              <a:buNone/>
              <a:defRPr sz="2133" b="1"/>
            </a:lvl4pPr>
            <a:lvl5pPr marL="2437790" indent="0">
              <a:buNone/>
              <a:defRPr sz="2133" b="1"/>
            </a:lvl5pPr>
            <a:lvl6pPr marL="3047238" indent="0">
              <a:buNone/>
              <a:defRPr sz="2133" b="1"/>
            </a:lvl6pPr>
            <a:lvl7pPr marL="3656686" indent="0">
              <a:buNone/>
              <a:defRPr sz="2133" b="1"/>
            </a:lvl7pPr>
            <a:lvl8pPr marL="4266133" indent="0">
              <a:buNone/>
              <a:defRPr sz="2133" b="1"/>
            </a:lvl8pPr>
            <a:lvl9pPr marL="4875581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4453467"/>
            <a:ext cx="5181838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9105-8556-4029-A04E-CC511F08A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51C7-3E9B-45EB-9039-F58DF655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1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9105-8556-4029-A04E-CC511F08A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51C7-3E9B-45EB-9039-F58DF655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9105-8556-4029-A04E-CC511F08A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51C7-3E9B-45EB-9039-F58DF655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5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812800"/>
            <a:ext cx="3931213" cy="2844800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1755425"/>
            <a:ext cx="6170593" cy="8664222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3657600"/>
            <a:ext cx="3931213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448" indent="0">
              <a:buNone/>
              <a:defRPr sz="1866"/>
            </a:lvl2pPr>
            <a:lvl3pPr marL="1218895" indent="0">
              <a:buNone/>
              <a:defRPr sz="1600"/>
            </a:lvl3pPr>
            <a:lvl4pPr marL="1828343" indent="0">
              <a:buNone/>
              <a:defRPr sz="1333"/>
            </a:lvl4pPr>
            <a:lvl5pPr marL="2437790" indent="0">
              <a:buNone/>
              <a:defRPr sz="1333"/>
            </a:lvl5pPr>
            <a:lvl6pPr marL="3047238" indent="0">
              <a:buNone/>
              <a:defRPr sz="1333"/>
            </a:lvl6pPr>
            <a:lvl7pPr marL="3656686" indent="0">
              <a:buNone/>
              <a:defRPr sz="1333"/>
            </a:lvl7pPr>
            <a:lvl8pPr marL="4266133" indent="0">
              <a:buNone/>
              <a:defRPr sz="1333"/>
            </a:lvl8pPr>
            <a:lvl9pPr marL="4875581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9105-8556-4029-A04E-CC511F08A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51C7-3E9B-45EB-9039-F58DF655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812800"/>
            <a:ext cx="3931213" cy="2844800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1755425"/>
            <a:ext cx="6170593" cy="8664222"/>
          </a:xfrm>
        </p:spPr>
        <p:txBody>
          <a:bodyPr anchor="t"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3657600"/>
            <a:ext cx="3931213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448" indent="0">
              <a:buNone/>
              <a:defRPr sz="1866"/>
            </a:lvl2pPr>
            <a:lvl3pPr marL="1218895" indent="0">
              <a:buNone/>
              <a:defRPr sz="1600"/>
            </a:lvl3pPr>
            <a:lvl4pPr marL="1828343" indent="0">
              <a:buNone/>
              <a:defRPr sz="1333"/>
            </a:lvl4pPr>
            <a:lvl5pPr marL="2437790" indent="0">
              <a:buNone/>
              <a:defRPr sz="1333"/>
            </a:lvl5pPr>
            <a:lvl6pPr marL="3047238" indent="0">
              <a:buNone/>
              <a:defRPr sz="1333"/>
            </a:lvl6pPr>
            <a:lvl7pPr marL="3656686" indent="0">
              <a:buNone/>
              <a:defRPr sz="1333"/>
            </a:lvl7pPr>
            <a:lvl8pPr marL="4266133" indent="0">
              <a:buNone/>
              <a:defRPr sz="1333"/>
            </a:lvl8pPr>
            <a:lvl9pPr marL="4875581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9105-8556-4029-A04E-CC511F08A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51C7-3E9B-45EB-9039-F58DF655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7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649114"/>
            <a:ext cx="1051286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3245556"/>
            <a:ext cx="1051286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11300181"/>
            <a:ext cx="274248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F9105-8556-4029-A04E-CC511F08A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11300181"/>
            <a:ext cx="411372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11300181"/>
            <a:ext cx="274248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251C7-3E9B-45EB-9039-F58DF6554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89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4" indent="-304724" algn="l" defTabSz="121889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15B4E6-44D6-48E9-966E-AA47238A2965}"/>
              </a:ext>
            </a:extLst>
          </p:cNvPr>
          <p:cNvSpPr/>
          <p:nvPr/>
        </p:nvSpPr>
        <p:spPr>
          <a:xfrm>
            <a:off x="1931767" y="1125280"/>
            <a:ext cx="2275367" cy="89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 embeds 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3D5B2-A6D6-4196-8D13-B0E30134A653}"/>
              </a:ext>
            </a:extLst>
          </p:cNvPr>
          <p:cNvSpPr/>
          <p:nvPr/>
        </p:nvSpPr>
        <p:spPr>
          <a:xfrm>
            <a:off x="606685" y="5477728"/>
            <a:ext cx="2275367" cy="114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Gamma embeds gamma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9CF4FD-1F28-48AC-BBBE-517B1C33D062}"/>
              </a:ext>
            </a:extLst>
          </p:cNvPr>
          <p:cNvSpPr/>
          <p:nvPr/>
        </p:nvSpPr>
        <p:spPr>
          <a:xfrm>
            <a:off x="8168525" y="1092589"/>
            <a:ext cx="2275367" cy="89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in </a:t>
            </a:r>
            <a:r>
              <a:rPr lang="en-US" dirty="0" err="1"/>
              <a:t>Argtrim</a:t>
            </a:r>
            <a:r>
              <a:rPr lang="en-US" dirty="0"/>
              <a:t>(L)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166175-BD49-4B27-8E03-A857CC1BE6E9}"/>
              </a:ext>
            </a:extLst>
          </p:cNvPr>
          <p:cNvSpPr/>
          <p:nvPr/>
        </p:nvSpPr>
        <p:spPr>
          <a:xfrm>
            <a:off x="606685" y="10382142"/>
            <a:ext cx="2275367" cy="89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Finite set of full dimensional level sets </a:t>
            </a:r>
            <a:r>
              <a:rPr lang="en-US" dirty="0" err="1"/>
              <a:t>unioning</a:t>
            </a:r>
            <a:r>
              <a:rPr lang="en-US" dirty="0"/>
              <a:t> to simplex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3ECBC-B2D3-467E-83A3-E87697E1FC6A}"/>
              </a:ext>
            </a:extLst>
          </p:cNvPr>
          <p:cNvSpPr/>
          <p:nvPr/>
        </p:nvSpPr>
        <p:spPr>
          <a:xfrm>
            <a:off x="4447667" y="7429457"/>
            <a:ext cx="2275367" cy="126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 tightly embeds ell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7BD63-C680-45DA-AF58-309D492553B1}"/>
              </a:ext>
            </a:extLst>
          </p:cNvPr>
          <p:cNvSpPr/>
          <p:nvPr/>
        </p:nvSpPr>
        <p:spPr>
          <a:xfrm>
            <a:off x="9306209" y="2385589"/>
            <a:ext cx="2275367" cy="89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R be rep. R is min for 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B03E20-D2B7-418A-B045-F73E10415016}"/>
              </a:ext>
            </a:extLst>
          </p:cNvPr>
          <p:cNvSpPr/>
          <p:nvPr/>
        </p:nvSpPr>
        <p:spPr>
          <a:xfrm>
            <a:off x="8389082" y="5422699"/>
            <a:ext cx="2752057" cy="89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Multiset {</a:t>
            </a:r>
            <a:r>
              <a:rPr lang="en-US" dirty="0" err="1"/>
              <a:t>Gamma_r</a:t>
            </a:r>
            <a:r>
              <a:rPr lang="en-US" dirty="0"/>
              <a:t> | r in R} = trim(Gamma)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52314F-F4AC-48E1-94DA-472F69A469BD}"/>
              </a:ext>
            </a:extLst>
          </p:cNvPr>
          <p:cNvSpPr/>
          <p:nvPr/>
        </p:nvSpPr>
        <p:spPr>
          <a:xfrm>
            <a:off x="-73076" y="2812313"/>
            <a:ext cx="2275367" cy="89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trim(L) = trim(ell)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FB9C8-B1F5-4805-A85A-7D8DD49E2100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1064608" y="2018415"/>
            <a:ext cx="2004843" cy="7938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429E4-9A1D-4497-9CA6-08AD7395B398}"/>
              </a:ext>
            </a:extLst>
          </p:cNvPr>
          <p:cNvSpPr/>
          <p:nvPr/>
        </p:nvSpPr>
        <p:spPr>
          <a:xfrm>
            <a:off x="606685" y="7429457"/>
            <a:ext cx="2275367" cy="114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trim(Gamma) = trim(gamma)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56DDCC-D8EB-4860-BF9A-F71AE5EEBE95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1744369" y="6622500"/>
            <a:ext cx="0" cy="806957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E632B-5DE5-43CD-9B93-81FBC76C4FD4}"/>
              </a:ext>
            </a:extLst>
          </p:cNvPr>
          <p:cNvSpPr/>
          <p:nvPr/>
        </p:nvSpPr>
        <p:spPr>
          <a:xfrm>
            <a:off x="9865229" y="3842784"/>
            <a:ext cx="2275367" cy="89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R be rep. L|_R is nonredundant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77AF29-4D86-4D5B-9A61-CA92A52D305C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>
            <a:off x="10443893" y="3278724"/>
            <a:ext cx="559020" cy="5640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B83564-E680-4D94-89E0-B879BB7F36C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9765111" y="3278724"/>
            <a:ext cx="678782" cy="214397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B675D2-3AA0-47BC-A1F1-DB623D2594CB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069451" y="2018415"/>
            <a:ext cx="2515900" cy="5411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B928E6-13F1-4DA2-936C-51F579EEDDEE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flipH="1">
            <a:off x="5585351" y="3278724"/>
            <a:ext cx="4858542" cy="415073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FAFC29F-EED7-40D2-A376-69190298872D}"/>
              </a:ext>
            </a:extLst>
          </p:cNvPr>
          <p:cNvSpPr/>
          <p:nvPr/>
        </p:nvSpPr>
        <p:spPr>
          <a:xfrm>
            <a:off x="606685" y="9019864"/>
            <a:ext cx="2275367" cy="89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Trim(Gamma) is finite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032FD2-E60A-44EA-8C1A-473147E2F3F6}"/>
              </a:ext>
            </a:extLst>
          </p:cNvPr>
          <p:cNvCxnSpPr>
            <a:cxnSpLocks/>
            <a:stCxn id="33" idx="2"/>
            <a:endCxn id="7" idx="0"/>
          </p:cNvCxnSpPr>
          <p:nvPr/>
        </p:nvCxnSpPr>
        <p:spPr>
          <a:xfrm>
            <a:off x="1744369" y="9912999"/>
            <a:ext cx="0" cy="469143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699D4F-E73B-413A-8297-48F9F144563A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9306209" y="1985724"/>
            <a:ext cx="1137684" cy="3998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7492F2-3284-47F3-B52A-F70F95A9EE2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744369" y="2018415"/>
            <a:ext cx="1325082" cy="3459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8224AD2-87D9-47B6-A165-DEA01179BC13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9306209" y="1985724"/>
            <a:ext cx="458902" cy="343697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3322473-A287-4188-8EEB-F5BE97E9BBD2}"/>
              </a:ext>
            </a:extLst>
          </p:cNvPr>
          <p:cNvCxnSpPr>
            <a:cxnSpLocks/>
            <a:stCxn id="33" idx="0"/>
            <a:endCxn id="15" idx="2"/>
          </p:cNvCxnSpPr>
          <p:nvPr/>
        </p:nvCxnSpPr>
        <p:spPr>
          <a:xfrm flipV="1">
            <a:off x="1744369" y="8574229"/>
            <a:ext cx="0" cy="4456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5588F-97B4-4870-8D95-258EE1D1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228144"/>
            <a:ext cx="10512862" cy="77357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 L embeds ell </a:t>
            </a:r>
            <a:r>
              <a:rPr lang="en-US" dirty="0" err="1"/>
              <a:t>iff</a:t>
            </a:r>
            <a:r>
              <a:rPr lang="en-US" dirty="0"/>
              <a:t> trim(L) = trim(ell)</a:t>
            </a:r>
          </a:p>
          <a:p>
            <a:pPr marL="0" indent="0">
              <a:buNone/>
            </a:pPr>
            <a:r>
              <a:rPr lang="en-US" dirty="0"/>
              <a:t>2.  Let R be a finite representative set for Gamma.  TFAE</a:t>
            </a:r>
          </a:p>
          <a:p>
            <a:pPr marL="0" indent="0">
              <a:buNone/>
            </a:pPr>
            <a:r>
              <a:rPr lang="en-US" dirty="0"/>
              <a:t>     (a) R in </a:t>
            </a:r>
            <a:r>
              <a:rPr lang="en-US" dirty="0" err="1"/>
              <a:t>argtrim</a:t>
            </a:r>
            <a:r>
              <a:rPr lang="en-US" dirty="0"/>
              <a:t>(Gamma) &lt;-- labeled, set</a:t>
            </a:r>
          </a:p>
          <a:p>
            <a:pPr marL="0" indent="0">
              <a:buNone/>
            </a:pPr>
            <a:r>
              <a:rPr lang="en-US" dirty="0"/>
              <a:t>     (b) R is a minimum representative set for Gamma &lt;-- unlabeled, set</a:t>
            </a:r>
          </a:p>
          <a:p>
            <a:pPr marL="0" indent="0">
              <a:buNone/>
            </a:pPr>
            <a:r>
              <a:rPr lang="en-US" dirty="0"/>
              <a:t>     (c) </a:t>
            </a:r>
            <a:r>
              <a:rPr lang="en-US" dirty="0" err="1"/>
              <a:t>Gamma|_R</a:t>
            </a:r>
            <a:r>
              <a:rPr lang="en-US" dirty="0"/>
              <a:t> is non-redundant &lt;-- labeled, property</a:t>
            </a:r>
          </a:p>
          <a:p>
            <a:pPr marL="0" indent="0">
              <a:buNone/>
            </a:pPr>
            <a:r>
              <a:rPr lang="en-US" dirty="0"/>
              <a:t>     (d) The multiset {</a:t>
            </a:r>
            <a:r>
              <a:rPr lang="en-US" dirty="0" err="1"/>
              <a:t>Gamma_u</a:t>
            </a:r>
            <a:r>
              <a:rPr lang="en-US" dirty="0"/>
              <a:t> : u in R} = trim(Gamma), which is a finite set of full-dimensional level sets that union to the simplex.  &lt;-- unlabeled, property</a:t>
            </a:r>
          </a:p>
          <a:p>
            <a:pPr marL="0" indent="0">
              <a:buNone/>
            </a:pPr>
            <a:r>
              <a:rPr lang="en-US" dirty="0"/>
              <a:t>3. Let R be a finite representative set for L.  TFAE</a:t>
            </a:r>
          </a:p>
          <a:p>
            <a:pPr marL="0" indent="0">
              <a:buNone/>
            </a:pPr>
            <a:r>
              <a:rPr lang="en-US" dirty="0"/>
              <a:t>     (a) R in </a:t>
            </a:r>
            <a:r>
              <a:rPr lang="en-US" dirty="0" err="1"/>
              <a:t>argtrim</a:t>
            </a:r>
            <a:r>
              <a:rPr lang="en-US" dirty="0"/>
              <a:t>(L) &lt;-- labeled, set</a:t>
            </a:r>
          </a:p>
          <a:p>
            <a:pPr marL="0" indent="0">
              <a:buNone/>
            </a:pPr>
            <a:r>
              <a:rPr lang="en-US" dirty="0"/>
              <a:t>     (b) R is a minimum representative set for L &lt;-- unlabeled, set</a:t>
            </a:r>
          </a:p>
          <a:p>
            <a:pPr marL="0" indent="0">
              <a:buNone/>
            </a:pPr>
            <a:r>
              <a:rPr lang="en-US" dirty="0"/>
              <a:t>     (c) L|_R is non-redundant &lt;-- labeled, loss</a:t>
            </a:r>
          </a:p>
          <a:p>
            <a:pPr marL="0" indent="0">
              <a:buNone/>
            </a:pPr>
            <a:r>
              <a:rPr lang="en-US" dirty="0"/>
              <a:t>     (d) The multiset {L(u) : u in R} = trim(L) &lt;-- unlabeled, loss</a:t>
            </a:r>
          </a:p>
          <a:p>
            <a:pPr marL="0" indent="0">
              <a:buNone/>
            </a:pPr>
            <a:r>
              <a:rPr lang="en-US" dirty="0"/>
              <a:t>4. R a minimal representative set and L embeds ell implies L tightly embeds ell.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9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F9D92D-E283-46BA-8D18-791F31045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124566"/>
              </p:ext>
            </p:extLst>
          </p:nvPr>
        </p:nvGraphicFramePr>
        <p:xfrm>
          <a:off x="838200" y="3244850"/>
          <a:ext cx="10512424" cy="1371219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2628106">
                  <a:extLst>
                    <a:ext uri="{9D8B030D-6E8A-4147-A177-3AD203B41FA5}">
                      <a16:colId xmlns:a16="http://schemas.microsoft.com/office/drawing/2014/main" val="1664567459"/>
                    </a:ext>
                  </a:extLst>
                </a:gridCol>
                <a:gridCol w="2628106">
                  <a:extLst>
                    <a:ext uri="{9D8B030D-6E8A-4147-A177-3AD203B41FA5}">
                      <a16:colId xmlns:a16="http://schemas.microsoft.com/office/drawing/2014/main" val="2388335602"/>
                    </a:ext>
                  </a:extLst>
                </a:gridCol>
                <a:gridCol w="2628106">
                  <a:extLst>
                    <a:ext uri="{9D8B030D-6E8A-4147-A177-3AD203B41FA5}">
                      <a16:colId xmlns:a16="http://schemas.microsoft.com/office/drawing/2014/main" val="2035310218"/>
                    </a:ext>
                  </a:extLst>
                </a:gridCol>
                <a:gridCol w="2628106">
                  <a:extLst>
                    <a:ext uri="{9D8B030D-6E8A-4147-A177-3AD203B41FA5}">
                      <a16:colId xmlns:a16="http://schemas.microsoft.com/office/drawing/2014/main" val="1448824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9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2a,3a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6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Unlabeled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2b,3b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5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59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15B4E6-44D6-48E9-966E-AA47238A2965}"/>
              </a:ext>
            </a:extLst>
          </p:cNvPr>
          <p:cNvSpPr/>
          <p:nvPr/>
        </p:nvSpPr>
        <p:spPr>
          <a:xfrm>
            <a:off x="3590446" y="2870792"/>
            <a:ext cx="2275367" cy="89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 embeds ell </a:t>
            </a:r>
            <a:r>
              <a:rPr lang="en-US" dirty="0" err="1"/>
              <a:t>iff</a:t>
            </a:r>
            <a:r>
              <a:rPr lang="en-US" dirty="0"/>
              <a:t> trim(L) = trim(ell)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3D5B2-A6D6-4196-8D13-B0E30134A653}"/>
              </a:ext>
            </a:extLst>
          </p:cNvPr>
          <p:cNvSpPr/>
          <p:nvPr/>
        </p:nvSpPr>
        <p:spPr>
          <a:xfrm>
            <a:off x="3590446" y="4798828"/>
            <a:ext cx="2275367" cy="114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Gamma embeds gamma </a:t>
            </a:r>
            <a:r>
              <a:rPr lang="en-US" dirty="0" err="1"/>
              <a:t>iff</a:t>
            </a:r>
            <a:r>
              <a:rPr lang="en-US" dirty="0"/>
              <a:t> trim(Gamma) = trim(gamma)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9CF4FD-1F28-48AC-BBBE-517B1C33D062}"/>
              </a:ext>
            </a:extLst>
          </p:cNvPr>
          <p:cNvSpPr/>
          <p:nvPr/>
        </p:nvSpPr>
        <p:spPr>
          <a:xfrm>
            <a:off x="3590446" y="6797750"/>
            <a:ext cx="2275367" cy="89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Argtrim</a:t>
            </a:r>
            <a:r>
              <a:rPr lang="en-US" dirty="0"/>
              <a:t>(L) = exactly the set of minimum rep sets for 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166175-BD49-4B27-8E03-A857CC1BE6E9}"/>
              </a:ext>
            </a:extLst>
          </p:cNvPr>
          <p:cNvSpPr/>
          <p:nvPr/>
        </p:nvSpPr>
        <p:spPr>
          <a:xfrm>
            <a:off x="3590445" y="8428075"/>
            <a:ext cx="2275367" cy="89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Finite set of full dimensional level sets </a:t>
            </a:r>
            <a:r>
              <a:rPr lang="en-US" dirty="0" err="1"/>
              <a:t>unioning</a:t>
            </a:r>
            <a:r>
              <a:rPr lang="en-US" dirty="0"/>
              <a:t> to simplex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3ECBC-B2D3-467E-83A3-E87697E1FC6A}"/>
              </a:ext>
            </a:extLst>
          </p:cNvPr>
          <p:cNvSpPr/>
          <p:nvPr/>
        </p:nvSpPr>
        <p:spPr>
          <a:xfrm>
            <a:off x="6613635" y="4167963"/>
            <a:ext cx="2275367" cy="1261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 embeds ell and R min rep set for ell implies L tightly embeds ell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7BD63-C680-45DA-AF58-309D492553B1}"/>
              </a:ext>
            </a:extLst>
          </p:cNvPr>
          <p:cNvSpPr/>
          <p:nvPr/>
        </p:nvSpPr>
        <p:spPr>
          <a:xfrm>
            <a:off x="6613636" y="2365746"/>
            <a:ext cx="2275367" cy="89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R be rep. R is min rep </a:t>
            </a:r>
            <a:r>
              <a:rPr lang="en-US" dirty="0" err="1"/>
              <a:t>iff</a:t>
            </a:r>
            <a:r>
              <a:rPr lang="en-US" dirty="0"/>
              <a:t> L|_R is nonredundant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B03E20-D2B7-418A-B045-F73E10415016}"/>
              </a:ext>
            </a:extLst>
          </p:cNvPr>
          <p:cNvSpPr/>
          <p:nvPr/>
        </p:nvSpPr>
        <p:spPr>
          <a:xfrm>
            <a:off x="6094413" y="6386624"/>
            <a:ext cx="2752057" cy="89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Multiset {</a:t>
            </a:r>
            <a:r>
              <a:rPr lang="en-US" dirty="0" err="1"/>
              <a:t>Gamma_r</a:t>
            </a:r>
            <a:r>
              <a:rPr lang="en-US" dirty="0"/>
              <a:t> | r in R} = trim(Gamma) if and only if R is min rep set.</a:t>
            </a:r>
          </a:p>
        </p:txBody>
      </p:sp>
    </p:spTree>
    <p:extLst>
      <p:ext uri="{BB962C8B-B14F-4D97-AF65-F5344CB8AC3E}">
        <p14:creationId xmlns:p14="http://schemas.microsoft.com/office/powerpoint/2010/main" val="62750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413</Words>
  <Application>Microsoft Office PowerPoint</Application>
  <PresentationFormat>Custom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 Finocchiaro</dc:creator>
  <cp:lastModifiedBy>Jessie Finocchiaro</cp:lastModifiedBy>
  <cp:revision>8</cp:revision>
  <dcterms:created xsi:type="dcterms:W3CDTF">2021-04-22T20:26:23Z</dcterms:created>
  <dcterms:modified xsi:type="dcterms:W3CDTF">2021-04-22T22:35:30Z</dcterms:modified>
</cp:coreProperties>
</file>