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4960-CDA5-441E-9A34-72182268859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D513-9740-4AE5-B841-AA0946792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4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4960-CDA5-441E-9A34-72182268859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D513-9740-4AE5-B841-AA0946792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5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4960-CDA5-441E-9A34-72182268859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D513-9740-4AE5-B841-AA0946792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9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4960-CDA5-441E-9A34-72182268859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D513-9740-4AE5-B841-AA0946792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2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4960-CDA5-441E-9A34-72182268859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D513-9740-4AE5-B841-AA0946792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0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4960-CDA5-441E-9A34-72182268859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D513-9740-4AE5-B841-AA0946792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8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4960-CDA5-441E-9A34-72182268859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D513-9740-4AE5-B841-AA0946792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7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4960-CDA5-441E-9A34-72182268859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D513-9740-4AE5-B841-AA0946792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2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4960-CDA5-441E-9A34-72182268859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D513-9740-4AE5-B841-AA0946792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0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4960-CDA5-441E-9A34-72182268859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D513-9740-4AE5-B841-AA0946792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0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4960-CDA5-441E-9A34-72182268859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D513-9740-4AE5-B841-AA0946792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1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74960-CDA5-441E-9A34-72182268859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4D513-9740-4AE5-B841-AA0946792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7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C0E3DE-AE3B-482C-9772-1C62347502F9}"/>
              </a:ext>
            </a:extLst>
          </p:cNvPr>
          <p:cNvCxnSpPr>
            <a:cxnSpLocks/>
            <a:stCxn id="11" idx="2"/>
            <a:endCxn id="58" idx="0"/>
          </p:cNvCxnSpPr>
          <p:nvPr/>
        </p:nvCxnSpPr>
        <p:spPr>
          <a:xfrm>
            <a:off x="17463720" y="1567412"/>
            <a:ext cx="2143330" cy="2756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A6AFABA-3C39-436D-8928-3CF1964E53F2}"/>
              </a:ext>
            </a:extLst>
          </p:cNvPr>
          <p:cNvCxnSpPr>
            <a:cxnSpLocks/>
            <a:stCxn id="73" idx="2"/>
            <a:endCxn id="117" idx="0"/>
          </p:cNvCxnSpPr>
          <p:nvPr/>
        </p:nvCxnSpPr>
        <p:spPr>
          <a:xfrm flipH="1">
            <a:off x="4584279" y="6836490"/>
            <a:ext cx="4059473" cy="36780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5F1556E-E689-4799-B1F0-0AAFDCFB5643}"/>
              </a:ext>
            </a:extLst>
          </p:cNvPr>
          <p:cNvCxnSpPr>
            <a:cxnSpLocks/>
            <a:stCxn id="4" idx="2"/>
            <a:endCxn id="117" idx="0"/>
          </p:cNvCxnSpPr>
          <p:nvPr/>
        </p:nvCxnSpPr>
        <p:spPr>
          <a:xfrm flipH="1">
            <a:off x="4584279" y="1773984"/>
            <a:ext cx="4681966" cy="87405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83EF00-AC17-4142-A880-694C5177FF7D}"/>
              </a:ext>
            </a:extLst>
          </p:cNvPr>
          <p:cNvSpPr/>
          <p:nvPr/>
        </p:nvSpPr>
        <p:spPr>
          <a:xfrm>
            <a:off x="7088697" y="575102"/>
            <a:ext cx="4355096" cy="1198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Lemma 1: Bayes Risks of L and L|_R2 are equal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F512C66-5BEE-4383-8CC8-4372F1340E5E}"/>
              </a:ext>
            </a:extLst>
          </p:cNvPr>
          <p:cNvSpPr/>
          <p:nvPr/>
        </p:nvSpPr>
        <p:spPr>
          <a:xfrm>
            <a:off x="10037196" y="3030397"/>
            <a:ext cx="4355096" cy="1110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Prop 1: L embeds ell </a:t>
            </a:r>
            <a:r>
              <a:rPr lang="en-US" sz="1600" dirty="0" err="1"/>
              <a:t>iff</a:t>
            </a:r>
            <a:r>
              <a:rPr lang="en-US" sz="1600" dirty="0"/>
              <a:t> </a:t>
            </a:r>
            <a:r>
              <a:rPr lang="en-US" sz="1600" u="sng" dirty="0"/>
              <a:t>L</a:t>
            </a:r>
            <a:r>
              <a:rPr lang="en-US" sz="1600" dirty="0"/>
              <a:t> = </a:t>
            </a:r>
            <a:r>
              <a:rPr lang="en-US" sz="1600" u="sng" dirty="0"/>
              <a:t>ell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F873D4-8529-4649-81BA-921CE0A1849C}"/>
              </a:ext>
            </a:extLst>
          </p:cNvPr>
          <p:cNvSpPr/>
          <p:nvPr/>
        </p:nvSpPr>
        <p:spPr>
          <a:xfrm>
            <a:off x="11350221" y="5510257"/>
            <a:ext cx="4865459" cy="1056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Prop 2: L embeds discrete loss </a:t>
            </a:r>
            <a:r>
              <a:rPr lang="en-US" sz="1600" dirty="0" err="1"/>
              <a:t>iff</a:t>
            </a:r>
            <a:r>
              <a:rPr lang="en-US" sz="1600" dirty="0"/>
              <a:t> </a:t>
            </a:r>
            <a:r>
              <a:rPr lang="en-US" sz="1600" u="sng" dirty="0"/>
              <a:t>L</a:t>
            </a:r>
            <a:r>
              <a:rPr lang="en-US" sz="1600" dirty="0"/>
              <a:t> polyhedral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624E8D3-0FE2-40CA-A231-FD009056A768}"/>
              </a:ext>
            </a:extLst>
          </p:cNvPr>
          <p:cNvSpPr/>
          <p:nvPr/>
        </p:nvSpPr>
        <p:spPr>
          <a:xfrm>
            <a:off x="14703577" y="8964348"/>
            <a:ext cx="4567747" cy="92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Theorem 2: Every polyhedral L embeds a discrete loss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4B0AFE-2E33-4642-B647-C1B20EF6C0B2}"/>
              </a:ext>
            </a:extLst>
          </p:cNvPr>
          <p:cNvSpPr/>
          <p:nvPr/>
        </p:nvSpPr>
        <p:spPr>
          <a:xfrm>
            <a:off x="2068985" y="5636040"/>
            <a:ext cx="4005167" cy="1145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Theorem 3: Every discrete ell embedded by polyhedral loss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575D68-F1AD-4E14-AB67-876DB4EDA14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9266245" y="1773984"/>
            <a:ext cx="2948499" cy="12564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ACD13CD-4ABC-4378-87EB-35EA1EF0E260}"/>
              </a:ext>
            </a:extLst>
          </p:cNvPr>
          <p:cNvSpPr/>
          <p:nvPr/>
        </p:nvSpPr>
        <p:spPr>
          <a:xfrm>
            <a:off x="15286172" y="368530"/>
            <a:ext cx="4355096" cy="119888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Theorem 1: A cell complex is affinely equivalent to a convex polyhedron if and only if it is a power diagram.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DFE4CA-23A7-4C6B-8D13-334B391B135E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 flipH="1">
            <a:off x="12214744" y="1567412"/>
            <a:ext cx="5248976" cy="14629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42C39F-5421-431B-9400-AE7DDCC7291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2214744" y="4140435"/>
            <a:ext cx="1568207" cy="13698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5EBFE9-5CF7-4E67-810A-6D9236A7831A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 flipH="1">
            <a:off x="13782951" y="1567412"/>
            <a:ext cx="3680769" cy="3942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BA4EBC-5D38-46C6-A4E1-F1890E79021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3782951" y="6566895"/>
            <a:ext cx="3204500" cy="23779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FA8178D-4AEF-4B40-9E6E-7C72CCB7DCDD}"/>
              </a:ext>
            </a:extLst>
          </p:cNvPr>
          <p:cNvSpPr/>
          <p:nvPr/>
        </p:nvSpPr>
        <p:spPr>
          <a:xfrm>
            <a:off x="17429502" y="7377719"/>
            <a:ext cx="4355096" cy="114548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Lemma 4: L polyhedral implies </a:t>
            </a:r>
            <a:r>
              <a:rPr lang="en-US" sz="1600" u="sng" dirty="0"/>
              <a:t>L</a:t>
            </a:r>
            <a:r>
              <a:rPr lang="en-US" sz="1600" dirty="0"/>
              <a:t> polyhedral</a:t>
            </a:r>
            <a:endParaRPr lang="en-US" sz="1600" u="sng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A450EDA-F164-45B2-AD9A-DAA6BFCA801F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16987451" y="8523201"/>
            <a:ext cx="2619599" cy="4216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F638E17-1442-4983-9C79-B0023E438ABD}"/>
              </a:ext>
            </a:extLst>
          </p:cNvPr>
          <p:cNvSpPr/>
          <p:nvPr/>
        </p:nvSpPr>
        <p:spPr>
          <a:xfrm>
            <a:off x="17429502" y="5775040"/>
            <a:ext cx="4355096" cy="114548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Lemma 3: Range of (property elicited by polyhedral loss) is finite set of closed </a:t>
            </a:r>
            <a:r>
              <a:rPr lang="en-US" sz="1600" dirty="0" err="1"/>
              <a:t>polyhedra</a:t>
            </a:r>
            <a:endParaRPr lang="en-US" sz="1600" u="sng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F63726C-827B-4847-A7DA-2A9ABAE7B66D}"/>
              </a:ext>
            </a:extLst>
          </p:cNvPr>
          <p:cNvCxnSpPr>
            <a:cxnSpLocks/>
            <a:stCxn id="49" idx="2"/>
            <a:endCxn id="27" idx="0"/>
          </p:cNvCxnSpPr>
          <p:nvPr/>
        </p:nvCxnSpPr>
        <p:spPr>
          <a:xfrm>
            <a:off x="19607050" y="6920522"/>
            <a:ext cx="0" cy="4571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5AA6F6B-0ED4-448D-85BE-1926F65A65AF}"/>
              </a:ext>
            </a:extLst>
          </p:cNvPr>
          <p:cNvSpPr/>
          <p:nvPr/>
        </p:nvSpPr>
        <p:spPr>
          <a:xfrm>
            <a:off x="17429502" y="4324378"/>
            <a:ext cx="4355096" cy="119888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Lemma 2: Power diagram induced by (full support) convex combination of polyhedral  functions is same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23F1E0C-E9C5-484D-8DB0-D6967B185ECB}"/>
              </a:ext>
            </a:extLst>
          </p:cNvPr>
          <p:cNvCxnSpPr>
            <a:cxnSpLocks/>
            <a:stCxn id="58" idx="2"/>
            <a:endCxn id="49" idx="0"/>
          </p:cNvCxnSpPr>
          <p:nvPr/>
        </p:nvCxnSpPr>
        <p:spPr>
          <a:xfrm>
            <a:off x="19607050" y="5523260"/>
            <a:ext cx="0" cy="251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9B03793-CA53-4E0E-A8B9-A851E80347BD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4071569" y="4140435"/>
            <a:ext cx="8143175" cy="14956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7E24319-533D-4B38-A1DB-BC37EFDDAA70}"/>
              </a:ext>
            </a:extLst>
          </p:cNvPr>
          <p:cNvCxnSpPr>
            <a:cxnSpLocks/>
            <a:stCxn id="5" idx="2"/>
            <a:endCxn id="73" idx="0"/>
          </p:cNvCxnSpPr>
          <p:nvPr/>
        </p:nvCxnSpPr>
        <p:spPr>
          <a:xfrm flipH="1">
            <a:off x="8643752" y="4140435"/>
            <a:ext cx="3570992" cy="1497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304E3A0C-8736-4BD1-9A8B-1131AA9F70CF}"/>
              </a:ext>
            </a:extLst>
          </p:cNvPr>
          <p:cNvSpPr/>
          <p:nvPr/>
        </p:nvSpPr>
        <p:spPr>
          <a:xfrm>
            <a:off x="18234671" y="2583403"/>
            <a:ext cx="4355096" cy="119888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Lemma 6: Negative Bayes risk is polyhedral and projection forms power diagram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38A0F91-9E06-4E37-9361-978463A4B570}"/>
              </a:ext>
            </a:extLst>
          </p:cNvPr>
          <p:cNvCxnSpPr>
            <a:cxnSpLocks/>
            <a:stCxn id="11" idx="2"/>
            <a:endCxn id="94" idx="0"/>
          </p:cNvCxnSpPr>
          <p:nvPr/>
        </p:nvCxnSpPr>
        <p:spPr>
          <a:xfrm>
            <a:off x="17463720" y="1567412"/>
            <a:ext cx="2948499" cy="1015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92F32F00-7CA6-4458-8112-5B85BE9B2DBE}"/>
              </a:ext>
            </a:extLst>
          </p:cNvPr>
          <p:cNvSpPr/>
          <p:nvPr/>
        </p:nvSpPr>
        <p:spPr>
          <a:xfrm>
            <a:off x="6547009" y="8035372"/>
            <a:ext cx="4355096" cy="119888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Lemma 7:Embedding property implies level sets are same up to trim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CC78FBA-4A4A-46A9-B95A-048E233343E5}"/>
              </a:ext>
            </a:extLst>
          </p:cNvPr>
          <p:cNvCxnSpPr>
            <a:cxnSpLocks/>
            <a:stCxn id="73" idx="2"/>
            <a:endCxn id="107" idx="0"/>
          </p:cNvCxnSpPr>
          <p:nvPr/>
        </p:nvCxnSpPr>
        <p:spPr>
          <a:xfrm>
            <a:off x="8643752" y="6836490"/>
            <a:ext cx="80805" cy="1198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C1DE463-7419-461F-B211-9C95421FDED9}"/>
              </a:ext>
            </a:extLst>
          </p:cNvPr>
          <p:cNvCxnSpPr>
            <a:cxnSpLocks/>
            <a:stCxn id="5" idx="2"/>
            <a:endCxn id="107" idx="0"/>
          </p:cNvCxnSpPr>
          <p:nvPr/>
        </p:nvCxnSpPr>
        <p:spPr>
          <a:xfrm flipH="1">
            <a:off x="8724557" y="4140435"/>
            <a:ext cx="3490187" cy="38949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559022AE-B1B7-426C-B2E6-C88223F337A9}"/>
              </a:ext>
            </a:extLst>
          </p:cNvPr>
          <p:cNvSpPr/>
          <p:nvPr/>
        </p:nvSpPr>
        <p:spPr>
          <a:xfrm>
            <a:off x="6466204" y="5637608"/>
            <a:ext cx="4355096" cy="119888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Lemma 5: property embedding implies loss embedding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5B57C8BD-CB9D-4DAA-92C9-D39B57216BDF}"/>
              </a:ext>
            </a:extLst>
          </p:cNvPr>
          <p:cNvSpPr/>
          <p:nvPr/>
        </p:nvSpPr>
        <p:spPr>
          <a:xfrm>
            <a:off x="2406731" y="10514542"/>
            <a:ext cx="4355096" cy="119888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Prop 3: TFAE: Embed finite prop, trim finite, finite set of FDLS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72463F1-602B-4690-BAAD-FA52621B8C7E}"/>
              </a:ext>
            </a:extLst>
          </p:cNvPr>
          <p:cNvCxnSpPr>
            <a:cxnSpLocks/>
            <a:stCxn id="107" idx="2"/>
            <a:endCxn id="117" idx="0"/>
          </p:cNvCxnSpPr>
          <p:nvPr/>
        </p:nvCxnSpPr>
        <p:spPr>
          <a:xfrm flipH="1">
            <a:off x="4584279" y="9234254"/>
            <a:ext cx="4140278" cy="1280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A31CDD69-85F0-47B3-843C-975FDDCD2930}"/>
              </a:ext>
            </a:extLst>
          </p:cNvPr>
          <p:cNvSpPr/>
          <p:nvPr/>
        </p:nvSpPr>
        <p:spPr>
          <a:xfrm>
            <a:off x="17961664" y="10615007"/>
            <a:ext cx="4355096" cy="119888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Theorem 5: Poly loss embeds finite prop. Moreover, poly loss indirectly elicits prop </a:t>
            </a:r>
            <a:r>
              <a:rPr lang="en-US" sz="1600" dirty="0" err="1"/>
              <a:t>iff</a:t>
            </a:r>
            <a:r>
              <a:rPr lang="en-US" sz="1600" dirty="0"/>
              <a:t> it embeds a property refining the original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ED579112-1DA3-4094-88A6-4DC0BE550862}"/>
              </a:ext>
            </a:extLst>
          </p:cNvPr>
          <p:cNvCxnSpPr>
            <a:cxnSpLocks/>
            <a:stCxn id="7" idx="2"/>
            <a:endCxn id="161" idx="0"/>
          </p:cNvCxnSpPr>
          <p:nvPr/>
        </p:nvCxnSpPr>
        <p:spPr>
          <a:xfrm>
            <a:off x="16987451" y="9891975"/>
            <a:ext cx="3151761" cy="723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C6E5CC10-9EB3-4DED-8412-7756CE79660F}"/>
              </a:ext>
            </a:extLst>
          </p:cNvPr>
          <p:cNvSpPr/>
          <p:nvPr/>
        </p:nvSpPr>
        <p:spPr>
          <a:xfrm>
            <a:off x="14809902" y="12458927"/>
            <a:ext cx="4355096" cy="119888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Theorem 6: Poly loss indirectly elicits implies consistent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82850390-1090-490F-AE9B-FB233615A6AB}"/>
              </a:ext>
            </a:extLst>
          </p:cNvPr>
          <p:cNvCxnSpPr>
            <a:cxnSpLocks/>
            <a:stCxn id="161" idx="2"/>
            <a:endCxn id="167" idx="0"/>
          </p:cNvCxnSpPr>
          <p:nvPr/>
        </p:nvCxnSpPr>
        <p:spPr>
          <a:xfrm flipH="1">
            <a:off x="16987450" y="11813889"/>
            <a:ext cx="3151762" cy="6450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88E0CFB5-2452-4D43-9629-7C3DC6145F2F}"/>
              </a:ext>
            </a:extLst>
          </p:cNvPr>
          <p:cNvSpPr/>
          <p:nvPr/>
        </p:nvSpPr>
        <p:spPr>
          <a:xfrm>
            <a:off x="11543580" y="10602324"/>
            <a:ext cx="4355096" cy="119888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Theorem 4: Embedding implies calibration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6C7C3B37-D195-4ACD-B1B0-EDEFBD58A167}"/>
              </a:ext>
            </a:extLst>
          </p:cNvPr>
          <p:cNvCxnSpPr>
            <a:cxnSpLocks/>
            <a:stCxn id="177" idx="2"/>
            <a:endCxn id="167" idx="0"/>
          </p:cNvCxnSpPr>
          <p:nvPr/>
        </p:nvCxnSpPr>
        <p:spPr>
          <a:xfrm>
            <a:off x="13721128" y="11801206"/>
            <a:ext cx="3266322" cy="657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E3462FD-9920-441D-B04B-F75765E78E1C}"/>
              </a:ext>
            </a:extLst>
          </p:cNvPr>
          <p:cNvCxnSpPr>
            <a:cxnSpLocks/>
            <a:stCxn id="7" idx="2"/>
            <a:endCxn id="177" idx="0"/>
          </p:cNvCxnSpPr>
          <p:nvPr/>
        </p:nvCxnSpPr>
        <p:spPr>
          <a:xfrm flipH="1">
            <a:off x="13721128" y="9891975"/>
            <a:ext cx="3266323" cy="710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ross 1">
            <a:extLst>
              <a:ext uri="{FF2B5EF4-FFF2-40B4-BE49-F238E27FC236}">
                <a16:creationId xmlns:a16="http://schemas.microsoft.com/office/drawing/2014/main" id="{A7FB155A-6B34-4881-8876-1DB805BA6647}"/>
              </a:ext>
            </a:extLst>
          </p:cNvPr>
          <p:cNvSpPr/>
          <p:nvPr/>
        </p:nvSpPr>
        <p:spPr>
          <a:xfrm rot="3060572">
            <a:off x="12617397" y="4764984"/>
            <a:ext cx="2436320" cy="2452682"/>
          </a:xfrm>
          <a:prstGeom prst="plus">
            <a:avLst>
              <a:gd name="adj" fmla="val 4330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B2E0340-93F6-4B61-8675-5453AB5BE8A9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 flipH="1">
            <a:off x="16987451" y="1567412"/>
            <a:ext cx="476269" cy="7396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ross 44">
            <a:extLst>
              <a:ext uri="{FF2B5EF4-FFF2-40B4-BE49-F238E27FC236}">
                <a16:creationId xmlns:a16="http://schemas.microsoft.com/office/drawing/2014/main" id="{1782B08A-A540-4B84-A231-D96FC676368D}"/>
              </a:ext>
            </a:extLst>
          </p:cNvPr>
          <p:cNvSpPr/>
          <p:nvPr/>
        </p:nvSpPr>
        <p:spPr>
          <a:xfrm rot="3060572">
            <a:off x="14786923" y="7135697"/>
            <a:ext cx="1359561" cy="1471066"/>
          </a:xfrm>
          <a:prstGeom prst="plus">
            <a:avLst>
              <a:gd name="adj" fmla="val 4330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83EF00-AC17-4142-A880-694C5177FF7D}"/>
              </a:ext>
            </a:extLst>
          </p:cNvPr>
          <p:cNvSpPr/>
          <p:nvPr/>
        </p:nvSpPr>
        <p:spPr>
          <a:xfrm>
            <a:off x="2194560" y="575102"/>
            <a:ext cx="4355096" cy="1198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Section 3: Embeddings and Polyhedral Losses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FA8178D-4AEF-4B40-9E6E-7C72CCB7DCDD}"/>
              </a:ext>
            </a:extLst>
          </p:cNvPr>
          <p:cNvSpPr/>
          <p:nvPr/>
        </p:nvSpPr>
        <p:spPr>
          <a:xfrm>
            <a:off x="8681017" y="2318841"/>
            <a:ext cx="4355096" cy="114548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Appendix B 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5AA6F6B-0ED4-448D-85BE-1926F65A65AF}"/>
              </a:ext>
            </a:extLst>
          </p:cNvPr>
          <p:cNvSpPr/>
          <p:nvPr/>
        </p:nvSpPr>
        <p:spPr>
          <a:xfrm>
            <a:off x="8681017" y="575102"/>
            <a:ext cx="4355096" cy="119888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Appendix 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5189632-25B0-4D44-8B25-623FF67B3E31}"/>
              </a:ext>
            </a:extLst>
          </p:cNvPr>
          <p:cNvSpPr/>
          <p:nvPr/>
        </p:nvSpPr>
        <p:spPr>
          <a:xfrm>
            <a:off x="2194560" y="4062580"/>
            <a:ext cx="4355096" cy="119888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Section 5: Embedding Properties (rename)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4DE2E5-89E3-48D2-940C-9498D3800B2F}"/>
              </a:ext>
            </a:extLst>
          </p:cNvPr>
          <p:cNvSpPr/>
          <p:nvPr/>
        </p:nvSpPr>
        <p:spPr>
          <a:xfrm>
            <a:off x="2194560" y="2318841"/>
            <a:ext cx="4355096" cy="119888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Section 4: Consistency via Calibrated links</a:t>
            </a:r>
          </a:p>
        </p:txBody>
      </p:sp>
    </p:spTree>
    <p:extLst>
      <p:ext uri="{BB962C8B-B14F-4D97-AF65-F5344CB8AC3E}">
        <p14:creationId xmlns:p14="http://schemas.microsoft.com/office/powerpoint/2010/main" val="2353291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235</Words>
  <Application>Microsoft Office PowerPoint</Application>
  <PresentationFormat>Custom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Jessie Finocchiaro</dc:creator>
  <cp:lastModifiedBy>Jessie Finocchiaro</cp:lastModifiedBy>
  <cp:revision>12</cp:revision>
  <dcterms:created xsi:type="dcterms:W3CDTF">2021-03-02T19:34:08Z</dcterms:created>
  <dcterms:modified xsi:type="dcterms:W3CDTF">2021-03-23T18:20:30Z</dcterms:modified>
</cp:coreProperties>
</file>