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8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0" d="100"/>
          <a:sy n="30" d="100"/>
        </p:scale>
        <p:origin x="1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089FD-E2DE-4919-9ABB-6C7ECF69F567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A93E-02C5-4B6A-8313-BD2F3033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74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089FD-E2DE-4919-9ABB-6C7ECF69F567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A93E-02C5-4B6A-8313-BD2F3033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2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089FD-E2DE-4919-9ABB-6C7ECF69F567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A93E-02C5-4B6A-8313-BD2F3033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3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089FD-E2DE-4919-9ABB-6C7ECF69F567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A93E-02C5-4B6A-8313-BD2F3033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089FD-E2DE-4919-9ABB-6C7ECF69F567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A93E-02C5-4B6A-8313-BD2F3033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61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089FD-E2DE-4919-9ABB-6C7ECF69F567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A93E-02C5-4B6A-8313-BD2F3033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5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089FD-E2DE-4919-9ABB-6C7ECF69F567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A93E-02C5-4B6A-8313-BD2F3033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18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089FD-E2DE-4919-9ABB-6C7ECF69F567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A93E-02C5-4B6A-8313-BD2F3033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95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089FD-E2DE-4919-9ABB-6C7ECF69F567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A93E-02C5-4B6A-8313-BD2F3033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1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089FD-E2DE-4919-9ABB-6C7ECF69F567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A93E-02C5-4B6A-8313-BD2F3033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76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089FD-E2DE-4919-9ABB-6C7ECF69F567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A93E-02C5-4B6A-8313-BD2F3033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08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089FD-E2DE-4919-9ABB-6C7ECF69F567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7A93E-02C5-4B6A-8313-BD2F3033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53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image" Target="../media/image3.png"/><Relationship Id="rId26" Type="http://schemas.openxmlformats.org/officeDocument/2006/relationships/image" Target="../media/image21.png"/><Relationship Id="rId3" Type="http://schemas.openxmlformats.org/officeDocument/2006/relationships/image" Target="../media/image4.png"/><Relationship Id="rId21" Type="http://schemas.openxmlformats.org/officeDocument/2006/relationships/image" Target="../media/image16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14.png"/><Relationship Id="rId16" Type="http://schemas.openxmlformats.org/officeDocument/2006/relationships/image" Target="../media/image2.png"/><Relationship Id="rId20" Type="http://schemas.openxmlformats.org/officeDocument/2006/relationships/image" Target="../media/image11.png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6.png"/><Relationship Id="rId24" Type="http://schemas.openxmlformats.org/officeDocument/2006/relationships/image" Target="../media/image19.png"/><Relationship Id="rId15" Type="http://schemas.openxmlformats.org/officeDocument/2006/relationships/image" Target="../media/image1.png"/><Relationship Id="rId23" Type="http://schemas.openxmlformats.org/officeDocument/2006/relationships/image" Target="../media/image13.png"/><Relationship Id="rId28" Type="http://schemas.openxmlformats.org/officeDocument/2006/relationships/image" Target="../media/image18.png"/><Relationship Id="rId19" Type="http://schemas.openxmlformats.org/officeDocument/2006/relationships/image" Target="../media/image10.png"/><Relationship Id="rId4" Type="http://schemas.openxmlformats.org/officeDocument/2006/relationships/image" Target="../media/image5.png"/><Relationship Id="rId14" Type="http://schemas.openxmlformats.org/officeDocument/2006/relationships/image" Target="../media/image9.png"/><Relationship Id="rId22" Type="http://schemas.openxmlformats.org/officeDocument/2006/relationships/image" Target="../media/image17.png"/><Relationship Id="rId27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A05EB826-7611-4C98-BC8A-9370950FD426}"/>
              </a:ext>
            </a:extLst>
          </p:cNvPr>
          <p:cNvSpPr/>
          <p:nvPr/>
        </p:nvSpPr>
        <p:spPr>
          <a:xfrm>
            <a:off x="0" y="0"/>
            <a:ext cx="43891200" cy="34224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CE7DBF-4DD2-4DDF-B320-DC3EB87569BE}"/>
              </a:ext>
            </a:extLst>
          </p:cNvPr>
          <p:cNvSpPr txBox="1"/>
          <p:nvPr/>
        </p:nvSpPr>
        <p:spPr>
          <a:xfrm flipH="1">
            <a:off x="4306835" y="237366"/>
            <a:ext cx="331768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 Embedding Framework for Calibrated Polyhedral Surrogates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970532-DC8E-45C4-96A4-C6CE735BB1C2}"/>
              </a:ext>
            </a:extLst>
          </p:cNvPr>
          <p:cNvSpPr txBox="1"/>
          <p:nvPr/>
        </p:nvSpPr>
        <p:spPr>
          <a:xfrm flipH="1">
            <a:off x="4874910" y="1950065"/>
            <a:ext cx="1432497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rgbClr val="CFB87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Jessie Finocchiaro</a:t>
            </a:r>
            <a:r>
              <a:rPr lang="en-US" sz="4500" baseline="30000" dirty="0">
                <a:solidFill>
                  <a:srgbClr val="CFB87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sz="4500" dirty="0">
                <a:solidFill>
                  <a:srgbClr val="CFB87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Rafael Frongillo</a:t>
            </a:r>
            <a:r>
              <a:rPr lang="en-US" sz="4500" baseline="30000" dirty="0">
                <a:solidFill>
                  <a:srgbClr val="CFB87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sz="4500" dirty="0">
                <a:solidFill>
                  <a:srgbClr val="CFB87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Bo Waggoner</a:t>
            </a:r>
            <a:r>
              <a:rPr lang="en-US" sz="4500" baseline="30000" dirty="0">
                <a:solidFill>
                  <a:srgbClr val="CFB87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1,2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006D2F4-EC97-4840-8BA5-897A3E77AF80}"/>
              </a:ext>
            </a:extLst>
          </p:cNvPr>
          <p:cNvCxnSpPr>
            <a:cxnSpLocks/>
          </p:cNvCxnSpPr>
          <p:nvPr/>
        </p:nvCxnSpPr>
        <p:spPr>
          <a:xfrm flipH="1">
            <a:off x="13555028" y="3646807"/>
            <a:ext cx="49383" cy="28896032"/>
          </a:xfrm>
          <a:prstGeom prst="line">
            <a:avLst/>
          </a:prstGeom>
          <a:ln w="1016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EF73343-D0EF-4DB2-AB76-839E64D72256}"/>
              </a:ext>
            </a:extLst>
          </p:cNvPr>
          <p:cNvSpPr txBox="1"/>
          <p:nvPr/>
        </p:nvSpPr>
        <p:spPr>
          <a:xfrm>
            <a:off x="4108819" y="3649886"/>
            <a:ext cx="53016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Helvetica" panose="020B0604020202020204" pitchFamily="34" charset="0"/>
                <a:cs typeface="Helvetica" panose="020B0604020202020204" pitchFamily="34" charset="0"/>
              </a:rPr>
              <a:t>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5EF4B8-556E-4393-B6D2-B95F2D447E08}"/>
              </a:ext>
            </a:extLst>
          </p:cNvPr>
          <p:cNvSpPr txBox="1"/>
          <p:nvPr/>
        </p:nvSpPr>
        <p:spPr>
          <a:xfrm>
            <a:off x="1113151" y="4840692"/>
            <a:ext cx="1227021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In classification-like problems, we often seek surrogate losses to escape the intractability of directly optimizing the given discrete loss (e.g. 0-1 loss for classification).  Current surrogates are typically designed in an ad hoc manner, with calibration not guaranteed.  Motivated by recent </a:t>
            </a:r>
            <a:r>
              <a:rPr lang="en-US" sz="4400" b="1" dirty="0"/>
              <a:t>polyhedral (piecewise linear convex)</a:t>
            </a:r>
            <a:r>
              <a:rPr lang="en-US" sz="4400" dirty="0"/>
              <a:t> surrogate losses in the literature, we introduce an embedding framework to design calibrated, polyhedral surrogates for a given discrete loss.</a:t>
            </a:r>
            <a:endParaRPr lang="en-US" sz="4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76EE8D-CBD4-47BB-AF3A-079EB432F996}"/>
              </a:ext>
            </a:extLst>
          </p:cNvPr>
          <p:cNvSpPr txBox="1"/>
          <p:nvPr/>
        </p:nvSpPr>
        <p:spPr>
          <a:xfrm>
            <a:off x="4200834" y="12704880"/>
            <a:ext cx="53016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Helvetica" panose="020B0604020202020204" pitchFamily="34" charset="0"/>
                <a:cs typeface="Helvetica" panose="020B0604020202020204" pitchFamily="34" charset="0"/>
              </a:rPr>
              <a:t>Setting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CE85FB-0E6A-443C-A1DA-CE53C33E15C2}"/>
              </a:ext>
            </a:extLst>
          </p:cNvPr>
          <p:cNvSpPr txBox="1"/>
          <p:nvPr/>
        </p:nvSpPr>
        <p:spPr>
          <a:xfrm>
            <a:off x="33855865" y="10340556"/>
            <a:ext cx="53016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Helvetica" panose="020B0604020202020204" pitchFamily="34" charset="0"/>
                <a:cs typeface="Helvetica" panose="020B0604020202020204" pitchFamily="34" charset="0"/>
              </a:rPr>
              <a:t>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56EA1D6-2736-4427-9773-1C6B650B7554}"/>
                  </a:ext>
                </a:extLst>
              </p:cNvPr>
              <p:cNvSpPr txBox="1"/>
              <p:nvPr/>
            </p:nvSpPr>
            <p:spPr>
              <a:xfrm>
                <a:off x="29543762" y="11771451"/>
                <a:ext cx="11932198" cy="8011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Prop 1: </a:t>
                </a:r>
                <a14:m>
                  <m:oMath xmlns:m="http://schemas.openxmlformats.org/officeDocument/2006/math">
                    <m:r>
                      <a:rPr lang="en-US" sz="4400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𝐿</m:t>
                    </m:r>
                  </m:oMath>
                </a14:m>
                <a:r>
                  <a:rPr lang="en-US" sz="44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en-US" sz="4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embeds </a:t>
                </a:r>
                <a14:m>
                  <m:oMath xmlns:m="http://schemas.openxmlformats.org/officeDocument/2006/math">
                    <m:r>
                      <a:rPr lang="en-US" sz="4400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ℓ</m:t>
                    </m:r>
                  </m:oMath>
                </a14:m>
                <a:r>
                  <a:rPr lang="en-US" sz="4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if and only if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sz="44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barPr>
                      <m:e>
                        <m:r>
                          <a:rPr lang="en-US" sz="44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𝐿</m:t>
                        </m:r>
                      </m:e>
                    </m:bar>
                  </m:oMath>
                </a14:m>
                <a:r>
                  <a:rPr lang="en-US" sz="4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sz="44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barPr>
                      <m:e>
                        <m:r>
                          <a:rPr lang="en-US" sz="44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ℓ</m:t>
                        </m:r>
                      </m:e>
                    </m:bar>
                    <m:r>
                      <a:rPr lang="en-US" sz="4400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.</m:t>
                    </m:r>
                  </m:oMath>
                </a14:m>
                <a:endParaRPr lang="en-US" sz="44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56EA1D6-2736-4427-9773-1C6B650B7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3762" y="11771451"/>
                <a:ext cx="11932198" cy="801181"/>
              </a:xfrm>
              <a:prstGeom prst="rect">
                <a:avLst/>
              </a:prstGeom>
              <a:blipFill>
                <a:blip r:embed="rId3"/>
                <a:stretch>
                  <a:fillRect l="-2043" t="-16794" b="-30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A8211B5E-1F3A-444F-9DE2-9AEF37654029}"/>
              </a:ext>
            </a:extLst>
          </p:cNvPr>
          <p:cNvSpPr txBox="1"/>
          <p:nvPr/>
        </p:nvSpPr>
        <p:spPr>
          <a:xfrm>
            <a:off x="31879812" y="3825028"/>
            <a:ext cx="92537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Helvetica" panose="020B0604020202020204" pitchFamily="34" charset="0"/>
                <a:cs typeface="Helvetica" panose="020B0604020202020204" pitchFamily="34" charset="0"/>
              </a:rPr>
              <a:t>Embedding Framework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81C8258-2340-44A8-96F5-9538F85D0E9E}"/>
                  </a:ext>
                </a:extLst>
              </p:cNvPr>
              <p:cNvSpPr txBox="1"/>
              <p:nvPr/>
            </p:nvSpPr>
            <p:spPr>
              <a:xfrm>
                <a:off x="29542702" y="5107913"/>
                <a:ext cx="13673964" cy="4588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We say </a:t>
                </a:r>
                <a14:m>
                  <m:oMath xmlns:m="http://schemas.openxmlformats.org/officeDocument/2006/math">
                    <m:r>
                      <a:rPr lang="en-US" sz="4400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𝐿</m:t>
                    </m:r>
                    <m:r>
                      <a:rPr lang="en-US" sz="4400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:</m:t>
                    </m:r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pPr>
                      <m:e>
                        <m:r>
                          <a:rPr lang="en-US" sz="44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𝑑</m:t>
                        </m:r>
                      </m:sup>
                    </m:sSup>
                    <m:r>
                      <a:rPr lang="en-US" sz="4400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→</m:t>
                    </m:r>
                    <m:sSubSup>
                      <m:sSubSupPr>
                        <m:ctrlPr>
                          <a:rPr lang="en-US" sz="44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SupPr>
                      <m:e>
                        <m:r>
                          <a:rPr lang="en-US" sz="44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ℝ</m:t>
                        </m:r>
                      </m:e>
                      <m:sub>
                        <m:r>
                          <a:rPr lang="en-US" sz="44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+</m:t>
                        </m:r>
                      </m:sub>
                      <m:sup>
                        <m:r>
                          <a:rPr lang="en-US" sz="44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sz="4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en-US" sz="44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embeds</a:t>
                </a:r>
                <a:r>
                  <a:rPr lang="en-US" sz="4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400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ℓ:</m:t>
                    </m:r>
                    <m:r>
                      <a:rPr lang="en-US" sz="4400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ℛ</m:t>
                    </m:r>
                    <m:r>
                      <a:rPr lang="en-US" sz="4400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→</m:t>
                    </m:r>
                    <m:sSubSup>
                      <m:sSubSupPr>
                        <m:ctrlPr>
                          <a:rPr lang="en-US" sz="44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SupPr>
                      <m:e>
                        <m:r>
                          <a:rPr lang="en-US" sz="44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ℝ</m:t>
                        </m:r>
                      </m:e>
                      <m:sub>
                        <m:r>
                          <a:rPr lang="en-US" sz="44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+</m:t>
                        </m:r>
                      </m:sub>
                      <m:sup>
                        <m:r>
                          <a:rPr lang="en-US" sz="44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sz="4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 if there exists an injective embedding </a:t>
                </a:r>
                <a14:m>
                  <m:oMath xmlns:m="http://schemas.openxmlformats.org/officeDocument/2006/math">
                    <m:r>
                      <a:rPr lang="en-US" sz="4400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𝜑</m:t>
                    </m:r>
                    <m:r>
                      <a:rPr lang="en-US" sz="4400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:</m:t>
                    </m:r>
                    <m:r>
                      <a:rPr lang="en-US" sz="4400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ℛ</m:t>
                    </m:r>
                    <m:r>
                      <a:rPr lang="en-US" sz="4400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→</m:t>
                    </m:r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pPr>
                      <m:e>
                        <m:r>
                          <a:rPr lang="en-US" sz="44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4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such that</a:t>
                </a:r>
              </a:p>
              <a:p>
                <a:pPr marL="771525" indent="-771525">
                  <a:buFont typeface="+mj-lt"/>
                  <a:buAutoNum type="romanLcPeriod"/>
                </a:pPr>
                <a:r>
                  <a:rPr lang="en-US" sz="4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4400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𝑟</m:t>
                    </m:r>
                    <m:r>
                      <a:rPr lang="en-US" sz="4400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∈</m:t>
                    </m:r>
                    <m:r>
                      <a:rPr lang="en-US" sz="4400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ℛ</m:t>
                    </m:r>
                  </m:oMath>
                </a14:m>
                <a:r>
                  <a:rPr lang="en-US" sz="4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, we have </a:t>
                </a:r>
                <a14:m>
                  <m:oMath xmlns:m="http://schemas.openxmlformats.org/officeDocument/2006/math">
                    <m:r>
                      <a:rPr lang="en-US" sz="4400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𝐿</m:t>
                    </m:r>
                    <m:d>
                      <m:dPr>
                        <m:ctrlPr>
                          <a:rPr lang="en-US" sz="44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dPr>
                      <m:e>
                        <m:r>
                          <a:rPr lang="en-US" sz="44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𝜑</m:t>
                        </m:r>
                        <m:d>
                          <m:dPr>
                            <m:ctrlPr>
                              <a:rPr lang="en-US" sz="44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4400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=ℓ</m:t>
                    </m:r>
                    <m:d>
                      <m:dPr>
                        <m:ctrlPr>
                          <a:rPr lang="en-US" sz="44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dPr>
                      <m:e>
                        <m:r>
                          <a:rPr lang="en-US" sz="44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4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.</a:t>
                </a:r>
              </a:p>
              <a:p>
                <a:pPr marL="771525" indent="-771525">
                  <a:buFont typeface="+mj-lt"/>
                  <a:buAutoNum type="romanLcPeriod"/>
                </a:pPr>
                <a:r>
                  <a:rPr lang="en-US" sz="4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4400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𝑝</m:t>
                    </m:r>
                    <m:r>
                      <a:rPr lang="en-US" sz="4400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∈</m:t>
                    </m:r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40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Δ</m:t>
                        </m:r>
                      </m:e>
                      <m:sub>
                        <m:r>
                          <a:rPr lang="en-US" sz="44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𝒴</m:t>
                        </m:r>
                      </m:sub>
                    </m:sSub>
                  </m:oMath>
                </a14:m>
                <a:r>
                  <a:rPr lang="en-US" sz="4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, </a:t>
                </a:r>
              </a:p>
              <a:p>
                <a:endParaRPr lang="en-US" sz="44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𝑟</m:t>
                      </m:r>
                      <m:r>
                        <a:rPr lang="en-US" sz="4400" i="1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∈</m:t>
                      </m:r>
                      <m:func>
                        <m:funcPr>
                          <m:ctrlPr>
                            <a:rPr lang="en-US" sz="44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400" b="0" i="0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4400" b="0" i="0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𝑟</m:t>
                                  </m:r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′∈</m:t>
                                  </m:r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ℛ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⟨ℓ</m:t>
                              </m:r>
                              <m:d>
                                <m:dPr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4400" b="0" i="1" smtClean="0"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4400" b="0" i="1" smtClean="0"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sz="4400" b="0" i="1" smtClean="0"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, </m:t>
                              </m:r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𝑝</m:t>
                              </m:r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 ⟩</m:t>
                              </m:r>
                            </m:e>
                          </m:func>
                        </m:e>
                      </m:func>
                      <m:r>
                        <a:rPr lang="en-US" sz="4400" i="1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⇔</m:t>
                      </m:r>
                      <m:r>
                        <a:rPr lang="en-US" sz="4400" i="1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𝜑</m:t>
                      </m:r>
                      <m:d>
                        <m:dPr>
                          <m:ctrlPr>
                            <a:rPr lang="en-US" sz="4400" i="1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𝑟</m:t>
                          </m:r>
                        </m:e>
                      </m:d>
                      <m:r>
                        <a:rPr lang="en-US" sz="4400" i="1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∈</m:t>
                      </m:r>
                      <m:func>
                        <m:funcPr>
                          <m:ctrlPr>
                            <a:rPr lang="en-US" sz="44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400" b="0" i="0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4400" b="0" i="0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inf</m:t>
                                  </m:r>
                                </m:e>
                                <m:lim>
                                  <m:sSup>
                                    <m:sSupPr>
                                      <m:ctrlPr>
                                        <a:rPr lang="en-US" sz="4400" b="0" i="1" smtClean="0"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4400" b="0" i="1" smtClean="0"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lang="en-US" sz="4400" b="0" i="1" smtClean="0"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en-US" sz="4400" b="0" i="1" smtClean="0"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4400" b="0" i="1" smtClean="0"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  <m:t>ℝ</m:t>
                                      </m:r>
                                    </m:e>
                                    <m:sup>
                                      <m:r>
                                        <a:rPr lang="en-US" sz="4400" b="0" i="1" smtClean="0"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  <m:t>𝑑</m:t>
                                      </m:r>
                                    </m:sup>
                                  </m:sSup>
                                </m:lim>
                              </m:limLow>
                            </m:fName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⟨</m:t>
                              </m:r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4400" b="0" i="1" smtClean="0"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4400" b="0" i="1" smtClean="0"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lang="en-US" sz="4400" b="0" i="1" smtClean="0"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, </m:t>
                              </m:r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𝑝</m:t>
                              </m:r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 ⟩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44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81C8258-2340-44A8-96F5-9538F85D0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2702" y="5107913"/>
                <a:ext cx="13673964" cy="4588372"/>
              </a:xfrm>
              <a:prstGeom prst="rect">
                <a:avLst/>
              </a:prstGeom>
              <a:blipFill>
                <a:blip r:embed="rId4"/>
                <a:stretch>
                  <a:fillRect l="-1783" t="-2656" r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0262C06C-2AA2-4EFD-99A5-5F1177403238}"/>
              </a:ext>
            </a:extLst>
          </p:cNvPr>
          <p:cNvSpPr txBox="1"/>
          <p:nvPr/>
        </p:nvSpPr>
        <p:spPr>
          <a:xfrm>
            <a:off x="33314368" y="18439301"/>
            <a:ext cx="63846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Helvetica" panose="020B0604020202020204" pitchFamily="34" charset="0"/>
                <a:cs typeface="Helvetica" panose="020B0604020202020204" pitchFamily="34" charset="0"/>
              </a:rPr>
              <a:t>Calibrated Links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AF8AEA-D0E4-4F22-ABC4-93047C9811E5}"/>
              </a:ext>
            </a:extLst>
          </p:cNvPr>
          <p:cNvSpPr txBox="1"/>
          <p:nvPr/>
        </p:nvSpPr>
        <p:spPr>
          <a:xfrm>
            <a:off x="33187379" y="29037785"/>
            <a:ext cx="63846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Helvetica" panose="020B0604020202020204" pitchFamily="34" charset="0"/>
                <a:cs typeface="Helvetica" panose="020B0604020202020204" pitchFamily="34" charset="0"/>
              </a:rPr>
              <a:t>Future 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8693C98-4ABF-4085-B8C4-987F4834D4ED}"/>
                  </a:ext>
                </a:extLst>
              </p:cNvPr>
              <p:cNvSpPr txBox="1"/>
              <p:nvPr/>
            </p:nvSpPr>
            <p:spPr>
              <a:xfrm>
                <a:off x="29411217" y="30062293"/>
                <a:ext cx="13657304" cy="2812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Embedding dimension</a:t>
                </a:r>
                <a:r>
                  <a:rPr lang="en-US" sz="4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: Can we find the minimum dimension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𝑑</m:t>
                    </m:r>
                  </m:oMath>
                </a14:m>
                <a:r>
                  <a:rPr lang="en-US" sz="4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400" b="0" i="0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L</m:t>
                    </m:r>
                    <m:r>
                      <a:rPr lang="en-US" sz="4400" b="0" i="0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 :</m:t>
                    </m:r>
                    <m:sSup>
                      <m:sSupPr>
                        <m:ctrlPr>
                          <a:rPr lang="en-US" sz="44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𝑑</m:t>
                        </m:r>
                      </m:sup>
                    </m:sSup>
                    <m:r>
                      <a:rPr lang="en-US" sz="44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→</m:t>
                    </m:r>
                    <m:sSubSup>
                      <m:sSubSupPr>
                        <m:ctrlPr>
                          <a:rPr lang="en-US" sz="44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Sup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ℝ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+</m:t>
                        </m:r>
                      </m:sub>
                      <m:sup>
                        <m:r>
                          <a:rPr lang="en-US" sz="44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sz="4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is calibrated with respect to a given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ℓ</m:t>
                    </m:r>
                  </m:oMath>
                </a14:m>
                <a:r>
                  <a:rPr lang="en-US" sz="4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?</a:t>
                </a:r>
              </a:p>
              <a:p>
                <a:endParaRPr lang="en-US" sz="44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8693C98-4ABF-4085-B8C4-987F4834D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1217" y="30062293"/>
                <a:ext cx="13657304" cy="2812886"/>
              </a:xfrm>
              <a:prstGeom prst="rect">
                <a:avLst/>
              </a:prstGeom>
              <a:blipFill>
                <a:blip r:embed="rId11"/>
                <a:stretch>
                  <a:fillRect l="-1830" t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273E5E1-D4EC-493B-96E3-7A9DEBE96FB0}"/>
                  </a:ext>
                </a:extLst>
              </p:cNvPr>
              <p:cNvSpPr txBox="1"/>
              <p:nvPr/>
            </p:nvSpPr>
            <p:spPr>
              <a:xfrm>
                <a:off x="29549457" y="12863734"/>
                <a:ext cx="12574808" cy="1473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Prop 2: </a:t>
                </a:r>
                <a:r>
                  <a:rPr lang="en-US" sz="4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 loss</a:t>
                </a:r>
                <a:r>
                  <a:rPr lang="en-US" sz="44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400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𝐿</m:t>
                    </m:r>
                  </m:oMath>
                </a14:m>
                <a:r>
                  <a:rPr lang="en-US" sz="44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en-US" sz="4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embeds a discrete loss if and only if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sz="44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barPr>
                      <m:e>
                        <m:r>
                          <a:rPr lang="en-US" sz="44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𝐿</m:t>
                        </m:r>
                      </m:e>
                    </m:bar>
                  </m:oMath>
                </a14:m>
                <a:r>
                  <a:rPr lang="en-US" sz="4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is polyhedral.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273E5E1-D4EC-493B-96E3-7A9DEBE96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9457" y="12863734"/>
                <a:ext cx="12574808" cy="1473865"/>
              </a:xfrm>
              <a:prstGeom prst="rect">
                <a:avLst/>
              </a:prstGeom>
              <a:blipFill>
                <a:blip r:embed="rId12"/>
                <a:stretch>
                  <a:fillRect l="-1939" t="-8678" b="-16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DAD55B1-6D64-4A93-A7B3-75ED1BC8403B}"/>
                  </a:ext>
                </a:extLst>
              </p:cNvPr>
              <p:cNvSpPr txBox="1"/>
              <p:nvPr/>
            </p:nvSpPr>
            <p:spPr>
              <a:xfrm>
                <a:off x="29542702" y="14590773"/>
                <a:ext cx="14147764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Theorem 1: </a:t>
                </a:r>
                <a:r>
                  <a:rPr lang="en-US" sz="4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Every polyhedral loss</a:t>
                </a:r>
                <a:r>
                  <a:rPr lang="en-US" sz="44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400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𝐿</m:t>
                    </m:r>
                  </m:oMath>
                </a14:m>
                <a:r>
                  <a:rPr lang="en-US" sz="44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en-US" sz="4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embeds a discrete loss.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DAD55B1-6D64-4A93-A7B3-75ED1BC84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2702" y="14590773"/>
                <a:ext cx="14147764" cy="1446550"/>
              </a:xfrm>
              <a:prstGeom prst="rect">
                <a:avLst/>
              </a:prstGeom>
              <a:blipFill>
                <a:blip r:embed="rId13"/>
                <a:stretch>
                  <a:fillRect l="-1723" t="-8824" r="-776" b="-18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73DD172-4ED1-4643-BE94-07BA259036E7}"/>
                  </a:ext>
                </a:extLst>
              </p:cNvPr>
              <p:cNvSpPr txBox="1"/>
              <p:nvPr/>
            </p:nvSpPr>
            <p:spPr>
              <a:xfrm>
                <a:off x="29542702" y="16248408"/>
                <a:ext cx="12344400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Theorem 2: </a:t>
                </a:r>
                <a:r>
                  <a:rPr lang="en-US" sz="4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Every discrete loss</a:t>
                </a:r>
                <a:r>
                  <a:rPr lang="en-US" sz="44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400" b="1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ℓ</m:t>
                    </m:r>
                  </m:oMath>
                </a14:m>
                <a:r>
                  <a:rPr lang="en-US" sz="44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en-US" sz="4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is</a:t>
                </a:r>
                <a:r>
                  <a:rPr lang="en-US" sz="44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en-US" sz="4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embedded by a polyhedral loss.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73DD172-4ED1-4643-BE94-07BA25903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2702" y="16248408"/>
                <a:ext cx="12344400" cy="1446550"/>
              </a:xfrm>
              <a:prstGeom prst="rect">
                <a:avLst/>
              </a:prstGeom>
              <a:blipFill>
                <a:blip r:embed="rId14"/>
                <a:stretch>
                  <a:fillRect l="-1975" t="-8824" b="-18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D395B53-CA59-454C-B71E-6A2C8CDC3B4A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5132" t="54445" r="66623" b="9844"/>
          <a:stretch/>
        </p:blipFill>
        <p:spPr>
          <a:xfrm>
            <a:off x="14082023" y="5454658"/>
            <a:ext cx="9476164" cy="67392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984A320-B959-4B38-AC74-FE74AB1801BE}"/>
                  </a:ext>
                </a:extLst>
              </p:cNvPr>
              <p:cNvSpPr txBox="1"/>
              <p:nvPr/>
            </p:nvSpPr>
            <p:spPr>
              <a:xfrm>
                <a:off x="22690470" y="5644477"/>
                <a:ext cx="6255541" cy="6222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Hinge loss (pink, dashed) embeds twice discrete 0-1 loss, (green dots) but logistic loss (red, solid) does not.</a:t>
                </a:r>
              </a:p>
              <a:p>
                <a:endParaRPr lang="en-US" sz="3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𝐿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h𝑖𝑛𝑔𝑒</m:t>
                          </m:r>
                        </m:sup>
                      </m:sSup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𝑟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𝑦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1 −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𝑟𝑦</m:t>
                              </m:r>
                            </m:e>
                          </m:d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US" sz="3600" b="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endParaRPr lang="en-US" sz="3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𝐿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𝑙𝑜𝑔𝑖𝑠𝑡𝑖𝑐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𝑟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,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𝑦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lg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⁡(1+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𝑟𝑦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3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endParaRPr lang="en-US" sz="3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endParaRPr lang="en-US" sz="3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ℛ</m:t>
                      </m:r>
                      <m:r>
                        <a:rPr lang="en-US" sz="3600" i="1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={−1,1}</m:t>
                      </m:r>
                    </m:oMath>
                  </m:oMathPara>
                </a14:m>
                <a:endParaRPr lang="en-US" sz="3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984A320-B959-4B38-AC74-FE74AB180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0470" y="5644477"/>
                <a:ext cx="6255541" cy="6222344"/>
              </a:xfrm>
              <a:prstGeom prst="rect">
                <a:avLst/>
              </a:prstGeom>
              <a:blipFill>
                <a:blip r:embed="rId16"/>
                <a:stretch>
                  <a:fillRect l="-2924" t="-1567" r="-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AB739ED-A1DA-42AF-9375-354C404DC808}"/>
                  </a:ext>
                </a:extLst>
              </p:cNvPr>
              <p:cNvSpPr txBox="1"/>
              <p:nvPr/>
            </p:nvSpPr>
            <p:spPr>
              <a:xfrm>
                <a:off x="29451262" y="19758289"/>
                <a:ext cx="13565185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Theorem 3:</a:t>
                </a:r>
                <a:r>
                  <a:rPr lang="en-US" sz="4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400" i="1" dirty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𝐿</m:t>
                    </m:r>
                  </m:oMath>
                </a14:m>
                <a:r>
                  <a:rPr lang="en-US" sz="4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embeds </a:t>
                </a:r>
                <a14:m>
                  <m:oMath xmlns:m="http://schemas.openxmlformats.org/officeDocument/2006/math">
                    <m:r>
                      <a:rPr lang="en-US" sz="4400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ℓ</m:t>
                    </m:r>
                  </m:oMath>
                </a14:m>
                <a:r>
                  <a:rPr lang="en-US" sz="4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implies there is a calibrated link from </a:t>
                </a:r>
                <a14:m>
                  <m:oMath xmlns:m="http://schemas.openxmlformats.org/officeDocument/2006/math">
                    <m:r>
                      <a:rPr lang="en-US" sz="4400" i="1" dirty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𝐿</m:t>
                    </m:r>
                    <m:r>
                      <a:rPr lang="en-US" sz="4400" i="1" dirty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 </m:t>
                    </m:r>
                  </m:oMath>
                </a14:m>
                <a:r>
                  <a:rPr lang="en-US" sz="4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to </a:t>
                </a:r>
                <a14:m>
                  <m:oMath xmlns:m="http://schemas.openxmlformats.org/officeDocument/2006/math">
                    <m:r>
                      <a:rPr lang="en-US" sz="4400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ℓ</m:t>
                    </m:r>
                  </m:oMath>
                </a14:m>
                <a:r>
                  <a:rPr lang="en-US" sz="4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AB739ED-A1DA-42AF-9375-354C404DC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1262" y="19758289"/>
                <a:ext cx="13565185" cy="1446550"/>
              </a:xfrm>
              <a:prstGeom prst="rect">
                <a:avLst/>
              </a:prstGeom>
              <a:blipFill>
                <a:blip r:embed="rId17"/>
                <a:stretch>
                  <a:fillRect l="-1797" t="-8861" r="-90" b="-18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4E51730E-0967-42C7-A62F-1A10AF66E49C}"/>
              </a:ext>
            </a:extLst>
          </p:cNvPr>
          <p:cNvSpPr txBox="1"/>
          <p:nvPr/>
        </p:nvSpPr>
        <p:spPr>
          <a:xfrm>
            <a:off x="16971038" y="13111656"/>
            <a:ext cx="88462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Helvetica" panose="020B0604020202020204" pitchFamily="34" charset="0"/>
                <a:cs typeface="Helvetica" panose="020B0604020202020204" pitchFamily="34" charset="0"/>
              </a:rPr>
              <a:t>Example 2: Abstain Loss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AC0972-8275-43E4-B3B6-1C0D70EFB3B0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28083" t="18918" r="28815" b="25790"/>
          <a:stretch/>
        </p:blipFill>
        <p:spPr>
          <a:xfrm>
            <a:off x="14014528" y="14763008"/>
            <a:ext cx="8277671" cy="59728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AC2202-A3AB-452B-BF9F-A1DA22E378A3}"/>
                  </a:ext>
                </a:extLst>
              </p:cNvPr>
              <p:cNvSpPr txBox="1"/>
              <p:nvPr/>
            </p:nvSpPr>
            <p:spPr>
              <a:xfrm>
                <a:off x="21081838" y="16156500"/>
                <a:ext cx="7986885" cy="30521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 panose="02040503050406030204" pitchFamily="18" charset="0"/>
                        </a:rPr>
                        <m:t>ℓ(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)=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0                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               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= ⊥</m:t>
                              </m:r>
                            </m:e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1    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≠⊥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AC2202-A3AB-452B-BF9F-A1DA22E37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1838" y="16156500"/>
                <a:ext cx="7986885" cy="305218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6BEBA0BB-ABDC-4666-BC48-AA1D75DB81CA}"/>
              </a:ext>
            </a:extLst>
          </p:cNvPr>
          <p:cNvSpPr txBox="1"/>
          <p:nvPr/>
        </p:nvSpPr>
        <p:spPr>
          <a:xfrm>
            <a:off x="16767288" y="3825029"/>
            <a:ext cx="92537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Helvetica" panose="020B0604020202020204" pitchFamily="34" charset="0"/>
                <a:cs typeface="Helvetica" panose="020B0604020202020204" pitchFamily="34" charset="0"/>
              </a:rPr>
              <a:t>Example 1: Hinge Loss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11D3B3-9C59-4DBA-80B6-38B5E5A589D1}"/>
              </a:ext>
            </a:extLst>
          </p:cNvPr>
          <p:cNvSpPr txBox="1"/>
          <p:nvPr/>
        </p:nvSpPr>
        <p:spPr>
          <a:xfrm flipH="1">
            <a:off x="26751963" y="2028530"/>
            <a:ext cx="1026159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aseline="30000" dirty="0">
                <a:solidFill>
                  <a:srgbClr val="CFB87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sz="3300" dirty="0">
                <a:solidFill>
                  <a:srgbClr val="CFB87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University of Colorado Boulder, </a:t>
            </a:r>
            <a:r>
              <a:rPr lang="en-US" sz="3300" baseline="30000" dirty="0">
                <a:solidFill>
                  <a:srgbClr val="CFB87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sz="3300" dirty="0">
                <a:solidFill>
                  <a:srgbClr val="CFB87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Microsoft Research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D1CDEB4-58FF-4FFC-9968-FE8FF318720D}"/>
                  </a:ext>
                </a:extLst>
              </p:cNvPr>
              <p:cNvSpPr txBox="1"/>
              <p:nvPr/>
            </p:nvSpPr>
            <p:spPr>
              <a:xfrm>
                <a:off x="29307069" y="26765051"/>
                <a:ext cx="4457356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Possible calibrated link values by constructing link with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2800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||</m:t>
                    </m:r>
                    <m:r>
                      <a:rPr lang="en-US" sz="2800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⋅</m:t>
                    </m:r>
                    <m:r>
                      <m:rPr>
                        <m:lit/>
                      </m:rPr>
                      <a:rPr lang="en-US" sz="2800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|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lit/>
                          </m:rPr>
                          <a:rPr lang="en-US" sz="28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|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z="2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𝜖</m:t>
                    </m:r>
                    <m:r>
                      <a:rPr lang="en-US" sz="2800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=1/2</m:t>
                    </m:r>
                  </m:oMath>
                </a14:m>
                <a:r>
                  <a:rPr lang="en-US" sz="2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D1CDEB4-58FF-4FFC-9968-FE8FF3187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7069" y="26765051"/>
                <a:ext cx="4457356" cy="1384995"/>
              </a:xfrm>
              <a:prstGeom prst="rect">
                <a:avLst/>
              </a:prstGeom>
              <a:blipFill>
                <a:blip r:embed="rId20"/>
                <a:stretch>
                  <a:fillRect l="-2873" t="-4846" r="-2326" b="-1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04B82B2B-1C8C-41CB-AF3A-8AC93DECC971}"/>
              </a:ext>
            </a:extLst>
          </p:cNvPr>
          <p:cNvSpPr txBox="1"/>
          <p:nvPr/>
        </p:nvSpPr>
        <p:spPr>
          <a:xfrm>
            <a:off x="1084270" y="20497479"/>
            <a:ext cx="115060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Helvetica" panose="020B0604020202020204" pitchFamily="34" charset="0"/>
                <a:cs typeface="Helvetica" panose="020B0604020202020204" pitchFamily="34" charset="0"/>
              </a:rPr>
              <a:t>Properties and Calibration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9E64937-2D7A-446D-ACE9-5BE01DA4E1AA}"/>
                  </a:ext>
                </a:extLst>
              </p:cNvPr>
              <p:cNvSpPr txBox="1"/>
              <p:nvPr/>
            </p:nvSpPr>
            <p:spPr>
              <a:xfrm>
                <a:off x="1113151" y="22056518"/>
                <a:ext cx="11604531" cy="103128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Definition 1: </a:t>
                </a:r>
                <a:r>
                  <a:rPr lang="en-US" sz="4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 </a:t>
                </a:r>
                <a:r>
                  <a:rPr lang="en-US" sz="44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property</a:t>
                </a:r>
                <a:r>
                  <a:rPr lang="en-US" sz="4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40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Γ</m:t>
                    </m:r>
                    <m:r>
                      <a:rPr lang="en-US" sz="4400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:</m:t>
                    </m:r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40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Δ</m:t>
                        </m:r>
                      </m:e>
                      <m:sub>
                        <m:r>
                          <a:rPr lang="en-US" sz="44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𝒴</m:t>
                        </m:r>
                      </m:sub>
                    </m:sSub>
                    <m:r>
                      <a:rPr lang="en-US" sz="4400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 ⇉ </m:t>
                    </m:r>
                    <m:r>
                      <a:rPr lang="en-US" sz="4400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ℛ</m:t>
                    </m:r>
                  </m:oMath>
                </a14:m>
                <a:r>
                  <a:rPr lang="en-US" sz="44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en-US" sz="4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is a function mapping probability distributions to sets of reports.</a:t>
                </a:r>
              </a:p>
              <a:p>
                <a:endParaRPr lang="en-US" sz="4400" b="1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r>
                  <a:rPr lang="en-US" sz="44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Definition 2:</a:t>
                </a:r>
                <a:r>
                  <a:rPr lang="en-US" sz="4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We say a loss </a:t>
                </a:r>
                <a14:m>
                  <m:oMath xmlns:m="http://schemas.openxmlformats.org/officeDocument/2006/math">
                    <m:r>
                      <a:rPr lang="en-US" sz="4400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𝐿</m:t>
                    </m:r>
                  </m:oMath>
                </a14:m>
                <a:r>
                  <a:rPr lang="en-US" sz="4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en-US" sz="44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elicits</a:t>
                </a:r>
                <a:r>
                  <a:rPr lang="en-US" sz="4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the property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40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Γ</m:t>
                    </m:r>
                  </m:oMath>
                </a14:m>
                <a:r>
                  <a:rPr lang="en-US" sz="4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if, for all </a:t>
                </a:r>
                <a14:m>
                  <m:oMath xmlns:m="http://schemas.openxmlformats.org/officeDocument/2006/math">
                    <m:r>
                      <a:rPr lang="en-US" sz="4400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𝑝</m:t>
                    </m:r>
                    <m:r>
                      <a:rPr lang="en-US" sz="4400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∈</m:t>
                    </m:r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40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Δ</m:t>
                        </m:r>
                      </m:e>
                      <m:sub>
                        <m:r>
                          <a:rPr lang="en-US" sz="44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𝒴</m:t>
                        </m:r>
                      </m:sub>
                    </m:sSub>
                  </m:oMath>
                </a14:m>
                <a:r>
                  <a:rPr lang="en-US" sz="4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, we have</a:t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40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Γ</m:t>
                    </m:r>
                    <m:d>
                      <m:dPr>
                        <m:ctrlPr>
                          <a:rPr lang="en-US" sz="44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dPr>
                      <m:e>
                        <m:r>
                          <a:rPr lang="en-US" sz="44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𝑝</m:t>
                        </m:r>
                      </m:e>
                    </m:d>
                    <m:r>
                      <a:rPr lang="en-US" sz="4400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=</m:t>
                    </m:r>
                    <m:func>
                      <m:funcPr>
                        <m:ctrlPr>
                          <a:rPr lang="en-US" sz="44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40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sz="44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440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sz="4400" i="1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𝑟</m:t>
                                </m:r>
                                <m:r>
                                  <a:rPr lang="en-US" sz="4400" i="1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∈</m:t>
                                </m:r>
                                <m:r>
                                  <a:rPr lang="en-US" sz="4400" i="1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ℛ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⟨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𝑝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, 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4400" i="1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𝑟</m:t>
                                </m:r>
                              </m:e>
                            </m:d>
                            <m:r>
                              <a:rPr lang="en-US" sz="44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⟩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z="4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.</a:t>
                </a:r>
              </a:p>
              <a:p>
                <a:pPr algn="ctr"/>
                <a:endParaRPr lang="en-US" sz="44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r>
                  <a:rPr lang="en-US" sz="44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Definition 3: </a:t>
                </a:r>
                <a:r>
                  <a:rPr lang="en-US" sz="4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Let original loss </a:t>
                </a:r>
                <a14:m>
                  <m:oMath xmlns:m="http://schemas.openxmlformats.org/officeDocument/2006/math">
                    <m:r>
                      <a:rPr lang="en-US" sz="4400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ℓ</m:t>
                    </m:r>
                  </m:oMath>
                </a14:m>
                <a:r>
                  <a:rPr lang="en-US" sz="4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eliciting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40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Γ</m:t>
                    </m:r>
                  </m:oMath>
                </a14:m>
                <a:r>
                  <a:rPr lang="en-US" sz="4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, proposed surrogate </a:t>
                </a:r>
                <a14:m>
                  <m:oMath xmlns:m="http://schemas.openxmlformats.org/officeDocument/2006/math">
                    <m:r>
                      <a:rPr lang="en-US" sz="4400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𝐿</m:t>
                    </m:r>
                  </m:oMath>
                </a14:m>
                <a:r>
                  <a:rPr lang="en-US" sz="4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, and link function </a:t>
                </a:r>
                <a14:m>
                  <m:oMath xmlns:m="http://schemas.openxmlformats.org/officeDocument/2006/math">
                    <m:r>
                      <a:rPr lang="en-US" sz="4400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𝜓</m:t>
                    </m:r>
                  </m:oMath>
                </a14:m>
                <a:r>
                  <a:rPr lang="en-US" sz="4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be given.  We say </a:t>
                </a:r>
                <a14:m>
                  <m:oMath xmlns:m="http://schemas.openxmlformats.org/officeDocument/2006/math">
                    <m:r>
                      <a:rPr lang="en-US" sz="440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440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L</m:t>
                    </m:r>
                    <m:r>
                      <a:rPr lang="en-US" sz="440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, </m:t>
                    </m:r>
                    <m:r>
                      <a:rPr lang="en-US" sz="4400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𝜓</m:t>
                    </m:r>
                    <m:r>
                      <a:rPr lang="en-US" sz="4400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)</m:t>
                    </m:r>
                  </m:oMath>
                </a14:m>
                <a:r>
                  <a:rPr lang="en-US" sz="4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is </a:t>
                </a:r>
                <a:r>
                  <a:rPr lang="en-US" sz="44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calibrated</a:t>
                </a:r>
                <a:r>
                  <a:rPr lang="en-US" sz="4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with respect to </a:t>
                </a:r>
                <a14:m>
                  <m:oMath xmlns:m="http://schemas.openxmlformats.org/officeDocument/2006/math">
                    <m:r>
                      <a:rPr lang="en-US" sz="4400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ℓ</m:t>
                    </m:r>
                  </m:oMath>
                </a14:m>
                <a:r>
                  <a:rPr lang="en-US" sz="4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if, for all </a:t>
                </a:r>
                <a14:m>
                  <m:oMath xmlns:m="http://schemas.openxmlformats.org/officeDocument/2006/math">
                    <m:r>
                      <a:rPr lang="en-US" sz="4400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𝑝</m:t>
                    </m:r>
                    <m:r>
                      <a:rPr lang="en-US" sz="4400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∈</m:t>
                    </m:r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40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Δ</m:t>
                        </m:r>
                      </m:e>
                      <m:sub>
                        <m:r>
                          <a:rPr lang="en-US" sz="44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𝒴</m:t>
                        </m:r>
                      </m:sub>
                    </m:sSub>
                    <m:r>
                      <a:rPr lang="en-US" sz="4400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,</m:t>
                    </m:r>
                  </m:oMath>
                </a14:m>
                <a:endParaRPr lang="en-US" sz="44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sz="44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44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440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inf</m:t>
                            </m:r>
                          </m:e>
                          <m:lim>
                            <m:r>
                              <a:rPr lang="en-US" sz="44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𝑢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4400" i="1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sz="4400" i="1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𝑑</m:t>
                                </m:r>
                              </m:sup>
                            </m:sSup>
                            <m:r>
                              <a:rPr lang="en-US" sz="44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: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𝜓</m:t>
                            </m:r>
                            <m:d>
                              <m:dPr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4400" i="1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𝑢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440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4400"/>
                              <m:t>∉</m:t>
                            </m:r>
                            <m:r>
                              <m:rPr>
                                <m:sty m:val="p"/>
                              </m:rPr>
                              <a:rPr lang="en-US" sz="4400">
                                <a:latin typeface="Cambria Math" panose="02040503050406030204" pitchFamily="18" charset="0"/>
                              </a:rPr>
                              <m:t>Γ</m:t>
                            </m:r>
                            <m:d>
                              <m:dPr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lim>
                        </m:limLow>
                      </m:fName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⟨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func>
                    <m:r>
                      <a:rPr lang="en-US" sz="4400" i="1">
                        <a:latin typeface="Cambria Math" panose="02040503050406030204" pitchFamily="18" charset="0"/>
                      </a:rPr>
                      <m:t>&gt;</m:t>
                    </m:r>
                    <m:func>
                      <m:func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4400">
                                <a:latin typeface="Cambria Math" panose="02040503050406030204" pitchFamily="18" charset="0"/>
                              </a:rPr>
                              <m:t>inf</m:t>
                            </m:r>
                          </m:e>
                          <m:lim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⟨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func>
                  </m:oMath>
                </a14:m>
                <a:r>
                  <a:rPr lang="en-US" sz="4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.</a:t>
                </a:r>
              </a:p>
              <a:p>
                <a:pPr algn="ctr"/>
                <a:endParaRPr lang="en-US" sz="44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9E64937-2D7A-446D-ACE9-5BE01DA4E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151" y="22056518"/>
                <a:ext cx="11604531" cy="10312823"/>
              </a:xfrm>
              <a:prstGeom prst="rect">
                <a:avLst/>
              </a:prstGeom>
              <a:blipFill>
                <a:blip r:embed="rId21"/>
                <a:stretch>
                  <a:fillRect l="-2154" t="-1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69162C0-43B5-4757-A698-F8113E073CD8}"/>
                  </a:ext>
                </a:extLst>
              </p:cNvPr>
              <p:cNvSpPr txBox="1"/>
              <p:nvPr/>
            </p:nvSpPr>
            <p:spPr>
              <a:xfrm>
                <a:off x="34253357" y="26765051"/>
                <a:ext cx="4119981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Examples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𝑈</m:t>
                    </m:r>
                  </m:oMath>
                </a14:m>
                <a:r>
                  <a:rPr lang="en-US" sz="2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sets that are used to calculate the calibrated link for the BEP embedding.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69162C0-43B5-4757-A698-F8113E073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3357" y="26765051"/>
                <a:ext cx="4119981" cy="1815882"/>
              </a:xfrm>
              <a:prstGeom prst="rect">
                <a:avLst/>
              </a:prstGeom>
              <a:blipFill>
                <a:blip r:embed="rId22"/>
                <a:stretch>
                  <a:fillRect l="-3107" t="-3704" r="-3994" b="-8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FFBEA72-A3F2-4325-BD85-35D3CE1E884F}"/>
                  </a:ext>
                </a:extLst>
              </p:cNvPr>
              <p:cNvSpPr txBox="1"/>
              <p:nvPr/>
            </p:nvSpPr>
            <p:spPr>
              <a:xfrm>
                <a:off x="39184922" y="26765051"/>
                <a:ext cx="4505543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Calibrated link using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2800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||</m:t>
                    </m:r>
                    <m:r>
                      <a:rPr lang="en-US" sz="2800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⋅</m:t>
                    </m:r>
                    <m:r>
                      <m:rPr>
                        <m:lit/>
                      </m:rPr>
                      <a:rPr lang="en-US" sz="2800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|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lit/>
                          </m:rPr>
                          <a:rPr lang="en-US" sz="28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|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𝜖</m:t>
                    </m:r>
                    <m:r>
                      <a:rPr lang="en-US" sz="2800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=1</m:t>
                    </m:r>
                  </m:oMath>
                </a14:m>
                <a:r>
                  <a:rPr lang="en-US" sz="2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.</a:t>
                </a:r>
              </a:p>
              <a:p>
                <a:endParaRPr lang="en-US" sz="28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FFBEA72-A3F2-4325-BD85-35D3CE1E8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4922" y="26765051"/>
                <a:ext cx="4505543" cy="1384995"/>
              </a:xfrm>
              <a:prstGeom prst="rect">
                <a:avLst/>
              </a:prstGeom>
              <a:blipFill>
                <a:blip r:embed="rId23"/>
                <a:stretch>
                  <a:fillRect l="-2842" t="-4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1DC32EF-5AD1-4132-92F4-CB153D21CC92}"/>
              </a:ext>
            </a:extLst>
          </p:cNvPr>
          <p:cNvCxnSpPr>
            <a:cxnSpLocks/>
          </p:cNvCxnSpPr>
          <p:nvPr/>
        </p:nvCxnSpPr>
        <p:spPr>
          <a:xfrm flipH="1">
            <a:off x="29023628" y="3662047"/>
            <a:ext cx="49383" cy="28896032"/>
          </a:xfrm>
          <a:prstGeom prst="line">
            <a:avLst/>
          </a:prstGeom>
          <a:ln w="1016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5">
                <a:extLst>
                  <a:ext uri="{FF2B5EF4-FFF2-40B4-BE49-F238E27FC236}">
                    <a16:creationId xmlns:a16="http://schemas.microsoft.com/office/drawing/2014/main" id="{2BB8AEFD-DDCE-42F1-AD84-1372C6D0AD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0342140"/>
                  </p:ext>
                </p:extLst>
              </p:nvPr>
            </p:nvGraphicFramePr>
            <p:xfrm>
              <a:off x="299500" y="14254852"/>
              <a:ext cx="12845411" cy="491490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191323">
                      <a:extLst>
                        <a:ext uri="{9D8B030D-6E8A-4147-A177-3AD203B41FA5}">
                          <a16:colId xmlns:a16="http://schemas.microsoft.com/office/drawing/2014/main" val="2252780947"/>
                        </a:ext>
                      </a:extLst>
                    </a:gridCol>
                    <a:gridCol w="7654088">
                      <a:extLst>
                        <a:ext uri="{9D8B030D-6E8A-4147-A177-3AD203B41FA5}">
                          <a16:colId xmlns:a16="http://schemas.microsoft.com/office/drawing/2014/main" val="3858297726"/>
                        </a:ext>
                      </a:extLst>
                    </a:gridCol>
                  </a:tblGrid>
                  <a:tr h="369417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400" b="1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ℛ</m:t>
                                </m:r>
                                <m:r>
                                  <a:rPr lang="en-US" sz="4400" b="1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US" sz="4400" b="1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𝒴</m:t>
                                </m:r>
                              </m:oMath>
                            </m:oMathPara>
                          </a14:m>
                          <a:endParaRPr lang="en-US" sz="4400" dirty="0">
                            <a:latin typeface="Helvetica" panose="020B0604020202020204" pitchFamily="34" charset="0"/>
                            <a:cs typeface="Helvetica" panose="020B060402020202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dirty="0"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Finite prediction/outcome sets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8715580"/>
                      </a:ext>
                    </a:extLst>
                  </a:tr>
                  <a:tr h="369417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40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ℓ</m:t>
                                </m:r>
                                <m:r>
                                  <a:rPr lang="en-US" sz="4400" b="1" i="1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:</m:t>
                                </m:r>
                                <m:r>
                                  <a:rPr lang="en-US" sz="4400" b="1" i="1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ℛ</m:t>
                                </m:r>
                                <m:r>
                                  <a:rPr lang="en-US" sz="4400" b="1" i="1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→</m:t>
                                </m:r>
                                <m:sSubSup>
                                  <m:sSubSupPr>
                                    <m:ctrlPr>
                                      <a:rPr lang="en-US" sz="4400" b="1" i="1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4400" b="1" i="1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ℝ</m:t>
                                    </m:r>
                                  </m:e>
                                  <m:sub>
                                    <m:r>
                                      <a:rPr lang="en-US" sz="4400" b="1" i="1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+</m:t>
                                    </m:r>
                                  </m:sub>
                                  <m:sup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4400" dirty="0">
                            <a:latin typeface="Helvetica" panose="020B0604020202020204" pitchFamily="34" charset="0"/>
                            <a:cs typeface="Helvetica" panose="020B060402020202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dirty="0"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Discrete loss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3541024"/>
                      </a:ext>
                    </a:extLst>
                  </a:tr>
                  <a:tr h="375236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40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𝐿</m:t>
                                </m:r>
                                <m:r>
                                  <a:rPr lang="en-US" sz="4400" b="1" i="1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sz="4400" b="1" i="1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400" b="1" i="1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r>
                                  <a:rPr lang="en-US" sz="4400" b="1" i="1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→</m:t>
                                </m:r>
                                <m:sSubSup>
                                  <m:sSubSupPr>
                                    <m:ctrlPr>
                                      <a:rPr lang="en-US" sz="4400" b="1" i="1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4400" b="1" i="1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ℝ</m:t>
                                    </m:r>
                                  </m:e>
                                  <m:sub>
                                    <m:r>
                                      <a:rPr lang="en-US" sz="4400" b="1" i="1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+</m:t>
                                    </m:r>
                                  </m:sub>
                                  <m:sup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4400" dirty="0">
                            <a:latin typeface="Helvetica" panose="020B0604020202020204" pitchFamily="34" charset="0"/>
                            <a:cs typeface="Helvetica" panose="020B060402020202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dirty="0"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Surrogate loss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6997702"/>
                      </a:ext>
                    </a:extLst>
                  </a:tr>
                  <a:tr h="39857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40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𝑝</m:t>
                                </m:r>
                                <m:r>
                                  <a:rPr lang="en-US" sz="440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sz="4400" i="1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4400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Δ</m:t>
                                    </m:r>
                                  </m:e>
                                  <m:sub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𝒴</m:t>
                                    </m:r>
                                  </m:sub>
                                </m:sSub>
                                <m:r>
                                  <a:rPr lang="en-US" sz="4400" i="1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: 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sz="4400" i="1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𝑝</m:t>
                                    </m:r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, </m:t>
                                    </m:r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𝐿</m:t>
                                    </m:r>
                                    <m:d>
                                      <m:dPr>
                                        <m:ctrlPr>
                                          <a:rPr lang="en-US" sz="4400" i="1">
                                            <a:latin typeface="Cambria Math" panose="02040503050406030204" pitchFamily="18" charset="0"/>
                                            <a:cs typeface="Helvetica" panose="020B060402020202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4400" i="1">
                                            <a:latin typeface="Cambria Math" panose="02040503050406030204" pitchFamily="18" charset="0"/>
                                            <a:cs typeface="Helvetica" panose="020B0604020202020204" pitchFamily="34" charset="0"/>
                                          </a:rPr>
                                          <m:t>𝑢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4400" i="1" dirty="0">
                            <a:latin typeface="Helvetica" panose="020B0604020202020204" pitchFamily="34" charset="0"/>
                            <a:cs typeface="Helvetica" panose="020B060402020202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dirty="0"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Expected loss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280475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438912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ctrlPr>
                                      <a:rPr lang="en-US" sz="4400" i="1" smtClean="0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𝐿</m:t>
                                    </m:r>
                                  </m:e>
                                </m:bar>
                                <m:r>
                                  <a:rPr lang="en-US" sz="4400" b="1" i="1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:</m:t>
                                </m:r>
                                <m:r>
                                  <a:rPr lang="en-US" sz="4400" i="1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𝑝</m:t>
                                </m:r>
                                <m:r>
                                  <a:rPr lang="en-US" sz="4400" i="1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↦</m:t>
                                </m:r>
                                <m:limLow>
                                  <m:limLowPr>
                                    <m:ctrlPr>
                                      <a:rPr lang="en-US" sz="4400" i="1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4400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inf</m:t>
                                    </m:r>
                                  </m:e>
                                  <m:lim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𝑢</m:t>
                                    </m:r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∈</m:t>
                                    </m:r>
                                    <m:sSup>
                                      <m:sSupPr>
                                        <m:ctrlPr>
                                          <a:rPr lang="en-US" sz="4400" i="1">
                                            <a:latin typeface="Cambria Math" panose="02040503050406030204" pitchFamily="18" charset="0"/>
                                            <a:cs typeface="Helvetica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4400" i="1">
                                            <a:latin typeface="Cambria Math" panose="02040503050406030204" pitchFamily="18" charset="0"/>
                                            <a:cs typeface="Helvetica" panose="020B0604020202020204" pitchFamily="34" charset="0"/>
                                          </a:rPr>
                                          <m:t>ℝ</m:t>
                                        </m:r>
                                      </m:e>
                                      <m:sup>
                                        <m:r>
                                          <a:rPr lang="en-US" sz="4400" i="1">
                                            <a:latin typeface="Cambria Math" panose="02040503050406030204" pitchFamily="18" charset="0"/>
                                            <a:cs typeface="Helvetica" panose="020B0604020202020204" pitchFamily="34" charset="0"/>
                                          </a:rPr>
                                          <m:t>𝑑</m:t>
                                        </m:r>
                                      </m:sup>
                                    </m:sSup>
                                  </m:lim>
                                </m:limLow>
                                <m:r>
                                  <a:rPr lang="en-US" sz="4400" i="1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⟨</m:t>
                                </m:r>
                                <m:r>
                                  <a:rPr lang="en-US" sz="4400" i="1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𝑝</m:t>
                                </m:r>
                                <m:r>
                                  <a:rPr lang="en-US" sz="4400" i="1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, </m:t>
                                </m:r>
                                <m:r>
                                  <a:rPr lang="en-US" sz="4400" i="1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𝐿</m:t>
                                </m:r>
                                <m:d>
                                  <m:dPr>
                                    <m:ctrlPr>
                                      <a:rPr lang="en-US" sz="4400" i="1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𝑢</m:t>
                                    </m:r>
                                  </m:e>
                                </m:d>
                                <m:r>
                                  <a:rPr lang="en-US" sz="4400" i="1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⟩</m:t>
                                </m:r>
                              </m:oMath>
                            </m:oMathPara>
                          </a14:m>
                          <a:endParaRPr lang="en-US" sz="4400" dirty="0">
                            <a:latin typeface="Helvetica" panose="020B0604020202020204" pitchFamily="34" charset="0"/>
                            <a:cs typeface="Helvetica" panose="020B060402020202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dirty="0"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Bayes Risk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0557948"/>
                      </a:ext>
                    </a:extLst>
                  </a:tr>
                  <a:tr h="375236">
                    <a:tc>
                      <a:txBody>
                        <a:bodyPr/>
                        <a:lstStyle/>
                        <a:p>
                          <a:pPr marL="0" marR="0" lvl="0" indent="0" algn="l" defTabSz="438912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40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𝜓</m:t>
                                </m:r>
                                <m:r>
                                  <a:rPr lang="en-US" sz="440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sz="4400" i="1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r>
                                  <a:rPr lang="en-US" sz="4400" i="1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→ </m:t>
                                </m:r>
                                <m:r>
                                  <a:rPr lang="en-US" sz="4400" i="1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ℛ</m:t>
                                </m:r>
                              </m:oMath>
                            </m:oMathPara>
                          </a14:m>
                          <a:endParaRPr lang="en-US" sz="4400" dirty="0">
                            <a:latin typeface="Helvetica" panose="020B0604020202020204" pitchFamily="34" charset="0"/>
                            <a:cs typeface="Helvetica" panose="020B060402020202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dirty="0"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Link function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49234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5">
                <a:extLst>
                  <a:ext uri="{FF2B5EF4-FFF2-40B4-BE49-F238E27FC236}">
                    <a16:creationId xmlns:a16="http://schemas.microsoft.com/office/drawing/2014/main" id="{2BB8AEFD-DDCE-42F1-AD84-1372C6D0AD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0342140"/>
                  </p:ext>
                </p:extLst>
              </p:nvPr>
            </p:nvGraphicFramePr>
            <p:xfrm>
              <a:off x="299500" y="14254852"/>
              <a:ext cx="12845411" cy="491490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191323">
                      <a:extLst>
                        <a:ext uri="{9D8B030D-6E8A-4147-A177-3AD203B41FA5}">
                          <a16:colId xmlns:a16="http://schemas.microsoft.com/office/drawing/2014/main" val="2252780947"/>
                        </a:ext>
                      </a:extLst>
                    </a:gridCol>
                    <a:gridCol w="7654088">
                      <a:extLst>
                        <a:ext uri="{9D8B030D-6E8A-4147-A177-3AD203B41FA5}">
                          <a16:colId xmlns:a16="http://schemas.microsoft.com/office/drawing/2014/main" val="3858297726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4"/>
                          <a:stretch>
                            <a:fillRect t="-16800" r="-147418" b="-58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dirty="0"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Finite prediction/outcome sets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8715580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4"/>
                          <a:stretch>
                            <a:fillRect t="-116800" r="-147418" b="-48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dirty="0"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Discrete loss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3541024"/>
                      </a:ext>
                    </a:extLst>
                  </a:tr>
                  <a:tr h="7740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4"/>
                          <a:stretch>
                            <a:fillRect t="-213386" r="-147418" b="-3740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dirty="0"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Surrogate loss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6997702"/>
                      </a:ext>
                    </a:extLst>
                  </a:tr>
                  <a:tr h="8221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4"/>
                          <a:stretch>
                            <a:fillRect t="-294815" r="-147418" b="-25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dirty="0"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Expected loss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2804753"/>
                      </a:ext>
                    </a:extLst>
                  </a:tr>
                  <a:tr h="102076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4"/>
                          <a:stretch>
                            <a:fillRect t="-317262" r="-147418" b="-10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dirty="0"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Bayes Risk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0557948"/>
                      </a:ext>
                    </a:extLst>
                  </a:tr>
                  <a:tr h="7740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4"/>
                          <a:stretch>
                            <a:fillRect t="-551969" r="-147418" b="-354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4400" dirty="0"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a:t>Link function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492346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8" name="Picture 37">
            <a:extLst>
              <a:ext uri="{FF2B5EF4-FFF2-40B4-BE49-F238E27FC236}">
                <a16:creationId xmlns:a16="http://schemas.microsoft.com/office/drawing/2014/main" id="{A06CCAD2-95A7-47E0-93AF-A72B03350734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5534466" y="21921419"/>
            <a:ext cx="10942315" cy="68605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E40B573-10C9-419A-9735-83DB3525532A}"/>
                  </a:ext>
                </a:extLst>
              </p:cNvPr>
              <p:cNvSpPr txBox="1"/>
              <p:nvPr/>
            </p:nvSpPr>
            <p:spPr>
              <a:xfrm>
                <a:off x="13877177" y="29320675"/>
                <a:ext cx="15097068" cy="30597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400" b="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BEP Surrogate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4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4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4400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4400" b="0" i="0" smtClean="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4400" b="0" i="0" smtClean="0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4400" b="0" i="0" smtClean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4400" b="0" i="0" smtClean="0"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4400" b="0" i="0" smtClean="0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</m:sSub>
                            <m:r>
                              <a:rPr lang="en-US" sz="4400" b="0" i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func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sz="4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is calibrated for abstain loss. </a:t>
                </a:r>
              </a:p>
              <a:p>
                <a:endParaRPr lang="en-US" sz="44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(Ramaswamy, Tewari, Agarwal. (2018.) Consistent algorithms for multiclass classification with an abstain option. In </a:t>
                </a:r>
                <a:r>
                  <a:rPr lang="en-US" sz="24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Electronic Journal of Statistics</a:t>
                </a:r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E40B573-10C9-419A-9735-83DB35255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7177" y="29320675"/>
                <a:ext cx="15097068" cy="3059748"/>
              </a:xfrm>
              <a:prstGeom prst="rect">
                <a:avLst/>
              </a:prstGeom>
              <a:blipFill>
                <a:blip r:embed="rId26"/>
                <a:stretch>
                  <a:fillRect l="-2220" t="-5976" r="-1696" b="-5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EBA8CA7-B35F-49F2-AAB8-892E16DE7C4E}"/>
              </a:ext>
            </a:extLst>
          </p:cNvPr>
          <p:cNvPicPr>
            <a:picLocks noChangeAspect="1"/>
          </p:cNvPicPr>
          <p:nvPr/>
        </p:nvPicPr>
        <p:blipFill rotWithShape="1">
          <a:blip r:embed="rId27"/>
          <a:srcRect t="583" r="1931"/>
          <a:stretch/>
        </p:blipFill>
        <p:spPr>
          <a:xfrm>
            <a:off x="34253357" y="21661691"/>
            <a:ext cx="4825123" cy="444568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C2945DD-5A72-416C-9D30-997308A4E86D}"/>
              </a:ext>
            </a:extLst>
          </p:cNvPr>
          <p:cNvPicPr>
            <a:picLocks noChangeAspect="1"/>
          </p:cNvPicPr>
          <p:nvPr/>
        </p:nvPicPr>
        <p:blipFill rotWithShape="1">
          <a:blip r:embed="rId28"/>
          <a:srcRect l="1516" t="859"/>
          <a:stretch/>
        </p:blipFill>
        <p:spPr>
          <a:xfrm>
            <a:off x="39116000" y="21661691"/>
            <a:ext cx="4751982" cy="447295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1BAD90F-0051-44F3-AC3B-CAC66AA952F2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l="969" t="1406" r="1"/>
          <a:stretch/>
        </p:blipFill>
        <p:spPr>
          <a:xfrm>
            <a:off x="29307068" y="21661691"/>
            <a:ext cx="4741170" cy="449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506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327</TotalTime>
  <Words>558</Words>
  <Application>Microsoft Office PowerPoint</Application>
  <PresentationFormat>Custom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Jessie Finocchiaro</dc:creator>
  <cp:lastModifiedBy>Jessie Finocchiaro</cp:lastModifiedBy>
  <cp:revision>43</cp:revision>
  <dcterms:created xsi:type="dcterms:W3CDTF">2019-10-25T17:49:25Z</dcterms:created>
  <dcterms:modified xsi:type="dcterms:W3CDTF">2019-12-06T15:43:00Z</dcterms:modified>
</cp:coreProperties>
</file>