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75" r:id="rId4"/>
    <p:sldId id="276" r:id="rId5"/>
    <p:sldId id="274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-13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BC52-917C-4591-AEC7-66FB7F3F411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DD9EC-63AB-48D2-BDA9-5563FD45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Machine learning is often used as a predictive tool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Supervised models learn a hypothesis minimizing average loss over a training dataset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Loss functions take predictions and measure error against observed outcome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Target loss function often intuitive, but hard to optimize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Instead, optimize a corresponding surrogate loss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Want minimizing empirical risk of surrogate to correspond to optimizing empirical risk of target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DD9EC-63AB-48D2-BDA9-5563FD453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Instead want to optimize a surrogate with good ERM bounds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One requirement for ERM bounds is consistency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finite prediction setting, consistency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iff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calibration.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Finocchiaro et al. (2019) show 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embedding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implies calibration.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DD9EC-63AB-48D2-BDA9-5563FD453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Surrogates are losses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Say a surrogate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-dimensional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low to improve efficiency</a:t>
                </a: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When restricting to consistent surrogates, a natural tension arises </a:t>
                </a: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Our goal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understand these tensions in the setting of embeddings</a:t>
                </a: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Definition: A surrogate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embeds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 target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 there exists an injection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𝜓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so that,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𝒴</m:t>
                        </m:r>
                      </m:sub>
                    </m:sSub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𝑎𝑟𝑔𝑚𝑖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ii.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Definition: A loss is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-embeddable if there is a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-dimensional surrogate embedding it.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Surrogates are losses 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𝐿 :ℝ^𝑑×𝒴→ℝ_+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Say a surrogate is 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𝑑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-dimensional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Want </a:t>
                </a:r>
                <a:r>
                  <a:rPr lang="en-US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𝑑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low to improve efficiency</a:t>
                </a: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When restricting to consistent surrogates, a natural tension arises </a:t>
                </a: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Our goal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understand these tensions in the setting of embeddings</a:t>
                </a: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Definition: A surrogate loss 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𝐿:ℝ^𝑑×𝒴→ℝ_+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embeds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 target loss 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ℓ:ℛ×𝒴→ℝ_+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 there exists an injection 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𝜓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so that, for all 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𝑝∈Δ_𝒴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 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𝑟∈𝑎𝑟𝑔𝑚𝑖𝑛_(𝑟^′ )  𝔼_(𝑌∼𝑝) ℓ(𝑟,^′ 𝑌)  ⇔𝜓(</a:t>
                </a:r>
                <a:r>
                  <a:rPr lang="en-US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𝑟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∈𝑎𝑟𝑔𝑚𝑖𝑛_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𝑢 </a:t>
                </a:r>
                <a:r>
                  <a:rPr lang="en-US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 𝔼_(𝑌∼𝑝)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 𝐿</a:t>
                </a:r>
                <a:r>
                  <a:rPr lang="en-US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(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𝑢</a:t>
                </a:r>
                <a:r>
                  <a:rPr lang="en-US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, 𝑌)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ii. For all </a:t>
                </a:r>
                <a:r>
                  <a:rPr lang="en-US" b="0" i="0">
                    <a:latin typeface="Cambria Math" panose="02040503050406030204" pitchFamily="18" charset="0"/>
                    <a:cs typeface="Helvetica" panose="020B0604020202020204" pitchFamily="34" charset="0"/>
                  </a:rPr>
                  <a:t>𝑟∈ℛ, 𝑦∈𝒴, ℓ(𝑟,𝑦)=𝐿(𝜓(𝑟), 𝑦)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Definition: A loss is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-embeddable if there is a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-dimensional surrogate embedding it.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DD9EC-63AB-48D2-BDA9-5563FD453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0393-8FD2-413D-8986-EA3F0B8D3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91C9C-8AD6-4A94-8A4A-631B607A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F7D6-2CC2-4034-A93E-52048375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162B-1BA6-488E-91B8-94A5DB28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EEC5-56FA-4AE2-82C1-DB113614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4752-EAAA-4BD3-AE6B-FAF75A69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FF65-DEF0-41EA-9BC6-40D8F14D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1AE3-5534-4B73-8C8A-B3F49544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EF0B-E401-4530-9057-8C48FCD6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8686-55F4-4322-BB70-833916EE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19B8E-13F4-4D0B-BD8A-F313A9DAB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E98C-0F93-4DC7-BD6A-A9E2D5DA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3A30-6EC6-4CCC-A71F-6CA9B676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02F9-9ED3-47CC-87D0-6085E7AD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4DA2-A255-4A17-869A-F0D0863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E247-D666-4C05-8759-415B1B8C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F444-56F0-4502-8CED-BC6DDB72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A938-C740-4759-8E29-1B88151E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6281-DE36-4A3D-B906-A73FF9E4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9C42-5D09-4DDA-BD63-1ADDBF88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FE41-3B44-44DB-B10D-3C9578D9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ADD9-52BB-4436-BC5A-C99AB00E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EC23F-EB44-4290-B088-3FC28C69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C42F-06C2-4180-905C-25A5B30F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0AD36-F5C5-46F1-8C80-D4A2168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9136-F716-4080-977B-58A5649D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A2B4-2A86-4483-87DC-7431571D7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EE1B-B5BF-44B9-A8BA-98F4782B4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32DFA-C69C-466D-B036-F5E7A336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528B5-345D-4DA7-9564-B9F83676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C74B-7D6A-4073-8663-E02C2BA4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087D-47D0-4E98-96D2-83AE7E94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AC6BF-6DA1-4A14-9560-7956529E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C4784-D713-458E-825B-3059AB894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52EDF-3ACC-48CF-8FD3-171779AF4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A916D-26ED-4FED-AA62-9C3035362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697EB-258F-4FA9-A1F6-5500DD81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E2148-D5CA-4DE9-ADFD-66DC23DA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EFE6D-38B5-4FB5-9874-170F2678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418F-A533-4F00-A834-B815815D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A2E6F-8FF8-4B05-8A26-56A68572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E0057-CA62-476D-8604-BDA946A0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89540-A236-48C5-8852-FEA0BEF8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B8185-1E23-4FAF-A96B-660BDEC5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BF5AD-E128-4501-ADF9-BF422DCC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7710-E2F9-4BEC-8637-99C3971B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925A-2AF1-407F-9039-C1A214CD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775E-6129-417E-B4D0-7C291E86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098DC-0710-44AF-A613-C66A3B33A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BDDC-1B8A-459A-B666-41762392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37020-7DEB-4CD0-8F52-F635878D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9684-C7DA-45FB-AFDA-ABB83BB2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C49F-A85D-4338-AF6C-E6DA22EB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DB4DB-7707-4444-B884-5947375D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6E1A-9E38-43D6-952C-9DC053108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F8E6-1DE1-4452-A18C-22AFCB27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D5BC-C19C-4C8C-BF41-37DEA97F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D646A-5CE5-4429-B844-3F0D2107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33BC8-274F-4DE6-BE49-982859F5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CABE-D2BB-4E48-90D2-0C196AC0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062C-1A36-4667-A939-58104023D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5599-BD91-4906-9D51-6CCE927762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BCFB-0126-4810-BD4B-6ACE4D67C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70C9-970B-4EF7-AD4F-75E391E1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90CF-F5FB-4841-95ED-F025741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1EF8-B282-4281-9BAA-F35419E04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Embedding Dimension of Polyhedral Losses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C124-BF26-4BF1-89EE-DF723B0F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Jessie Finocchiaro, Rafael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Frongillo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Bo Waggoner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CU Boulder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Conference on Learning Theory 2020</a:t>
            </a:r>
          </a:p>
        </p:txBody>
      </p:sp>
    </p:spTree>
    <p:extLst>
      <p:ext uri="{BB962C8B-B14F-4D97-AF65-F5344CB8AC3E}">
        <p14:creationId xmlns:p14="http://schemas.microsoft.com/office/powerpoint/2010/main" val="181285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Quadratic Feasibility Program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7CC-30DC-4A25-825F-07540870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QFP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Since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iff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it’s hard…</a:t>
            </a:r>
          </a:p>
        </p:txBody>
      </p:sp>
    </p:spTree>
    <p:extLst>
      <p:ext uri="{BB962C8B-B14F-4D97-AF65-F5344CB8AC3E}">
        <p14:creationId xmlns:p14="http://schemas.microsoft.com/office/powerpoint/2010/main" val="220692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4BD-BE02-4618-BA08-4F7E918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Abstain: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7CC-30DC-4A25-825F-07540870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Discrete loss, Hari bound</a:t>
            </a:r>
          </a:p>
        </p:txBody>
      </p:sp>
    </p:spTree>
    <p:extLst>
      <p:ext uri="{BB962C8B-B14F-4D97-AF65-F5344CB8AC3E}">
        <p14:creationId xmlns:p14="http://schemas.microsoft.com/office/powerpoint/2010/main" val="314110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4BD-BE02-4618-BA08-4F7E918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Abstain: n=3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7CC-30DC-4A25-825F-07540870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 = 2 for all alpha in (0,1)</a:t>
            </a:r>
          </a:p>
        </p:txBody>
      </p:sp>
    </p:spTree>
    <p:extLst>
      <p:ext uri="{BB962C8B-B14F-4D97-AF65-F5344CB8AC3E}">
        <p14:creationId xmlns:p14="http://schemas.microsoft.com/office/powerpoint/2010/main" val="373292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4BD-BE02-4618-BA08-4F7E918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Abstain, alpha = 1/2: n&gt;=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7CC-30DC-4A25-825F-07540870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 = 2 for all alpha in (0,1)</a:t>
            </a:r>
          </a:p>
        </p:txBody>
      </p:sp>
    </p:spTree>
    <p:extLst>
      <p:ext uri="{BB962C8B-B14F-4D97-AF65-F5344CB8AC3E}">
        <p14:creationId xmlns:p14="http://schemas.microsoft.com/office/powerpoint/2010/main" val="121213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4BD-BE02-4618-BA08-4F7E918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7CC-30DC-4A25-825F-07540870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open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FDF51-8E9C-4200-B9FC-997CF339BB74}"/>
              </a:ext>
            </a:extLst>
          </p:cNvPr>
          <p:cNvSpPr txBox="1"/>
          <p:nvPr/>
        </p:nvSpPr>
        <p:spPr>
          <a:xfrm>
            <a:off x="9077325" y="459611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Thank you</a:t>
            </a:r>
            <a:endParaRPr lang="en-US" sz="2400" dirty="0"/>
          </a:p>
        </p:txBody>
      </p:sp>
      <p:pic>
        <p:nvPicPr>
          <p:cNvPr id="1026" name="Picture 2" descr="Home | University of Colorado Boulder">
            <a:extLst>
              <a:ext uri="{FF2B5EF4-FFF2-40B4-BE49-F238E27FC236}">
                <a16:creationId xmlns:a16="http://schemas.microsoft.com/office/drawing/2014/main" id="{246B3575-C7AF-4D82-85B3-C75B93E01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62" y="502205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al Science Foundation - Wikipedia">
            <a:extLst>
              <a:ext uri="{FF2B5EF4-FFF2-40B4-BE49-F238E27FC236}">
                <a16:creationId xmlns:a16="http://schemas.microsoft.com/office/drawing/2014/main" id="{A2AC8A1C-77D2-4B57-BCAC-CD9C3536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346" y="5254387"/>
            <a:ext cx="1202373" cy="120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4BD-BE02-4618-BA08-4F7E918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Background: Prediction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7CC-30DC-4A25-825F-07540870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Machine learning is often used as a predictive tool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Supervised models learn a hypothesis minimizing average loss over a training dataset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Loss functions take predictions and measure error against observed outcome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Target loss function often intuitive, but hard to optimize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Instead, optimize a corresponding surrogate loss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Want minimizing empirical risk of surrogate to correspond to optimizing empirical risk of target</a:t>
            </a:r>
          </a:p>
        </p:txBody>
      </p:sp>
    </p:spTree>
    <p:extLst>
      <p:ext uri="{BB962C8B-B14F-4D97-AF65-F5344CB8AC3E}">
        <p14:creationId xmlns:p14="http://schemas.microsoft.com/office/powerpoint/2010/main" val="266753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4BD-BE02-4618-BA08-4F7E918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Proxies for statistical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7CC-30DC-4A25-825F-07540870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213"/>
            <a:ext cx="10515600" cy="25844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Instead want to optimize a surrogate with good ERM bounds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One requirement for ERM bounds is consistency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finite prediction setting, consistency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iff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calibration.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Finocchiaro et al. (2019) show 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embedding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implies calibration.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E2218C-F3C1-470D-98B6-32C8B9D6836D}"/>
              </a:ext>
            </a:extLst>
          </p:cNvPr>
          <p:cNvSpPr/>
          <p:nvPr/>
        </p:nvSpPr>
        <p:spPr>
          <a:xfrm>
            <a:off x="1590259" y="4924425"/>
            <a:ext cx="4865453" cy="16867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prediction tasks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D40C06-2233-49B2-BF6B-9A41267CD3B5}"/>
              </a:ext>
            </a:extLst>
          </p:cNvPr>
          <p:cNvSpPr/>
          <p:nvPr/>
        </p:nvSpPr>
        <p:spPr>
          <a:xfrm>
            <a:off x="8836963" y="5544393"/>
            <a:ext cx="1704975" cy="971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ERM bounds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0C162A-1258-4481-B230-2E992930A065}"/>
              </a:ext>
            </a:extLst>
          </p:cNvPr>
          <p:cNvSpPr/>
          <p:nvPr/>
        </p:nvSpPr>
        <p:spPr>
          <a:xfrm>
            <a:off x="6636688" y="5544393"/>
            <a:ext cx="1704975" cy="971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Consistency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1CA4BF-9A2B-41B9-9D24-C9350C457C4F}"/>
              </a:ext>
            </a:extLst>
          </p:cNvPr>
          <p:cNvSpPr/>
          <p:nvPr/>
        </p:nvSpPr>
        <p:spPr>
          <a:xfrm>
            <a:off x="4255438" y="5544393"/>
            <a:ext cx="1704975" cy="971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CB2244-7792-4AFE-9FAE-60F87735AC5F}"/>
              </a:ext>
            </a:extLst>
          </p:cNvPr>
          <p:cNvSpPr/>
          <p:nvPr/>
        </p:nvSpPr>
        <p:spPr>
          <a:xfrm>
            <a:off x="2055163" y="5544393"/>
            <a:ext cx="1704975" cy="971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74A124-C9ED-410D-B66D-2A9043617003}"/>
              </a:ext>
            </a:extLst>
          </p:cNvPr>
          <p:cNvCxnSpPr>
            <a:endCxn id="8" idx="1"/>
          </p:cNvCxnSpPr>
          <p:nvPr/>
        </p:nvCxnSpPr>
        <p:spPr>
          <a:xfrm>
            <a:off x="3769663" y="6030168"/>
            <a:ext cx="48577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BF2C2D-81EC-4E3C-A4EF-80AC30AB692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341663" y="6030168"/>
            <a:ext cx="495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2ABCD2-0DE9-483F-BFB6-A52F5D20CF3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5960413" y="6030168"/>
            <a:ext cx="6762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4BD-BE02-4618-BA08-4F7E918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to learn prediction tasks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17B2E7-B48B-476E-9A6A-C3C484E42932}"/>
              </a:ext>
            </a:extLst>
          </p:cNvPr>
          <p:cNvSpPr/>
          <p:nvPr/>
        </p:nvSpPr>
        <p:spPr>
          <a:xfrm>
            <a:off x="1963971" y="2321781"/>
            <a:ext cx="4865453" cy="26597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prediction tasks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C27FE1-BBAA-4DC4-9E0B-4E01D06040F9}"/>
              </a:ext>
            </a:extLst>
          </p:cNvPr>
          <p:cNvSpPr/>
          <p:nvPr/>
        </p:nvSpPr>
        <p:spPr>
          <a:xfrm>
            <a:off x="9210675" y="3914775"/>
            <a:ext cx="1704975" cy="971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ERM bounds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305D1A-A0AD-4AA8-821F-8D6DFABFB689}"/>
              </a:ext>
            </a:extLst>
          </p:cNvPr>
          <p:cNvSpPr/>
          <p:nvPr/>
        </p:nvSpPr>
        <p:spPr>
          <a:xfrm>
            <a:off x="7010400" y="3914775"/>
            <a:ext cx="1704975" cy="971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Consistency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BDBFCD-E5AB-4499-8701-97910BA26E95}"/>
              </a:ext>
            </a:extLst>
          </p:cNvPr>
          <p:cNvSpPr/>
          <p:nvPr/>
        </p:nvSpPr>
        <p:spPr>
          <a:xfrm>
            <a:off x="4629150" y="3914775"/>
            <a:ext cx="1704975" cy="971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41F71B-2FF1-4222-82FF-9F0C0ED6FCA0}"/>
              </a:ext>
            </a:extLst>
          </p:cNvPr>
          <p:cNvSpPr/>
          <p:nvPr/>
        </p:nvSpPr>
        <p:spPr>
          <a:xfrm>
            <a:off x="2428875" y="3914775"/>
            <a:ext cx="1704975" cy="971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F84E07-1040-4C9F-B637-613823C906D6}"/>
              </a:ext>
            </a:extLst>
          </p:cNvPr>
          <p:cNvCxnSpPr>
            <a:endCxn id="9" idx="1"/>
          </p:cNvCxnSpPr>
          <p:nvPr/>
        </p:nvCxnSpPr>
        <p:spPr>
          <a:xfrm>
            <a:off x="4143375" y="4400550"/>
            <a:ext cx="48577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7E12BD-0E29-438F-84BE-921971BB809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715375" y="4400550"/>
            <a:ext cx="495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05096F-6691-4B8A-A645-15A5701CD6D2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6334125" y="4400550"/>
            <a:ext cx="6762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3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4BD-BE02-4618-BA08-4F7E918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gap: tension between dimension and 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C07CC-30DC-4A25-825F-075408708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44225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Surrogates are losses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Say a surrogate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-dimensional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low to improve efficiency</a:t>
                </a: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When restricting to consistent surrogates, a natural tension arises </a:t>
                </a: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Our goal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understand these tensions in the setting of embeddings</a:t>
                </a: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Definition: A surrogate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embeds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 target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 there exists an injection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𝜓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so that,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𝒴</m:t>
                        </m:r>
                      </m:sub>
                    </m:sSub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𝑎𝑟𝑔𝑚𝑖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ii.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Definition: A loss is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-embeddable if there is a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-dimensional surrogate embedding 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C07CC-30DC-4A25-825F-075408708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44225" cy="4351338"/>
              </a:xfrm>
              <a:blipFill>
                <a:blip r:embed="rId3"/>
                <a:stretch>
                  <a:fillRect l="-445" t="-2381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91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ℝ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Full characterization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C07CC-30DC-4A25-825F-075408708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Theorem 8 (but not in terms of properties?)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 target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1-embeddable if and only if there is an ordering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of the reports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so that the boundary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yields a hyperplane intersected with the simplex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Constructive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See Theorem 11 of the paper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C07CC-30DC-4A25-825F-075408708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33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ℝ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Equivalence between embedding and calibration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825" r="-1159" b="-20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C07CC-30DC-4A25-825F-075408708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Theorem 12: A target loss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embedded by the surrogate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 and only if it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calibrated with respect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(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iff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consistent with respect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FYI: If you have an elicitation background, these statements are also equivalent to statements about the geometry of the property elicited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C07CC-30DC-4A25-825F-075408708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8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Optimality and monotonicity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7CC-30DC-4A25-825F-07540870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Theorem 15</a:t>
            </a:r>
          </a:p>
        </p:txBody>
      </p:sp>
    </p:spTree>
    <p:extLst>
      <p:ext uri="{BB962C8B-B14F-4D97-AF65-F5344CB8AC3E}">
        <p14:creationId xmlns:p14="http://schemas.microsoft.com/office/powerpoint/2010/main" val="37002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The (optimality) tool-- polytopes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8184BD-BE02-4618-BA08-4F7E918ED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7CC-30DC-4A25-825F-07540870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Introduce polytopes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Half space and vertex space constructions</a:t>
            </a:r>
          </a:p>
        </p:txBody>
      </p:sp>
    </p:spTree>
    <p:extLst>
      <p:ext uri="{BB962C8B-B14F-4D97-AF65-F5344CB8AC3E}">
        <p14:creationId xmlns:p14="http://schemas.microsoft.com/office/powerpoint/2010/main" val="85978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778</Words>
  <Application>Microsoft Office PowerPoint</Application>
  <PresentationFormat>Widescreen</PresentationFormat>
  <Paragraphs>95</Paragraphs>
  <Slides>14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Office Theme</vt:lpstr>
      <vt:lpstr>Embedding Dimension of Polyhedral Losses</vt:lpstr>
      <vt:lpstr>Background: Prediction Tasks</vt:lpstr>
      <vt:lpstr>Proxies for statistical guarantees</vt:lpstr>
      <vt:lpstr>How to learn prediction tasks</vt:lpstr>
      <vt:lpstr>The gap: tension between dimension and consistency</vt:lpstr>
      <vt:lpstr>R: Full characterization</vt:lpstr>
      <vt:lpstr>R: Equivalence between embedding and calibration</vt:lpstr>
      <vt:lpstr>R^d: Optimality and monotonicity</vt:lpstr>
      <vt:lpstr>R^d: The (optimality) tool-- polytopes</vt:lpstr>
      <vt:lpstr>R^d: Quadratic Feasibility Program</vt:lpstr>
      <vt:lpstr>Abstain: intro</vt:lpstr>
      <vt:lpstr>Abstain: n=3</vt:lpstr>
      <vt:lpstr>Abstain, alpha = 1/2: n&gt;= 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 Dimension of Polyhedral Losses</dc:title>
  <dc:creator>Jessie Finocchiaro</dc:creator>
  <cp:lastModifiedBy>Jessie Finocchiaro</cp:lastModifiedBy>
  <cp:revision>16</cp:revision>
  <dcterms:created xsi:type="dcterms:W3CDTF">2020-06-11T17:00:39Z</dcterms:created>
  <dcterms:modified xsi:type="dcterms:W3CDTF">2020-06-13T21:30:30Z</dcterms:modified>
</cp:coreProperties>
</file>