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6.png" ContentType="image/png"/>
  <Override PartName="/ppt/media/image13.wmf" ContentType="image/x-wmf"/>
  <Override PartName="/ppt/media/image11.jpeg" ContentType="image/jpeg"/>
  <Override PartName="/ppt/media/image10.png" ContentType="image/png"/>
  <Override PartName="/ppt/media/image14.wmf" ContentType="image/x-wmf"/>
  <Override PartName="/ppt/media/image15.wmf" ContentType="image/x-wmf"/>
  <Override PartName="/ppt/media/image18.png" ContentType="image/png"/>
  <Override PartName="/ppt/media/image7.png" ContentType="image/png"/>
  <Override PartName="/ppt/media/image5.png" ContentType="image/png"/>
  <Override PartName="/ppt/media/image4.wmf" ContentType="image/x-wmf"/>
  <Override PartName="/ppt/media/image3.wmf" ContentType="image/x-wmf"/>
  <Override PartName="/ppt/media/image9.png" ContentType="image/png"/>
  <Override PartName="/ppt/media/image12.wmf" ContentType="image/x-wmf"/>
  <Override PartName="/ppt/media/image2.wmf" ContentType="image/x-wmf"/>
  <Override PartName="/ppt/media/image8.png" ContentType="image/png"/>
  <Override PartName="/ppt/media/image6.png" ContentType="image/png"/>
  <Override PartName="/ppt/media/image1.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21388387" cy="302752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5" name="PlaceHolder 5"/>
          <p:cNvSpPr>
            <a:spLocks noGrp="1"/>
          </p:cNvSpPr>
          <p:nvPr>
            <p:ph type="sldNum"/>
          </p:nvPr>
        </p:nvSpPr>
        <p:spPr>
          <a:xfrm>
            <a:off x="4399200" y="9555480"/>
            <a:ext cx="3372840" cy="502560"/>
          </a:xfrm>
          <a:prstGeom prst="rect">
            <a:avLst/>
          </a:prstGeom>
        </p:spPr>
        <p:txBody>
          <a:bodyPr lIns="0" rIns="0" tIns="0" bIns="0" anchor="b"/>
          <a:p>
            <a:pPr algn="r"/>
            <a:fld id="{E9274A59-6B91-4526-B4DA-FD44AA4B2587}"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685800" y="4343400"/>
            <a:ext cx="5484960" cy="4113360"/>
          </a:xfrm>
          <a:prstGeom prst="rect">
            <a:avLst/>
          </a:prstGeom>
        </p:spPr>
        <p:txBody>
          <a:bodyPr lIns="0" rIns="0" tIns="0" bIns="0"/>
          <a:p>
            <a:endParaRPr/>
          </a:p>
        </p:txBody>
      </p:sp>
      <p:sp>
        <p:nvSpPr>
          <p:cNvPr id="96" name="CustomShape 2"/>
          <p:cNvSpPr/>
          <p:nvPr/>
        </p:nvSpPr>
        <p:spPr>
          <a:xfrm>
            <a:off x="3884760" y="8685360"/>
            <a:ext cx="2970360" cy="455760"/>
          </a:xfrm>
          <a:prstGeom prst="rect">
            <a:avLst/>
          </a:prstGeom>
          <a:noFill/>
          <a:ln>
            <a:noFill/>
          </a:ln>
        </p:spPr>
        <p:txBody>
          <a:bodyPr lIns="90000" rIns="90000" tIns="45000" bIns="45000" anchor="b"/>
          <a:p>
            <a:pPr algn="r">
              <a:lnSpc>
                <a:spcPct val="100000"/>
              </a:lnSpc>
            </a:pPr>
            <a:fld id="{084B2587-D1FC-4C38-AEEE-1297A3348885}"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59" name="PlaceHolder 2"/>
          <p:cNvSpPr>
            <a:spLocks noGrp="1"/>
          </p:cNvSpPr>
          <p:nvPr>
            <p:ph type="body"/>
          </p:nvPr>
        </p:nvSpPr>
        <p:spPr>
          <a:xfrm>
            <a:off x="1069200" y="7084080"/>
            <a:ext cx="19248840" cy="8375400"/>
          </a:xfrm>
          <a:prstGeom prst="rect">
            <a:avLst/>
          </a:prstGeom>
        </p:spPr>
        <p:txBody>
          <a:bodyPr lIns="0" rIns="0" tIns="0" bIns="0"/>
          <a:p>
            <a:endParaRPr/>
          </a:p>
        </p:txBody>
      </p:sp>
      <p:sp>
        <p:nvSpPr>
          <p:cNvPr id="60" name="PlaceHolder 3"/>
          <p:cNvSpPr>
            <a:spLocks noGrp="1"/>
          </p:cNvSpPr>
          <p:nvPr>
            <p:ph type="body"/>
          </p:nvPr>
        </p:nvSpPr>
        <p:spPr>
          <a:xfrm>
            <a:off x="1069200" y="16255440"/>
            <a:ext cx="19248840" cy="83754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62" name="PlaceHolder 2"/>
          <p:cNvSpPr>
            <a:spLocks noGrp="1"/>
          </p:cNvSpPr>
          <p:nvPr>
            <p:ph type="body"/>
          </p:nvPr>
        </p:nvSpPr>
        <p:spPr>
          <a:xfrm>
            <a:off x="1069200" y="7084080"/>
            <a:ext cx="9393120" cy="8375400"/>
          </a:xfrm>
          <a:prstGeom prst="rect">
            <a:avLst/>
          </a:prstGeom>
        </p:spPr>
        <p:txBody>
          <a:bodyPr lIns="0" rIns="0" tIns="0" bIns="0"/>
          <a:p>
            <a:endParaRPr/>
          </a:p>
        </p:txBody>
      </p:sp>
      <p:sp>
        <p:nvSpPr>
          <p:cNvPr id="63" name="PlaceHolder 3"/>
          <p:cNvSpPr>
            <a:spLocks noGrp="1"/>
          </p:cNvSpPr>
          <p:nvPr>
            <p:ph type="body"/>
          </p:nvPr>
        </p:nvSpPr>
        <p:spPr>
          <a:xfrm>
            <a:off x="10932480" y="7084080"/>
            <a:ext cx="9393120" cy="8375400"/>
          </a:xfrm>
          <a:prstGeom prst="rect">
            <a:avLst/>
          </a:prstGeom>
        </p:spPr>
        <p:txBody>
          <a:bodyPr lIns="0" rIns="0" tIns="0" bIns="0"/>
          <a:p>
            <a:endParaRPr/>
          </a:p>
        </p:txBody>
      </p:sp>
      <p:sp>
        <p:nvSpPr>
          <p:cNvPr id="64" name="PlaceHolder 4"/>
          <p:cNvSpPr>
            <a:spLocks noGrp="1"/>
          </p:cNvSpPr>
          <p:nvPr>
            <p:ph type="body"/>
          </p:nvPr>
        </p:nvSpPr>
        <p:spPr>
          <a:xfrm>
            <a:off x="10932480" y="16255440"/>
            <a:ext cx="9393120" cy="8375400"/>
          </a:xfrm>
          <a:prstGeom prst="rect">
            <a:avLst/>
          </a:prstGeom>
        </p:spPr>
        <p:txBody>
          <a:bodyPr lIns="0" rIns="0" tIns="0" bIns="0"/>
          <a:p>
            <a:endParaRPr/>
          </a:p>
        </p:txBody>
      </p:sp>
      <p:sp>
        <p:nvSpPr>
          <p:cNvPr id="65" name="PlaceHolder 5"/>
          <p:cNvSpPr>
            <a:spLocks noGrp="1"/>
          </p:cNvSpPr>
          <p:nvPr>
            <p:ph type="body"/>
          </p:nvPr>
        </p:nvSpPr>
        <p:spPr>
          <a:xfrm>
            <a:off x="1069200" y="16255440"/>
            <a:ext cx="9393120" cy="83754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67" name="PlaceHolder 2"/>
          <p:cNvSpPr>
            <a:spLocks noGrp="1"/>
          </p:cNvSpPr>
          <p:nvPr>
            <p:ph type="body"/>
          </p:nvPr>
        </p:nvSpPr>
        <p:spPr>
          <a:xfrm>
            <a:off x="1069200" y="7084080"/>
            <a:ext cx="19248840" cy="17559000"/>
          </a:xfrm>
          <a:prstGeom prst="rect">
            <a:avLst/>
          </a:prstGeom>
        </p:spPr>
        <p:txBody>
          <a:bodyPr lIns="0" rIns="0" tIns="0" bIns="0"/>
          <a:p>
            <a:endParaRPr/>
          </a:p>
        </p:txBody>
      </p:sp>
      <p:sp>
        <p:nvSpPr>
          <p:cNvPr id="68" name="PlaceHolder 3"/>
          <p:cNvSpPr>
            <a:spLocks noGrp="1"/>
          </p:cNvSpPr>
          <p:nvPr>
            <p:ph type="body"/>
          </p:nvPr>
        </p:nvSpPr>
        <p:spPr>
          <a:xfrm>
            <a:off x="1069200" y="7084080"/>
            <a:ext cx="19248840" cy="17559000"/>
          </a:xfrm>
          <a:prstGeom prst="rect">
            <a:avLst/>
          </a:prstGeom>
        </p:spPr>
        <p:txBody>
          <a:bodyPr lIns="0" rIns="0" tIns="0" bIns="0"/>
          <a:p>
            <a:endParaRPr/>
          </a:p>
        </p:txBody>
      </p:sp>
      <p:pic>
        <p:nvPicPr>
          <p:cNvPr id="69" name="" descr=""/>
          <p:cNvPicPr/>
          <p:nvPr/>
        </p:nvPicPr>
        <p:blipFill>
          <a:blip r:embed="rId2"/>
          <a:stretch>
            <a:fillRect/>
          </a:stretch>
        </p:blipFill>
        <p:spPr>
          <a:xfrm>
            <a:off x="1068840" y="8184240"/>
            <a:ext cx="19248840" cy="15357960"/>
          </a:xfrm>
          <a:prstGeom prst="rect">
            <a:avLst/>
          </a:prstGeom>
          <a:ln>
            <a:noFill/>
          </a:ln>
        </p:spPr>
      </p:pic>
      <p:pic>
        <p:nvPicPr>
          <p:cNvPr id="70" name="" descr=""/>
          <p:cNvPicPr/>
          <p:nvPr/>
        </p:nvPicPr>
        <p:blipFill>
          <a:blip r:embed="rId3"/>
          <a:stretch>
            <a:fillRect/>
          </a:stretch>
        </p:blipFill>
        <p:spPr>
          <a:xfrm>
            <a:off x="1068840" y="8184240"/>
            <a:ext cx="19248840" cy="15357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7"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38" name="PlaceHolder 2"/>
          <p:cNvSpPr>
            <a:spLocks noGrp="1"/>
          </p:cNvSpPr>
          <p:nvPr>
            <p:ph type="subTitle"/>
          </p:nvPr>
        </p:nvSpPr>
        <p:spPr>
          <a:xfrm>
            <a:off x="1069200" y="7084080"/>
            <a:ext cx="19248840" cy="175593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40" name="PlaceHolder 2"/>
          <p:cNvSpPr>
            <a:spLocks noGrp="1"/>
          </p:cNvSpPr>
          <p:nvPr>
            <p:ph type="body"/>
          </p:nvPr>
        </p:nvSpPr>
        <p:spPr>
          <a:xfrm>
            <a:off x="1069200" y="7084080"/>
            <a:ext cx="19248840" cy="17559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42" name="PlaceHolder 2"/>
          <p:cNvSpPr>
            <a:spLocks noGrp="1"/>
          </p:cNvSpPr>
          <p:nvPr>
            <p:ph type="body"/>
          </p:nvPr>
        </p:nvSpPr>
        <p:spPr>
          <a:xfrm>
            <a:off x="1069200" y="7084080"/>
            <a:ext cx="9393120" cy="17559000"/>
          </a:xfrm>
          <a:prstGeom prst="rect">
            <a:avLst/>
          </a:prstGeom>
        </p:spPr>
        <p:txBody>
          <a:bodyPr lIns="0" rIns="0" tIns="0" bIns="0"/>
          <a:p>
            <a:endParaRPr/>
          </a:p>
        </p:txBody>
      </p:sp>
      <p:sp>
        <p:nvSpPr>
          <p:cNvPr id="43" name="PlaceHolder 3"/>
          <p:cNvSpPr>
            <a:spLocks noGrp="1"/>
          </p:cNvSpPr>
          <p:nvPr>
            <p:ph type="body"/>
          </p:nvPr>
        </p:nvSpPr>
        <p:spPr>
          <a:xfrm>
            <a:off x="10932480" y="7084080"/>
            <a:ext cx="9393120" cy="17559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4"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5" name="PlaceHolder 1"/>
          <p:cNvSpPr>
            <a:spLocks noGrp="1"/>
          </p:cNvSpPr>
          <p:nvPr>
            <p:ph type="subTitle"/>
          </p:nvPr>
        </p:nvSpPr>
        <p:spPr>
          <a:xfrm>
            <a:off x="1069200" y="1207800"/>
            <a:ext cx="19248840" cy="23436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47" name="PlaceHolder 2"/>
          <p:cNvSpPr>
            <a:spLocks noGrp="1"/>
          </p:cNvSpPr>
          <p:nvPr>
            <p:ph type="body"/>
          </p:nvPr>
        </p:nvSpPr>
        <p:spPr>
          <a:xfrm>
            <a:off x="1069200" y="7084080"/>
            <a:ext cx="9393120" cy="8375400"/>
          </a:xfrm>
          <a:prstGeom prst="rect">
            <a:avLst/>
          </a:prstGeom>
        </p:spPr>
        <p:txBody>
          <a:bodyPr lIns="0" rIns="0" tIns="0" bIns="0"/>
          <a:p>
            <a:endParaRPr/>
          </a:p>
        </p:txBody>
      </p:sp>
      <p:sp>
        <p:nvSpPr>
          <p:cNvPr id="48" name="PlaceHolder 3"/>
          <p:cNvSpPr>
            <a:spLocks noGrp="1"/>
          </p:cNvSpPr>
          <p:nvPr>
            <p:ph type="body"/>
          </p:nvPr>
        </p:nvSpPr>
        <p:spPr>
          <a:xfrm>
            <a:off x="1069200" y="16255440"/>
            <a:ext cx="9393120" cy="8375400"/>
          </a:xfrm>
          <a:prstGeom prst="rect">
            <a:avLst/>
          </a:prstGeom>
        </p:spPr>
        <p:txBody>
          <a:bodyPr lIns="0" rIns="0" tIns="0" bIns="0"/>
          <a:p>
            <a:endParaRPr/>
          </a:p>
        </p:txBody>
      </p:sp>
      <p:sp>
        <p:nvSpPr>
          <p:cNvPr id="49" name="PlaceHolder 4"/>
          <p:cNvSpPr>
            <a:spLocks noGrp="1"/>
          </p:cNvSpPr>
          <p:nvPr>
            <p:ph type="body"/>
          </p:nvPr>
        </p:nvSpPr>
        <p:spPr>
          <a:xfrm>
            <a:off x="10932480" y="7084080"/>
            <a:ext cx="9393120" cy="17559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51" name="PlaceHolder 2"/>
          <p:cNvSpPr>
            <a:spLocks noGrp="1"/>
          </p:cNvSpPr>
          <p:nvPr>
            <p:ph type="body"/>
          </p:nvPr>
        </p:nvSpPr>
        <p:spPr>
          <a:xfrm>
            <a:off x="1069200" y="7084080"/>
            <a:ext cx="9393120" cy="17559000"/>
          </a:xfrm>
          <a:prstGeom prst="rect">
            <a:avLst/>
          </a:prstGeom>
        </p:spPr>
        <p:txBody>
          <a:bodyPr lIns="0" rIns="0" tIns="0" bIns="0"/>
          <a:p>
            <a:endParaRPr/>
          </a:p>
        </p:txBody>
      </p:sp>
      <p:sp>
        <p:nvSpPr>
          <p:cNvPr id="52" name="PlaceHolder 3"/>
          <p:cNvSpPr>
            <a:spLocks noGrp="1"/>
          </p:cNvSpPr>
          <p:nvPr>
            <p:ph type="body"/>
          </p:nvPr>
        </p:nvSpPr>
        <p:spPr>
          <a:xfrm>
            <a:off x="10932480" y="7084080"/>
            <a:ext cx="9393120" cy="8375400"/>
          </a:xfrm>
          <a:prstGeom prst="rect">
            <a:avLst/>
          </a:prstGeom>
        </p:spPr>
        <p:txBody>
          <a:bodyPr lIns="0" rIns="0" tIns="0" bIns="0"/>
          <a:p>
            <a:endParaRPr/>
          </a:p>
        </p:txBody>
      </p:sp>
      <p:sp>
        <p:nvSpPr>
          <p:cNvPr id="53" name="PlaceHolder 4"/>
          <p:cNvSpPr>
            <a:spLocks noGrp="1"/>
          </p:cNvSpPr>
          <p:nvPr>
            <p:ph type="body"/>
          </p:nvPr>
        </p:nvSpPr>
        <p:spPr>
          <a:xfrm>
            <a:off x="10932480" y="16255440"/>
            <a:ext cx="9393120" cy="83754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9200" y="1207800"/>
            <a:ext cx="19248840" cy="5055840"/>
          </a:xfrm>
          <a:prstGeom prst="rect">
            <a:avLst/>
          </a:prstGeom>
        </p:spPr>
        <p:txBody>
          <a:bodyPr lIns="0" rIns="0" tIns="0" bIns="0" anchor="ctr"/>
          <a:p>
            <a:pPr algn="ctr"/>
            <a:endParaRPr/>
          </a:p>
        </p:txBody>
      </p:sp>
      <p:sp>
        <p:nvSpPr>
          <p:cNvPr id="55" name="PlaceHolder 2"/>
          <p:cNvSpPr>
            <a:spLocks noGrp="1"/>
          </p:cNvSpPr>
          <p:nvPr>
            <p:ph type="body"/>
          </p:nvPr>
        </p:nvSpPr>
        <p:spPr>
          <a:xfrm>
            <a:off x="1069200" y="7084080"/>
            <a:ext cx="9393120" cy="8375400"/>
          </a:xfrm>
          <a:prstGeom prst="rect">
            <a:avLst/>
          </a:prstGeom>
        </p:spPr>
        <p:txBody>
          <a:bodyPr lIns="0" rIns="0" tIns="0" bIns="0"/>
          <a:p>
            <a:endParaRPr/>
          </a:p>
        </p:txBody>
      </p:sp>
      <p:sp>
        <p:nvSpPr>
          <p:cNvPr id="56" name="PlaceHolder 3"/>
          <p:cNvSpPr>
            <a:spLocks noGrp="1"/>
          </p:cNvSpPr>
          <p:nvPr>
            <p:ph type="body"/>
          </p:nvPr>
        </p:nvSpPr>
        <p:spPr>
          <a:xfrm>
            <a:off x="10932480" y="7084080"/>
            <a:ext cx="9393120" cy="8375400"/>
          </a:xfrm>
          <a:prstGeom prst="rect">
            <a:avLst/>
          </a:prstGeom>
        </p:spPr>
        <p:txBody>
          <a:bodyPr lIns="0" rIns="0" tIns="0" bIns="0"/>
          <a:p>
            <a:endParaRPr/>
          </a:p>
        </p:txBody>
      </p:sp>
      <p:sp>
        <p:nvSpPr>
          <p:cNvPr id="57" name="PlaceHolder 4"/>
          <p:cNvSpPr>
            <a:spLocks noGrp="1"/>
          </p:cNvSpPr>
          <p:nvPr>
            <p:ph type="body"/>
          </p:nvPr>
        </p:nvSpPr>
        <p:spPr>
          <a:xfrm>
            <a:off x="1069200" y="16255440"/>
            <a:ext cx="19248840" cy="83754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6" Type="http://schemas.openxmlformats.org/officeDocument/2006/relationships/image" Target="../media/image15.wmf"/><Relationship Id="rId17" Type="http://schemas.openxmlformats.org/officeDocument/2006/relationships/slideLayout" Target="../slideLayouts/slideLayout1.xml"/><Relationship Id="rId18" Type="http://schemas.openxmlformats.org/officeDocument/2006/relationships/slideLayout" Target="../slideLayouts/slideLayout2.xml"/><Relationship Id="rId19" Type="http://schemas.openxmlformats.org/officeDocument/2006/relationships/slideLayout" Target="../slideLayouts/slideLayout3.xml"/><Relationship Id="rId20" Type="http://schemas.openxmlformats.org/officeDocument/2006/relationships/slideLayout" Target="../slideLayouts/slideLayout4.xml"/><Relationship Id="rId21" Type="http://schemas.openxmlformats.org/officeDocument/2006/relationships/slideLayout" Target="../slideLayouts/slideLayout5.xml"/><Relationship Id="rId22" Type="http://schemas.openxmlformats.org/officeDocument/2006/relationships/slideLayout" Target="../slideLayouts/slideLayout6.xml"/><Relationship Id="rId23" Type="http://schemas.openxmlformats.org/officeDocument/2006/relationships/slideLayout" Target="../slideLayouts/slideLayout7.xml"/><Relationship Id="rId24" Type="http://schemas.openxmlformats.org/officeDocument/2006/relationships/slideLayout" Target="../slideLayouts/slideLayout8.xml"/><Relationship Id="rId25" Type="http://schemas.openxmlformats.org/officeDocument/2006/relationships/slideLayout" Target="../slideLayouts/slideLayout9.xml"/><Relationship Id="rId26" Type="http://schemas.openxmlformats.org/officeDocument/2006/relationships/slideLayout" Target="../slideLayouts/slideLayout10.xml"/><Relationship Id="rId27" Type="http://schemas.openxmlformats.org/officeDocument/2006/relationships/slideLayout" Target="../slideLayouts/slideLayout11.xml"/><Relationship Id="rId2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11201400" y="26352360"/>
            <a:ext cx="4405680" cy="2703960"/>
          </a:xfrm>
          <a:prstGeom prst="rect">
            <a:avLst/>
          </a:prstGeom>
          <a:ln>
            <a:noFill/>
          </a:ln>
        </p:spPr>
      </p:pic>
      <p:pic>
        <p:nvPicPr>
          <p:cNvPr id="1" name="" descr=""/>
          <p:cNvPicPr/>
          <p:nvPr/>
        </p:nvPicPr>
        <p:blipFill>
          <a:blip r:embed="rId3"/>
          <a:stretch>
            <a:fillRect/>
          </a:stretch>
        </p:blipFill>
        <p:spPr>
          <a:xfrm>
            <a:off x="-6184800" y="26365320"/>
            <a:ext cx="4405680" cy="2703960"/>
          </a:xfrm>
          <a:prstGeom prst="rect">
            <a:avLst/>
          </a:prstGeom>
          <a:ln>
            <a:noFill/>
          </a:ln>
        </p:spPr>
      </p:pic>
      <p:pic>
        <p:nvPicPr>
          <p:cNvPr id="2" name="" descr=""/>
          <p:cNvPicPr/>
          <p:nvPr/>
        </p:nvPicPr>
        <p:blipFill>
          <a:blip r:embed="rId4"/>
          <a:stretch>
            <a:fillRect/>
          </a:stretch>
        </p:blipFill>
        <p:spPr>
          <a:xfrm>
            <a:off x="24790320" y="3708360"/>
            <a:ext cx="6196680" cy="2284920"/>
          </a:xfrm>
          <a:prstGeom prst="rect">
            <a:avLst/>
          </a:prstGeom>
          <a:ln>
            <a:noFill/>
          </a:ln>
        </p:spPr>
      </p:pic>
      <p:pic>
        <p:nvPicPr>
          <p:cNvPr id="3" name="" descr=""/>
          <p:cNvPicPr/>
          <p:nvPr/>
        </p:nvPicPr>
        <p:blipFill>
          <a:blip r:embed="rId5"/>
          <a:stretch>
            <a:fillRect/>
          </a:stretch>
        </p:blipFill>
        <p:spPr>
          <a:xfrm>
            <a:off x="22301280" y="12636360"/>
            <a:ext cx="1637280" cy="1091160"/>
          </a:xfrm>
          <a:prstGeom prst="rect">
            <a:avLst/>
          </a:prstGeom>
          <a:ln>
            <a:noFill/>
          </a:ln>
        </p:spPr>
      </p:pic>
      <p:sp>
        <p:nvSpPr>
          <p:cNvPr id="4" name="CustomShape 1"/>
          <p:cNvSpPr/>
          <p:nvPr/>
        </p:nvSpPr>
        <p:spPr>
          <a:xfrm>
            <a:off x="-12647880" y="-48240"/>
            <a:ext cx="12247920" cy="30322080"/>
          </a:xfrm>
          <a:prstGeom prst="rect">
            <a:avLst/>
          </a:prstGeom>
          <a:solidFill>
            <a:srgbClr val="0d0d0d"/>
          </a:solidFill>
          <a:ln w="25560">
            <a:noFill/>
          </a:ln>
        </p:spPr>
        <p:txBody>
          <a:bodyPr lIns="457200" rIns="457200" tIns="457200" bIns="0"/>
          <a:p>
            <a:pPr algn="ctr">
              <a:lnSpc>
                <a:spcPct val="100000"/>
              </a:lnSpc>
            </a:pPr>
            <a:r>
              <a:rPr b="1" lang="en-US" sz="3200">
                <a:solidFill>
                  <a:srgbClr val="ff0000"/>
                </a:solidFill>
                <a:latin typeface="Trebuchet MS"/>
              </a:rPr>
              <a:t>(—THIS SIDEBAR DOES NOT PRINT—)</a:t>
            </a:r>
            <a:endParaRPr/>
          </a:p>
          <a:p>
            <a:pPr algn="ctr">
              <a:lnSpc>
                <a:spcPct val="100000"/>
              </a:lnSpc>
            </a:pPr>
            <a:r>
              <a:rPr b="1" lang="en-US" sz="4000">
                <a:solidFill>
                  <a:srgbClr val="ffffff"/>
                </a:solidFill>
                <a:latin typeface="Trebuchet MS"/>
              </a:rPr>
              <a:t>DESIGN GUIDE</a:t>
            </a:r>
            <a:endParaRPr/>
          </a:p>
          <a:p>
            <a:pPr algn="ctr">
              <a:lnSpc>
                <a:spcPct val="100000"/>
              </a:lnSpc>
            </a:pPr>
            <a:endParaRPr/>
          </a:p>
          <a:p>
            <a:pPr>
              <a:lnSpc>
                <a:spcPct val="100000"/>
              </a:lnSpc>
            </a:pPr>
            <a:r>
              <a:rPr lang="en-US" sz="2800">
                <a:solidFill>
                  <a:srgbClr val="ffffff"/>
                </a:solidFill>
                <a:latin typeface="Trebuchet MS"/>
              </a:rPr>
              <a:t>This PowerPoint 2007 template produces an A1 presentation poster. You can use it to create your research poster and save valuable time placing titles, subtitles, text, and graphics. </a:t>
            </a:r>
            <a:endParaRPr/>
          </a:p>
          <a:p>
            <a:pPr>
              <a:lnSpc>
                <a:spcPct val="100000"/>
              </a:lnSpc>
            </a:pPr>
            <a:endParaRPr/>
          </a:p>
          <a:p>
            <a:pPr>
              <a:lnSpc>
                <a:spcPct val="100000"/>
              </a:lnSpc>
            </a:pPr>
            <a:r>
              <a:rPr lang="en-US" sz="2800">
                <a:solidFill>
                  <a:srgbClr val="ffffff"/>
                </a:solidFill>
                <a:latin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rPr>
              <a:t>PosterPresentations.com</a:t>
            </a:r>
            <a:r>
              <a:rPr b="1" lang="en-US" sz="2800">
                <a:solidFill>
                  <a:srgbClr val="ffffff"/>
                </a:solidFill>
                <a:latin typeface="Trebuchet MS"/>
              </a:rPr>
              <a:t> </a:t>
            </a:r>
            <a:r>
              <a:rPr lang="en-US" sz="2800">
                <a:solidFill>
                  <a:srgbClr val="ffffff"/>
                </a:solidFill>
                <a:latin typeface="Trebuchet MS"/>
              </a:rPr>
              <a:t>and click on HELP DESK.</a:t>
            </a:r>
            <a:endParaRPr/>
          </a:p>
          <a:p>
            <a:pPr>
              <a:lnSpc>
                <a:spcPct val="100000"/>
              </a:lnSpc>
            </a:pPr>
            <a:endParaRPr/>
          </a:p>
          <a:p>
            <a:pPr>
              <a:lnSpc>
                <a:spcPct val="100000"/>
              </a:lnSpc>
            </a:pPr>
            <a:r>
              <a:rPr lang="en-US" sz="2800">
                <a:solidFill>
                  <a:srgbClr val="ffffff"/>
                </a:solidFill>
                <a:latin typeface="Trebuchet MS"/>
              </a:rPr>
              <a:t>When you are ready to print your poster, go online to PosterPresentations.com</a:t>
            </a:r>
            <a:endParaRPr/>
          </a:p>
          <a:p>
            <a:pPr>
              <a:lnSpc>
                <a:spcPct val="100000"/>
              </a:lnSpc>
            </a:pPr>
            <a:endParaRPr/>
          </a:p>
          <a:p>
            <a:pPr>
              <a:lnSpc>
                <a:spcPct val="100000"/>
              </a:lnSpc>
            </a:pPr>
            <a:r>
              <a:rPr lang="en-US" sz="2800">
                <a:solidFill>
                  <a:srgbClr val="ffffff"/>
                </a:solidFill>
                <a:latin typeface="Trebuchet MS"/>
              </a:rPr>
              <a:t>Need assistance? Call us at </a:t>
            </a:r>
            <a:r>
              <a:rPr lang="en-US" sz="2800">
                <a:solidFill>
                  <a:srgbClr val="ffc000"/>
                </a:solidFill>
                <a:latin typeface="Trebuchet MS"/>
              </a:rPr>
              <a:t>1.510.649.3001</a:t>
            </a:r>
            <a:endParaRPr/>
          </a:p>
          <a:p>
            <a:pPr>
              <a:lnSpc>
                <a:spcPct val="100000"/>
              </a:lnSpc>
            </a:pPr>
            <a:endParaRPr/>
          </a:p>
          <a:p>
            <a:pPr algn="ctr">
              <a:lnSpc>
                <a:spcPct val="100000"/>
              </a:lnSpc>
            </a:pPr>
            <a:endParaRPr/>
          </a:p>
          <a:p>
            <a:pPr algn="ctr">
              <a:lnSpc>
                <a:spcPct val="100000"/>
              </a:lnSpc>
            </a:pPr>
            <a:r>
              <a:rPr b="1" lang="en-US" sz="4000">
                <a:solidFill>
                  <a:srgbClr val="ffffff"/>
                </a:solidFill>
                <a:latin typeface="Trebuchet MS"/>
              </a:rPr>
              <a:t>QUICK START</a:t>
            </a:r>
            <a:endParaRPr/>
          </a:p>
          <a:p>
            <a:pPr algn="ctr">
              <a:lnSpc>
                <a:spcPct val="100000"/>
              </a:lnSpc>
            </a:pPr>
            <a:endParaRPr/>
          </a:p>
          <a:p>
            <a:pPr algn="ctr">
              <a:lnSpc>
                <a:spcPct val="100000"/>
              </a:lnSpc>
            </a:pPr>
            <a:r>
              <a:rPr b="1" lang="en-US" sz="3200">
                <a:solidFill>
                  <a:srgbClr val="ffc000"/>
                </a:solidFill>
                <a:latin typeface="Trebuchet MS"/>
              </a:rPr>
              <a:t>Zoom in and out</a:t>
            </a:r>
            <a:endParaRPr/>
          </a:p>
          <a:p>
            <a:pPr>
              <a:lnSpc>
                <a:spcPct val="100000"/>
              </a:lnSpc>
            </a:pPr>
            <a:r>
              <a:rPr lang="en-US" sz="2400">
                <a:solidFill>
                  <a:srgbClr val="ffffff"/>
                </a:solidFill>
                <a:latin typeface="Trebuchet MS"/>
              </a:rPr>
              <a:t>	</a:t>
            </a:r>
            <a:r>
              <a:rPr lang="en-US" sz="2400">
                <a:solidFill>
                  <a:srgbClr val="bfbfbf"/>
                </a:solidFill>
                <a:latin typeface="Trebuchet MS"/>
              </a:rPr>
              <a:t>As you work on your poster zoom in and out to the level that is more comfortable to you. Go to VIEW &gt; ZOOM.</a:t>
            </a:r>
            <a:endParaRPr/>
          </a:p>
          <a:p>
            <a:pPr>
              <a:lnSpc>
                <a:spcPct val="100000"/>
              </a:lnSpc>
            </a:pPr>
            <a:endParaRPr/>
          </a:p>
          <a:p>
            <a:pPr algn="ctr">
              <a:lnSpc>
                <a:spcPct val="100000"/>
              </a:lnSpc>
            </a:pPr>
            <a:r>
              <a:rPr b="1" lang="en-US" sz="3200">
                <a:solidFill>
                  <a:srgbClr val="ffc000"/>
                </a:solidFill>
                <a:latin typeface="Trebuchet MS"/>
              </a:rPr>
              <a:t>Title, Authors, and Affiliations</a:t>
            </a:r>
            <a:endParaRPr/>
          </a:p>
          <a:p>
            <a:pPr>
              <a:lnSpc>
                <a:spcPct val="100000"/>
              </a:lnSpc>
            </a:pPr>
            <a:r>
              <a:rPr lang="en-US" sz="2400">
                <a:solidFill>
                  <a:srgbClr val="bfbfbf"/>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a:lnSpc>
                <a:spcPct val="100000"/>
              </a:lnSpc>
            </a:pPr>
            <a:endParaRPr/>
          </a:p>
          <a:p>
            <a:pPr>
              <a:lnSpc>
                <a:spcPct val="100000"/>
              </a:lnSpc>
            </a:pPr>
            <a:r>
              <a:rPr b="1" lang="en-US" sz="2400">
                <a:solidFill>
                  <a:srgbClr val="ffc000"/>
                </a:solidFill>
                <a:latin typeface="Trebuchet MS"/>
              </a:rPr>
              <a:t>TIP: </a:t>
            </a:r>
            <a:r>
              <a:rPr lang="en-US" sz="2400">
                <a:solidFill>
                  <a:srgbClr val="bfbfbf"/>
                </a:solidFill>
                <a:latin typeface="Trebuchet MS"/>
              </a:rPr>
              <a:t>The font size of your title should be bigger than your name(s) and institution name(s).</a:t>
            </a:r>
            <a:endParaRPr/>
          </a:p>
          <a:p>
            <a:pPr>
              <a:lnSpc>
                <a:spcPct val="100000"/>
              </a:lnSpc>
            </a:pPr>
            <a:endParaRPr/>
          </a:p>
          <a:p>
            <a:pPr>
              <a:lnSpc>
                <a:spcPct val="100000"/>
              </a:lnSpc>
            </a:pPr>
            <a:endParaRPr/>
          </a:p>
          <a:p>
            <a:pPr algn="ctr">
              <a:lnSpc>
                <a:spcPct val="100000"/>
              </a:lnSpc>
            </a:pPr>
            <a:endParaRPr/>
          </a:p>
          <a:p>
            <a:pPr algn="ctr">
              <a:lnSpc>
                <a:spcPct val="100000"/>
              </a:lnSpc>
            </a:pPr>
            <a:endParaRPr/>
          </a:p>
          <a:p>
            <a:pPr algn="ctr">
              <a:lnSpc>
                <a:spcPct val="100000"/>
              </a:lnSpc>
            </a:pPr>
            <a:r>
              <a:rPr b="1" lang="en-US" sz="3200">
                <a:solidFill>
                  <a:srgbClr val="ffc000"/>
                </a:solidFill>
                <a:latin typeface="Trebuchet MS"/>
              </a:rPr>
              <a:t>Adding Logos / Seals</a:t>
            </a:r>
            <a:endParaRPr/>
          </a:p>
          <a:p>
            <a:pPr>
              <a:lnSpc>
                <a:spcPct val="100000"/>
              </a:lnSpc>
            </a:pPr>
            <a:r>
              <a:rPr lang="en-US" sz="2400">
                <a:solidFill>
                  <a:srgbClr val="bfbfbf"/>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a:lnSpc>
                <a:spcPct val="100000"/>
              </a:lnSpc>
            </a:pPr>
            <a:endParaRPr/>
          </a:p>
          <a:p>
            <a:pPr>
              <a:lnSpc>
                <a:spcPct val="100000"/>
              </a:lnSpc>
            </a:pPr>
            <a:r>
              <a:rPr b="1" lang="en-US" sz="2400">
                <a:solidFill>
                  <a:srgbClr val="ffc000"/>
                </a:solidFill>
                <a:latin typeface="Trebuchet MS"/>
              </a:rPr>
              <a:t>TIP: </a:t>
            </a:r>
            <a:r>
              <a:rPr lang="en-US" sz="2400">
                <a:solidFill>
                  <a:srgbClr val="bfbfbf"/>
                </a:solidFill>
                <a:latin typeface="Trebuchet MS"/>
              </a:rPr>
              <a:t>See if your school’s logo is available on our free poster templates page.</a:t>
            </a:r>
            <a:endParaRPr/>
          </a:p>
          <a:p>
            <a:pPr>
              <a:lnSpc>
                <a:spcPct val="100000"/>
              </a:lnSpc>
            </a:pPr>
            <a:endParaRPr/>
          </a:p>
          <a:p>
            <a:pPr algn="ctr">
              <a:lnSpc>
                <a:spcPct val="100000"/>
              </a:lnSpc>
            </a:pPr>
            <a:r>
              <a:rPr b="1" lang="en-US" sz="3200">
                <a:solidFill>
                  <a:srgbClr val="ffc000"/>
                </a:solidFill>
                <a:latin typeface="Trebuchet MS"/>
              </a:rPr>
              <a:t>Photographs / Graphics</a:t>
            </a:r>
            <a:endParaRPr/>
          </a:p>
          <a:p>
            <a:pPr>
              <a:lnSpc>
                <a:spcPct val="100000"/>
              </a:lnSpc>
            </a:pPr>
            <a:r>
              <a:rPr lang="en-US" sz="2400">
                <a:solidFill>
                  <a:srgbClr val="bfbfbf"/>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b="1" lang="en-US" sz="3200">
                <a:solidFill>
                  <a:srgbClr val="ffc000"/>
                </a:solidFill>
                <a:latin typeface="Trebuchet MS"/>
              </a:rPr>
              <a:t>Image Quality Check</a:t>
            </a:r>
            <a:endParaRPr/>
          </a:p>
          <a:p>
            <a:pPr>
              <a:lnSpc>
                <a:spcPct val="100000"/>
              </a:lnSpc>
            </a:pPr>
            <a:r>
              <a:rPr lang="en-US" sz="2400">
                <a:solidFill>
                  <a:srgbClr val="bfbfbf"/>
                </a:solidFill>
                <a:latin typeface="Trebuchet MS"/>
              </a:rPr>
              <a:t>Zoom in and look at your images at 100% magnification. If they look good they will print well. </a:t>
            </a:r>
            <a:endParaRPr/>
          </a:p>
        </p:txBody>
      </p:sp>
      <p:sp>
        <p:nvSpPr>
          <p:cNvPr id="5" name="Line 2"/>
          <p:cNvSpPr/>
          <p:nvPr/>
        </p:nvSpPr>
        <p:spPr>
          <a:xfrm>
            <a:off x="-12657960" y="8007120"/>
            <a:ext cx="12238200" cy="3960"/>
          </a:xfrm>
          <a:prstGeom prst="line">
            <a:avLst/>
          </a:prstGeom>
          <a:ln w="9360">
            <a:solidFill>
              <a:srgbClr val="ffc000"/>
            </a:solidFill>
            <a:round/>
          </a:ln>
        </p:spPr>
      </p:sp>
      <p:pic>
        <p:nvPicPr>
          <p:cNvPr id="6" name="Picture 25" descr=""/>
          <p:cNvPicPr/>
          <p:nvPr/>
        </p:nvPicPr>
        <p:blipFill>
          <a:blip r:embed="rId6"/>
          <a:stretch>
            <a:fillRect/>
          </a:stretch>
        </p:blipFill>
        <p:spPr>
          <a:xfrm>
            <a:off x="-11828160" y="9667800"/>
            <a:ext cx="1776240" cy="1335960"/>
          </a:xfrm>
          <a:prstGeom prst="rect">
            <a:avLst/>
          </a:prstGeom>
          <a:ln>
            <a:noFill/>
          </a:ln>
        </p:spPr>
      </p:pic>
      <p:pic>
        <p:nvPicPr>
          <p:cNvPr id="7" name="Picture 29" descr=""/>
          <p:cNvPicPr/>
          <p:nvPr/>
        </p:nvPicPr>
        <p:blipFill>
          <a:blip r:embed="rId7"/>
          <a:stretch>
            <a:fillRect/>
          </a:stretch>
        </p:blipFill>
        <p:spPr>
          <a:xfrm>
            <a:off x="-12110400" y="14500080"/>
            <a:ext cx="11109600" cy="1170720"/>
          </a:xfrm>
          <a:prstGeom prst="rect">
            <a:avLst/>
          </a:prstGeom>
          <a:ln>
            <a:noFill/>
          </a:ln>
        </p:spPr>
      </p:pic>
      <p:pic>
        <p:nvPicPr>
          <p:cNvPr id="8" name="Picture 51" descr=""/>
          <p:cNvPicPr/>
          <p:nvPr/>
        </p:nvPicPr>
        <p:blipFill>
          <a:blip r:embed="rId8"/>
          <a:stretch>
            <a:fillRect/>
          </a:stretch>
        </p:blipFill>
        <p:spPr>
          <a:xfrm>
            <a:off x="-6918480" y="21870360"/>
            <a:ext cx="1485720" cy="1842120"/>
          </a:xfrm>
          <a:prstGeom prst="rect">
            <a:avLst/>
          </a:prstGeom>
          <a:ln>
            <a:noFill/>
          </a:ln>
        </p:spPr>
      </p:pic>
      <p:sp>
        <p:nvSpPr>
          <p:cNvPr id="9" name="CustomShape 3"/>
          <p:cNvSpPr/>
          <p:nvPr/>
        </p:nvSpPr>
        <p:spPr>
          <a:xfrm>
            <a:off x="-6938640" y="23554800"/>
            <a:ext cx="1505880" cy="791280"/>
          </a:xfrm>
          <a:prstGeom prst="rect">
            <a:avLst/>
          </a:prstGeom>
          <a:solidFill>
            <a:srgbClr val="5b9bd5"/>
          </a:solidFill>
          <a:ln>
            <a:noFill/>
          </a:ln>
        </p:spPr>
        <p:txBody>
          <a:bodyPr lIns="90000" rIns="90000" tIns="91440" bIns="91440"/>
          <a:p>
            <a:pPr algn="ctr">
              <a:lnSpc>
                <a:spcPct val="100000"/>
              </a:lnSpc>
            </a:pPr>
            <a:r>
              <a:rPr b="1" lang="en-US" sz="2000">
                <a:solidFill>
                  <a:srgbClr val="000000"/>
                </a:solidFill>
                <a:latin typeface="Calibri"/>
              </a:rPr>
              <a:t>ORIGINAL</a:t>
            </a:r>
            <a:endParaRPr/>
          </a:p>
        </p:txBody>
      </p:sp>
      <p:pic>
        <p:nvPicPr>
          <p:cNvPr id="10" name="Picture 49" descr=""/>
          <p:cNvPicPr/>
          <p:nvPr/>
        </p:nvPicPr>
        <p:blipFill>
          <a:blip r:embed="rId9"/>
          <a:stretch>
            <a:fillRect/>
          </a:stretch>
        </p:blipFill>
        <p:spPr>
          <a:xfrm>
            <a:off x="-5127480" y="21870360"/>
            <a:ext cx="2493720" cy="1812960"/>
          </a:xfrm>
          <a:prstGeom prst="rect">
            <a:avLst/>
          </a:prstGeom>
          <a:ln>
            <a:noFill/>
          </a:ln>
        </p:spPr>
      </p:pic>
      <p:sp>
        <p:nvSpPr>
          <p:cNvPr id="11" name="CustomShape 4"/>
          <p:cNvSpPr/>
          <p:nvPr/>
        </p:nvSpPr>
        <p:spPr>
          <a:xfrm>
            <a:off x="-5122440" y="23554800"/>
            <a:ext cx="2488680" cy="791280"/>
          </a:xfrm>
          <a:prstGeom prst="rect">
            <a:avLst/>
          </a:prstGeom>
          <a:solidFill>
            <a:srgbClr val="ff0000"/>
          </a:solidFill>
          <a:ln>
            <a:noFill/>
          </a:ln>
        </p:spPr>
        <p:txBody>
          <a:bodyPr lIns="457200" rIns="457200" tIns="91440" bIns="91440"/>
          <a:p>
            <a:pPr algn="ctr">
              <a:lnSpc>
                <a:spcPct val="100000"/>
              </a:lnSpc>
            </a:pPr>
            <a:r>
              <a:rPr b="1" lang="en-US" sz="2000">
                <a:solidFill>
                  <a:srgbClr val="ffffff"/>
                </a:solidFill>
                <a:latin typeface="Calibri"/>
              </a:rPr>
              <a:t>DISTORTED</a:t>
            </a:r>
            <a:endParaRPr/>
          </a:p>
        </p:txBody>
      </p:sp>
      <p:pic>
        <p:nvPicPr>
          <p:cNvPr id="12" name="Picture 47" descr=""/>
          <p:cNvPicPr/>
          <p:nvPr/>
        </p:nvPicPr>
        <p:blipFill>
          <a:blip r:embed="rId10"/>
          <a:stretch>
            <a:fillRect/>
          </a:stretch>
        </p:blipFill>
        <p:spPr>
          <a:xfrm>
            <a:off x="-11011320" y="21763440"/>
            <a:ext cx="2651040" cy="2051640"/>
          </a:xfrm>
          <a:prstGeom prst="rect">
            <a:avLst/>
          </a:prstGeom>
          <a:ln>
            <a:noFill/>
          </a:ln>
        </p:spPr>
      </p:pic>
      <p:sp>
        <p:nvSpPr>
          <p:cNvPr id="13" name="CustomShape 5"/>
          <p:cNvSpPr/>
          <p:nvPr/>
        </p:nvSpPr>
        <p:spPr>
          <a:xfrm>
            <a:off x="-10939320" y="23334840"/>
            <a:ext cx="2498760" cy="699840"/>
          </a:xfrm>
          <a:prstGeom prst="rect">
            <a:avLst/>
          </a:prstGeom>
          <a:noFill/>
          <a:ln>
            <a:noFill/>
          </a:ln>
        </p:spPr>
        <p:txBody>
          <a:bodyPr lIns="457200" rIns="457200" tIns="457200" bIns="0"/>
          <a:p>
            <a:pPr algn="ctr">
              <a:lnSpc>
                <a:spcPct val="100000"/>
              </a:lnSpc>
            </a:pPr>
            <a:r>
              <a:rPr lang="en-US" sz="1600">
                <a:solidFill>
                  <a:srgbClr val="ffffff"/>
                </a:solidFill>
                <a:latin typeface="Calibri"/>
              </a:rPr>
              <a:t>Corner handles</a:t>
            </a:r>
            <a:endParaRPr/>
          </a:p>
        </p:txBody>
      </p:sp>
      <p:sp>
        <p:nvSpPr>
          <p:cNvPr id="14" name="CustomShape 6"/>
          <p:cNvSpPr/>
          <p:nvPr/>
        </p:nvSpPr>
        <p:spPr>
          <a:xfrm rot="16200000">
            <a:off x="-12707280" y="27320400"/>
            <a:ext cx="2705040" cy="791280"/>
          </a:xfrm>
          <a:prstGeom prst="rect">
            <a:avLst/>
          </a:prstGeom>
          <a:noFill/>
          <a:ln>
            <a:noFill/>
          </a:ln>
        </p:spPr>
        <p:txBody>
          <a:bodyPr lIns="45000" rIns="45000" tIns="45000" bIns="0"/>
          <a:p>
            <a:pPr algn="ctr">
              <a:lnSpc>
                <a:spcPct val="100000"/>
              </a:lnSpc>
            </a:pPr>
            <a:r>
              <a:rPr lang="en-US" sz="2000">
                <a:solidFill>
                  <a:srgbClr val="92d050"/>
                </a:solidFill>
                <a:latin typeface="Calibri"/>
              </a:rPr>
              <a:t>Good </a:t>
            </a:r>
            <a:r>
              <a:rPr lang="en-US" sz="2000">
                <a:solidFill>
                  <a:srgbClr val="ffffff"/>
                </a:solidFill>
                <a:latin typeface="Calibri"/>
              </a:rPr>
              <a:t>printing quality</a:t>
            </a:r>
            <a:endParaRPr/>
          </a:p>
        </p:txBody>
      </p:sp>
      <p:sp>
        <p:nvSpPr>
          <p:cNvPr id="15" name="CustomShape 7"/>
          <p:cNvSpPr/>
          <p:nvPr/>
        </p:nvSpPr>
        <p:spPr>
          <a:xfrm rot="16200000">
            <a:off x="-2863800" y="27495720"/>
            <a:ext cx="2705040" cy="486360"/>
          </a:xfrm>
          <a:prstGeom prst="rect">
            <a:avLst/>
          </a:prstGeom>
          <a:noFill/>
          <a:ln>
            <a:noFill/>
          </a:ln>
        </p:spPr>
        <p:txBody>
          <a:bodyPr lIns="45000" rIns="45000" tIns="45000" bIns="0"/>
          <a:p>
            <a:pPr algn="ctr">
              <a:lnSpc>
                <a:spcPct val="100000"/>
              </a:lnSpc>
            </a:pPr>
            <a:r>
              <a:rPr lang="en-US" sz="2000">
                <a:solidFill>
                  <a:srgbClr val="ff0000"/>
                </a:solidFill>
                <a:latin typeface="Calibri"/>
              </a:rPr>
              <a:t>Bad </a:t>
            </a:r>
            <a:r>
              <a:rPr lang="en-US" sz="2000">
                <a:solidFill>
                  <a:srgbClr val="ffffff"/>
                </a:solidFill>
                <a:latin typeface="Calibri"/>
              </a:rPr>
              <a:t>printing quality</a:t>
            </a:r>
            <a:endParaRPr/>
          </a:p>
        </p:txBody>
      </p:sp>
      <p:sp>
        <p:nvSpPr>
          <p:cNvPr id="16" name="CustomShape 8"/>
          <p:cNvSpPr/>
          <p:nvPr/>
        </p:nvSpPr>
        <p:spPr>
          <a:xfrm>
            <a:off x="21787200" y="0"/>
            <a:ext cx="12283560" cy="30273840"/>
          </a:xfrm>
          <a:prstGeom prst="rect">
            <a:avLst/>
          </a:prstGeom>
          <a:solidFill>
            <a:srgbClr val="0d0d0d"/>
          </a:solidFill>
          <a:ln w="25560">
            <a:noFill/>
          </a:ln>
        </p:spPr>
        <p:txBody>
          <a:bodyPr lIns="457200" rIns="457200" tIns="457200" bIns="0"/>
          <a:p>
            <a:pPr algn="ctr">
              <a:lnSpc>
                <a:spcPct val="100000"/>
              </a:lnSpc>
            </a:pPr>
            <a:r>
              <a:rPr b="1" lang="en-US" sz="4000">
                <a:solidFill>
                  <a:srgbClr val="ffffff"/>
                </a:solidFill>
                <a:latin typeface="Trebuchet MS"/>
              </a:rPr>
              <a:t>QUICK START (cont.)</a:t>
            </a:r>
            <a:endParaRPr/>
          </a:p>
          <a:p>
            <a:pPr algn="ctr">
              <a:lnSpc>
                <a:spcPct val="100000"/>
              </a:lnSpc>
            </a:pPr>
            <a:endParaRPr/>
          </a:p>
          <a:p>
            <a:pPr algn="ctr">
              <a:lnSpc>
                <a:spcPct val="100000"/>
              </a:lnSpc>
            </a:pPr>
            <a:r>
              <a:rPr b="1" lang="en-US" sz="3200">
                <a:solidFill>
                  <a:srgbClr val="ffc000"/>
                </a:solidFill>
                <a:latin typeface="Trebuchet MS"/>
              </a:rPr>
              <a:t>How to change the template color theme</a:t>
            </a:r>
            <a:endParaRPr/>
          </a:p>
          <a:p>
            <a:pPr>
              <a:lnSpc>
                <a:spcPct val="100000"/>
              </a:lnSpc>
            </a:pPr>
            <a:r>
              <a:rPr lang="en-US" sz="2400">
                <a:solidFill>
                  <a:srgbClr val="bfbfbf"/>
                </a:solidFill>
                <a:latin typeface="Trebuchet MS"/>
              </a:rPr>
              <a:t>You can easily change the color theme of your poster by going to the DESIGN menu, click on COLORS, and choose the color theme of your choice. You can also create your own color theme.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bfbfbf"/>
                </a:solidFill>
                <a:latin typeface="Trebuchet MS"/>
              </a:rPr>
              <a:t>You can also manually change the color of your background by going to VIEW &gt; SLIDE MASTER.  After you finish working on the master be sure to go to VIEW &gt; NORMAL to continue working on your poster.</a:t>
            </a:r>
            <a:endParaRPr/>
          </a:p>
          <a:p>
            <a:pPr>
              <a:lnSpc>
                <a:spcPct val="100000"/>
              </a:lnSpc>
            </a:pPr>
            <a:endParaRPr/>
          </a:p>
          <a:p>
            <a:pPr algn="ctr">
              <a:lnSpc>
                <a:spcPct val="100000"/>
              </a:lnSpc>
            </a:pPr>
            <a:r>
              <a:rPr b="1" lang="en-US" sz="3200">
                <a:solidFill>
                  <a:srgbClr val="ffc000"/>
                </a:solidFill>
                <a:latin typeface="Trebuchet MS"/>
              </a:rPr>
              <a:t>How to add Text</a:t>
            </a:r>
            <a:endParaRPr/>
          </a:p>
          <a:p>
            <a:pPr>
              <a:lnSpc>
                <a:spcPct val="100000"/>
              </a:lnSpc>
            </a:pPr>
            <a:r>
              <a:rPr lang="en-US" sz="2400">
                <a:solidFill>
                  <a:srgbClr val="bfbfbf"/>
                </a:solidFill>
                <a:latin typeface="Trebuchet MS"/>
              </a:rPr>
              <a:t>The template comes with a number of pre-formatted placeholders for headers and text blocks. You can add more blocks by copying and pasting the existing ones or by adding a text box from the HOME menu. </a:t>
            </a:r>
            <a:endParaRPr/>
          </a:p>
          <a:p>
            <a:pPr>
              <a:lnSpc>
                <a:spcPct val="100000"/>
              </a:lnSpc>
            </a:pPr>
            <a:endParaRPr/>
          </a:p>
          <a:p>
            <a:pPr algn="ctr">
              <a:lnSpc>
                <a:spcPct val="100000"/>
              </a:lnSpc>
            </a:pPr>
            <a:r>
              <a:rPr lang="en-US" sz="2400">
                <a:solidFill>
                  <a:srgbClr val="bfbfbf"/>
                </a:solidFill>
                <a:latin typeface="Trebuchet MS"/>
              </a:rPr>
              <a:t> </a:t>
            </a:r>
            <a:r>
              <a:rPr b="1" lang="en-US" sz="3200">
                <a:solidFill>
                  <a:srgbClr val="ffc000"/>
                </a:solidFill>
                <a:latin typeface="Trebuchet MS"/>
              </a:rPr>
              <a:t>Text size</a:t>
            </a:r>
            <a:endParaRPr/>
          </a:p>
          <a:p>
            <a:pPr algn="ctr">
              <a:lnSpc>
                <a:spcPct val="100000"/>
              </a:lnSpc>
            </a:pPr>
            <a:r>
              <a:rPr lang="en-US" sz="2400">
                <a:solidFill>
                  <a:srgbClr val="bfbfbf"/>
                </a:solidFill>
                <a:latin typeface="Trebuchet MS"/>
              </a:rPr>
              <a:t>Adjust the size of your text based on how much content you have to present. </a:t>
            </a:r>
            <a:endParaRPr/>
          </a:p>
          <a:p>
            <a:pPr>
              <a:lnSpc>
                <a:spcPct val="100000"/>
              </a:lnSpc>
            </a:pPr>
            <a:r>
              <a:rPr lang="en-US" sz="2400">
                <a:solidFill>
                  <a:srgbClr val="bfbfbf"/>
                </a:solidFill>
                <a:latin typeface="Trebuchet MS"/>
              </a:rPr>
              <a:t>The default template text offers a good starting point. Follow the conference requirements.</a:t>
            </a:r>
            <a:endParaRPr/>
          </a:p>
          <a:p>
            <a:pPr>
              <a:lnSpc>
                <a:spcPct val="100000"/>
              </a:lnSpc>
            </a:pPr>
            <a:endParaRPr/>
          </a:p>
          <a:p>
            <a:pPr algn="ctr">
              <a:lnSpc>
                <a:spcPct val="100000"/>
              </a:lnSpc>
            </a:pPr>
            <a:r>
              <a:rPr b="1" lang="en-US" sz="3200">
                <a:solidFill>
                  <a:srgbClr val="ffc000"/>
                </a:solidFill>
                <a:latin typeface="Trebuchet MS"/>
              </a:rPr>
              <a:t>How to add Tables</a:t>
            </a:r>
            <a:endParaRPr/>
          </a:p>
          <a:p>
            <a:pPr algn="ctr">
              <a:lnSpc>
                <a:spcPct val="100000"/>
              </a:lnSpc>
            </a:pPr>
            <a:r>
              <a:rPr lang="en-US" sz="2400">
                <a:solidFill>
                  <a:srgbClr val="bfbfbf"/>
                </a:solidFill>
                <a:latin typeface="Trebuchet MS"/>
              </a:rPr>
              <a:t>To add a table from scratch go to the INSERT menu and </a:t>
            </a:r>
            <a:endParaRPr/>
          </a:p>
          <a:p>
            <a:pPr>
              <a:lnSpc>
                <a:spcPct val="100000"/>
              </a:lnSpc>
            </a:pPr>
            <a:r>
              <a:rPr lang="en-US" sz="2400">
                <a:solidFill>
                  <a:srgbClr val="bfbfbf"/>
                </a:solidFill>
                <a:latin typeface="Trebuchet MS"/>
              </a:rPr>
              <a:t>click on TABLE. A drop-down box will help you select rows and columns. You can also copy and a paste a table from Word or another PowerPoint document. A pasted table may need to be re-formatted by RIGHT-CLICK &gt; FORMAT SHAPE, TEXT BOX, Margins.</a:t>
            </a:r>
            <a:endParaRPr/>
          </a:p>
          <a:p>
            <a:pPr>
              <a:lnSpc>
                <a:spcPct val="100000"/>
              </a:lnSpc>
            </a:pPr>
            <a:endParaRPr/>
          </a:p>
          <a:p>
            <a:pPr algn="ctr">
              <a:lnSpc>
                <a:spcPct val="100000"/>
              </a:lnSpc>
            </a:pPr>
            <a:r>
              <a:rPr b="1" lang="en-US" sz="3200">
                <a:solidFill>
                  <a:srgbClr val="ffc000"/>
                </a:solidFill>
                <a:latin typeface="Trebuchet MS"/>
              </a:rPr>
              <a:t>Graphs / Charts</a:t>
            </a:r>
            <a:endParaRPr/>
          </a:p>
          <a:p>
            <a:pPr>
              <a:lnSpc>
                <a:spcPct val="100000"/>
              </a:lnSpc>
            </a:pPr>
            <a:r>
              <a:rPr lang="en-US" sz="2400">
                <a:solidFill>
                  <a:srgbClr val="bfbfbf"/>
                </a:solidFill>
                <a:latin typeface="Trebuchet MS"/>
              </a:rPr>
              <a:t>You can simply copy and paste charts and graphs from Excel or Word. Some reformatting may be required depending on how the original document has been created.</a:t>
            </a:r>
            <a:endParaRPr/>
          </a:p>
          <a:p>
            <a:pPr>
              <a:lnSpc>
                <a:spcPct val="100000"/>
              </a:lnSpc>
            </a:pPr>
            <a:endParaRPr/>
          </a:p>
          <a:p>
            <a:pPr algn="ctr">
              <a:lnSpc>
                <a:spcPct val="100000"/>
              </a:lnSpc>
            </a:pPr>
            <a:r>
              <a:rPr b="1" lang="en-US" sz="3200">
                <a:solidFill>
                  <a:srgbClr val="ffc000"/>
                </a:solidFill>
                <a:latin typeface="Trebuchet MS"/>
              </a:rPr>
              <a:t>How to change the column configuration</a:t>
            </a:r>
            <a:endParaRPr/>
          </a:p>
          <a:p>
            <a:pPr>
              <a:lnSpc>
                <a:spcPct val="100000"/>
              </a:lnSpc>
            </a:pPr>
            <a:r>
              <a:rPr lang="en-US" sz="2400">
                <a:solidFill>
                  <a:srgbClr val="bfbfbf"/>
                </a:solidFill>
                <a:latin typeface="Trebuchet MS"/>
              </a:rPr>
              <a:t>RIGHT-CLICK on the poster background and select LAYOUT to see the column options available for this template. The poster columns can also be customized on the Master. VIEW &gt; MASTER.</a:t>
            </a:r>
            <a:endParaRPr/>
          </a:p>
          <a:p>
            <a:pPr algn="ctr">
              <a:lnSpc>
                <a:spcPct val="100000"/>
              </a:lnSpc>
            </a:pPr>
            <a:endParaRPr/>
          </a:p>
          <a:p>
            <a:pPr algn="ctr">
              <a:lnSpc>
                <a:spcPct val="100000"/>
              </a:lnSpc>
            </a:pPr>
            <a:r>
              <a:rPr b="1" lang="en-US" sz="3200">
                <a:solidFill>
                  <a:srgbClr val="ffc000"/>
                </a:solidFill>
                <a:latin typeface="Trebuchet MS"/>
              </a:rPr>
              <a:t>How to remove the info bars</a:t>
            </a:r>
            <a:endParaRPr/>
          </a:p>
          <a:p>
            <a:pPr>
              <a:lnSpc>
                <a:spcPct val="100000"/>
              </a:lnSpc>
            </a:pPr>
            <a:r>
              <a:rPr lang="en-US" sz="2400">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a:lnSpc>
                <a:spcPct val="100000"/>
              </a:lnSpc>
            </a:pPr>
            <a:endParaRPr/>
          </a:p>
          <a:p>
            <a:pPr algn="ctr">
              <a:lnSpc>
                <a:spcPct val="100000"/>
              </a:lnSpc>
            </a:pPr>
            <a:r>
              <a:rPr b="1" lang="en-US" sz="3200">
                <a:solidFill>
                  <a:srgbClr val="ffc000"/>
                </a:solidFill>
                <a:latin typeface="Trebuchet MS"/>
              </a:rPr>
              <a:t>Save your work</a:t>
            </a:r>
            <a:endParaRPr/>
          </a:p>
          <a:p>
            <a:pPr>
              <a:lnSpc>
                <a:spcPct val="100000"/>
              </a:lnSpc>
            </a:pPr>
            <a:r>
              <a:rPr lang="en-US" sz="2400">
                <a:solidFill>
                  <a:srgbClr val="bfbfbf"/>
                </a:solidFill>
                <a:latin typeface="Trebuchet MS"/>
              </a:rPr>
              <a:t>Save your template as a PowerPoint document. For printing, save as PowerPoint or “Print-quality” PDF.</a:t>
            </a:r>
            <a:endParaRPr/>
          </a:p>
          <a:p>
            <a:pPr>
              <a:lnSpc>
                <a:spcPct val="100000"/>
              </a:lnSpc>
            </a:pPr>
            <a:endParaRPr/>
          </a:p>
        </p:txBody>
      </p:sp>
      <p:pic>
        <p:nvPicPr>
          <p:cNvPr id="17" name="Picture 56" descr=""/>
          <p:cNvPicPr/>
          <p:nvPr/>
        </p:nvPicPr>
        <p:blipFill>
          <a:blip r:embed="rId11"/>
          <a:stretch>
            <a:fillRect/>
          </a:stretch>
        </p:blipFill>
        <p:spPr>
          <a:xfrm>
            <a:off x="22152960" y="8478720"/>
            <a:ext cx="3296520" cy="1520640"/>
          </a:xfrm>
          <a:prstGeom prst="rect">
            <a:avLst/>
          </a:prstGeom>
          <a:ln>
            <a:noFill/>
          </a:ln>
        </p:spPr>
      </p:pic>
      <p:sp>
        <p:nvSpPr>
          <p:cNvPr id="18" name="CustomShape 9"/>
          <p:cNvSpPr/>
          <p:nvPr/>
        </p:nvSpPr>
        <p:spPr>
          <a:xfrm>
            <a:off x="22152960" y="26547840"/>
            <a:ext cx="11497320" cy="1404000"/>
          </a:xfrm>
          <a:prstGeom prst="roundRect">
            <a:avLst>
              <a:gd name="adj" fmla="val 16667"/>
            </a:avLst>
          </a:prstGeom>
          <a:solidFill>
            <a:srgbClr val="ffffff"/>
          </a:solidFill>
          <a:ln w="25560">
            <a:noFill/>
          </a:ln>
        </p:spPr>
      </p:sp>
      <p:pic>
        <p:nvPicPr>
          <p:cNvPr id="19" name="Picture 7" descr=""/>
          <p:cNvPicPr/>
          <p:nvPr/>
        </p:nvPicPr>
        <p:blipFill>
          <a:blip r:embed="rId12"/>
          <a:stretch>
            <a:fillRect/>
          </a:stretch>
        </p:blipFill>
        <p:spPr>
          <a:xfrm>
            <a:off x="22301280" y="26674560"/>
            <a:ext cx="1074600" cy="1176840"/>
          </a:xfrm>
          <a:prstGeom prst="rect">
            <a:avLst/>
          </a:prstGeom>
          <a:ln>
            <a:noFill/>
          </a:ln>
        </p:spPr>
      </p:pic>
      <p:sp>
        <p:nvSpPr>
          <p:cNvPr id="20" name="CustomShape 10"/>
          <p:cNvSpPr/>
          <p:nvPr/>
        </p:nvSpPr>
        <p:spPr>
          <a:xfrm>
            <a:off x="23447520" y="26792640"/>
            <a:ext cx="10202400" cy="820800"/>
          </a:xfrm>
          <a:prstGeom prst="rect">
            <a:avLst/>
          </a:prstGeom>
          <a:noFill/>
          <a:ln>
            <a:noFill/>
          </a:ln>
        </p:spPr>
        <p:txBody>
          <a:bodyPr lIns="90000" rIns="90000" tIns="45000" bIns="45000"/>
          <a:p>
            <a:r>
              <a:rPr lang="en-US" sz="2400">
                <a:solidFill>
                  <a:srgbClr val="44546a"/>
                </a:solidFill>
                <a:latin typeface="Trebuchet MS"/>
              </a:rPr>
              <a:t>Student discounts are available on our Facebook page.</a:t>
            </a:r>
            <a:endParaRPr/>
          </a:p>
          <a:p>
            <a:pPr>
              <a:lnSpc>
                <a:spcPct val="100000"/>
              </a:lnSpc>
            </a:pPr>
            <a:r>
              <a:rPr lang="en-US" sz="2400">
                <a:solidFill>
                  <a:srgbClr val="44546a"/>
                </a:solidFill>
                <a:latin typeface="Trebuchet MS"/>
              </a:rPr>
              <a:t>Go to </a:t>
            </a:r>
            <a:r>
              <a:rPr lang="en-US" sz="2400" u="sng">
                <a:solidFill>
                  <a:srgbClr val="44546a"/>
                </a:solidFill>
                <a:latin typeface="Trebuchet MS"/>
              </a:rPr>
              <a:t>PosterPresentations.com</a:t>
            </a:r>
            <a:r>
              <a:rPr lang="en-US" sz="2400">
                <a:solidFill>
                  <a:srgbClr val="44546a"/>
                </a:solidFill>
                <a:latin typeface="Trebuchet MS"/>
              </a:rPr>
              <a:t> and click on the FB icon. </a:t>
            </a:r>
            <a:endParaRPr/>
          </a:p>
        </p:txBody>
      </p:sp>
      <p:sp>
        <p:nvSpPr>
          <p:cNvPr id="21" name="CustomShape 11"/>
          <p:cNvSpPr/>
          <p:nvPr/>
        </p:nvSpPr>
        <p:spPr>
          <a:xfrm>
            <a:off x="22152960" y="28455840"/>
            <a:ext cx="7628040" cy="1587960"/>
          </a:xfrm>
          <a:prstGeom prst="rect">
            <a:avLst/>
          </a:prstGeom>
          <a:noFill/>
          <a:ln>
            <a:noFill/>
          </a:ln>
        </p:spPr>
        <p:txBody>
          <a:bodyPr lIns="65160" rIns="65160" tIns="32760" bIns="32760"/>
          <a:p>
            <a:r>
              <a:rPr lang="en-US" sz="2800">
                <a:solidFill>
                  <a:srgbClr val="ffffff"/>
                </a:solidFill>
                <a:latin typeface="Calibri"/>
              </a:rPr>
              <a:t>© 2015 PosterPresentations.com</a:t>
            </a:r>
            <a:endParaRPr/>
          </a:p>
          <a:p>
            <a:pPr>
              <a:lnSpc>
                <a:spcPts val="40"/>
              </a:lnSpc>
            </a:pPr>
            <a:r>
              <a:rPr lang="en-US" sz="2400">
                <a:solidFill>
                  <a:srgbClr val="ffffff"/>
                </a:solidFill>
                <a:latin typeface="Calibri"/>
              </a:rPr>
              <a:t>2117 Fourth Street , Unit C        </a:t>
            </a:r>
            <a:endParaRPr/>
          </a:p>
          <a:p>
            <a:pPr>
              <a:lnSpc>
                <a:spcPts val="40"/>
              </a:lnSpc>
            </a:pPr>
            <a:r>
              <a:rPr lang="en-US" sz="2400">
                <a:solidFill>
                  <a:srgbClr val="ffffff"/>
                </a:solidFill>
                <a:latin typeface="Calibri"/>
              </a:rPr>
              <a:t>Berkeley CA </a:t>
            </a:r>
            <a:r>
              <a:rPr lang="en-US" sz="2000">
                <a:solidFill>
                  <a:srgbClr val="ffffff"/>
                </a:solidFill>
                <a:latin typeface="Calibri"/>
              </a:rPr>
              <a:t>94710</a:t>
            </a:r>
            <a:endParaRPr/>
          </a:p>
          <a:p>
            <a:pPr>
              <a:lnSpc>
                <a:spcPts val="40"/>
              </a:lnSpc>
            </a:pPr>
            <a:r>
              <a:rPr b="1" lang="en-US" sz="2400">
                <a:solidFill>
                  <a:srgbClr val="ffff00"/>
                </a:solidFill>
                <a:latin typeface="Calibri"/>
              </a:rPr>
              <a:t>posterpresenter@gmail.com</a:t>
            </a:r>
            <a:endParaRPr/>
          </a:p>
        </p:txBody>
      </p:sp>
      <p:sp>
        <p:nvSpPr>
          <p:cNvPr id="22" name="CustomShape 12"/>
          <p:cNvSpPr/>
          <p:nvPr/>
        </p:nvSpPr>
        <p:spPr>
          <a:xfrm>
            <a:off x="410040" y="3949200"/>
            <a:ext cx="10104120" cy="24570360"/>
          </a:xfrm>
          <a:prstGeom prst="roundRect">
            <a:avLst>
              <a:gd name="adj" fmla="val 3888"/>
            </a:avLst>
          </a:prstGeom>
          <a:noFill/>
          <a:ln w="25560">
            <a:solidFill>
              <a:srgbClr val="4472c4"/>
            </a:solidFill>
            <a:round/>
          </a:ln>
        </p:spPr>
      </p:sp>
      <p:sp>
        <p:nvSpPr>
          <p:cNvPr id="23" name="CustomShape 13"/>
          <p:cNvSpPr/>
          <p:nvPr/>
        </p:nvSpPr>
        <p:spPr>
          <a:xfrm>
            <a:off x="10866960" y="3949200"/>
            <a:ext cx="10104120" cy="24570360"/>
          </a:xfrm>
          <a:prstGeom prst="roundRect">
            <a:avLst>
              <a:gd name="adj" fmla="val 3888"/>
            </a:avLst>
          </a:prstGeom>
          <a:noFill/>
          <a:ln w="25560">
            <a:solidFill>
              <a:srgbClr val="4472c4"/>
            </a:solidFill>
            <a:round/>
          </a:ln>
        </p:spPr>
      </p:sp>
      <p:sp>
        <p:nvSpPr>
          <p:cNvPr id="24" name="CustomShape 14"/>
          <p:cNvSpPr/>
          <p:nvPr/>
        </p:nvSpPr>
        <p:spPr>
          <a:xfrm>
            <a:off x="0" y="565560"/>
            <a:ext cx="21383280" cy="3144240"/>
          </a:xfrm>
          <a:prstGeom prst="rect">
            <a:avLst/>
          </a:prstGeom>
          <a:gradFill>
            <a:gsLst>
              <a:gs pos="0">
                <a:srgbClr val="70ad47"/>
              </a:gs>
              <a:gs pos="100000">
                <a:srgbClr val="ffc000"/>
              </a:gs>
            </a:gsLst>
            <a:lin ang="0"/>
          </a:gradFill>
          <a:ln w="9360">
            <a:noFill/>
          </a:ln>
        </p:spPr>
      </p:sp>
      <p:sp>
        <p:nvSpPr>
          <p:cNvPr id="25" name="CustomShape 15"/>
          <p:cNvSpPr/>
          <p:nvPr/>
        </p:nvSpPr>
        <p:spPr>
          <a:xfrm>
            <a:off x="-6480" y="-5760"/>
            <a:ext cx="21391920" cy="3705120"/>
          </a:xfrm>
          <a:prstGeom prst="rect">
            <a:avLst/>
          </a:prstGeom>
          <a:gradFill>
            <a:gsLst>
              <a:gs pos="0">
                <a:srgbClr val="70ad47"/>
              </a:gs>
              <a:gs pos="100000">
                <a:srgbClr val="5b9bd5"/>
              </a:gs>
            </a:gsLst>
            <a:lin ang="0"/>
          </a:gradFill>
          <a:ln w="9360">
            <a:noFill/>
          </a:ln>
        </p:spPr>
      </p:sp>
      <p:sp>
        <p:nvSpPr>
          <p:cNvPr id="26" name="CustomShape 16"/>
          <p:cNvSpPr/>
          <p:nvPr/>
        </p:nvSpPr>
        <p:spPr>
          <a:xfrm>
            <a:off x="-14040" y="-9360"/>
            <a:ext cx="21401280" cy="3717360"/>
          </a:xfrm>
          <a:prstGeom prst="rect">
            <a:avLst/>
          </a:prstGeom>
          <a:gradFill>
            <a:gsLst>
              <a:gs pos="0">
                <a:srgbClr val="44546a"/>
              </a:gs>
              <a:gs pos="100000">
                <a:srgbClr val="5b9bd5"/>
              </a:gs>
            </a:gsLst>
            <a:lin ang="0"/>
          </a:gradFill>
          <a:ln w="9360">
            <a:noFill/>
          </a:ln>
        </p:spPr>
      </p:sp>
      <p:sp>
        <p:nvSpPr>
          <p:cNvPr id="27" name="CustomShape 17"/>
          <p:cNvSpPr/>
          <p:nvPr/>
        </p:nvSpPr>
        <p:spPr>
          <a:xfrm rot="10800000">
            <a:off x="-28080" y="28779840"/>
            <a:ext cx="21430440" cy="1268640"/>
          </a:xfrm>
          <a:prstGeom prst="rect">
            <a:avLst/>
          </a:prstGeom>
          <a:gradFill>
            <a:gsLst>
              <a:gs pos="0">
                <a:srgbClr val="70ad47"/>
              </a:gs>
              <a:gs pos="100000">
                <a:srgbClr val="ffc000"/>
              </a:gs>
            </a:gsLst>
            <a:lin ang="0"/>
          </a:gradFill>
          <a:ln w="9360">
            <a:noFill/>
          </a:ln>
        </p:spPr>
      </p:sp>
      <p:sp>
        <p:nvSpPr>
          <p:cNvPr id="28" name="CustomShape 18"/>
          <p:cNvSpPr/>
          <p:nvPr/>
        </p:nvSpPr>
        <p:spPr>
          <a:xfrm rot="10800000">
            <a:off x="-30240" y="28784160"/>
            <a:ext cx="21439080" cy="1495080"/>
          </a:xfrm>
          <a:prstGeom prst="rect">
            <a:avLst/>
          </a:prstGeom>
          <a:gradFill>
            <a:gsLst>
              <a:gs pos="0">
                <a:srgbClr val="70ad47"/>
              </a:gs>
              <a:gs pos="100000">
                <a:srgbClr val="5b9bd5"/>
              </a:gs>
            </a:gsLst>
            <a:lin ang="0"/>
          </a:gradFill>
          <a:ln w="9360">
            <a:noFill/>
          </a:ln>
        </p:spPr>
      </p:sp>
      <p:sp>
        <p:nvSpPr>
          <p:cNvPr id="29" name="CustomShape 19"/>
          <p:cNvSpPr/>
          <p:nvPr/>
        </p:nvSpPr>
        <p:spPr>
          <a:xfrm rot="10800000">
            <a:off x="-31680" y="28780560"/>
            <a:ext cx="21448080" cy="1500120"/>
          </a:xfrm>
          <a:prstGeom prst="rect">
            <a:avLst/>
          </a:prstGeom>
          <a:gradFill>
            <a:gsLst>
              <a:gs pos="0">
                <a:srgbClr val="44546a"/>
              </a:gs>
              <a:gs pos="100000">
                <a:srgbClr val="5b9bd5"/>
              </a:gs>
            </a:gsLst>
            <a:lin ang="0"/>
          </a:gradFill>
          <a:ln w="9360">
            <a:noFill/>
          </a:ln>
        </p:spPr>
      </p:sp>
      <p:sp>
        <p:nvSpPr>
          <p:cNvPr id="30" name="CustomShape 20"/>
          <p:cNvSpPr/>
          <p:nvPr/>
        </p:nvSpPr>
        <p:spPr>
          <a:xfrm>
            <a:off x="888840" y="29628360"/>
            <a:ext cx="3785040" cy="338760"/>
          </a:xfrm>
          <a:prstGeom prst="rect">
            <a:avLst/>
          </a:prstGeom>
          <a:noFill/>
          <a:ln w="9360">
            <a:noFill/>
          </a:ln>
        </p:spPr>
        <p:txBody>
          <a:bodyPr lIns="78120" rIns="78120" tIns="39240" bIns="39240"/>
          <a:p>
            <a:pPr>
              <a:lnSpc>
                <a:spcPct val="65000"/>
              </a:lnSpc>
            </a:pPr>
            <a:r>
              <a:rPr b="1" lang="en-US" sz="600">
                <a:solidFill>
                  <a:srgbClr val="bfbfbf"/>
                </a:solidFill>
                <a:latin typeface="Arial"/>
              </a:rPr>
              <a:t>RESEARCH POSTER PRESENTATION DESIGN © 2015</a:t>
            </a:r>
            <a:endParaRPr/>
          </a:p>
          <a:p>
            <a:pPr>
              <a:lnSpc>
                <a:spcPct val="65000"/>
              </a:lnSpc>
            </a:pPr>
            <a:r>
              <a:rPr b="1" lang="en-US" sz="1050">
                <a:solidFill>
                  <a:srgbClr val="bfbfbf"/>
                </a:solidFill>
                <a:latin typeface="Arial"/>
              </a:rPr>
              <a:t>www.PosterPresentations.com</a:t>
            </a:r>
            <a:endParaRPr/>
          </a:p>
        </p:txBody>
      </p:sp>
      <p:pic>
        <p:nvPicPr>
          <p:cNvPr id="31" name="" descr=""/>
          <p:cNvPicPr/>
          <p:nvPr/>
        </p:nvPicPr>
        <p:blipFill>
          <a:blip r:embed="rId13"/>
          <a:stretch>
            <a:fillRect/>
          </a:stretch>
        </p:blipFill>
        <p:spPr>
          <a:xfrm>
            <a:off x="-11201400" y="26352360"/>
            <a:ext cx="4405680" cy="2703960"/>
          </a:xfrm>
          <a:prstGeom prst="rect">
            <a:avLst/>
          </a:prstGeom>
          <a:ln>
            <a:noFill/>
          </a:ln>
        </p:spPr>
      </p:pic>
      <p:pic>
        <p:nvPicPr>
          <p:cNvPr id="32" name="" descr=""/>
          <p:cNvPicPr/>
          <p:nvPr/>
        </p:nvPicPr>
        <p:blipFill>
          <a:blip r:embed="rId14"/>
          <a:stretch>
            <a:fillRect/>
          </a:stretch>
        </p:blipFill>
        <p:spPr>
          <a:xfrm>
            <a:off x="-6184800" y="26365320"/>
            <a:ext cx="4405680" cy="2703960"/>
          </a:xfrm>
          <a:prstGeom prst="rect">
            <a:avLst/>
          </a:prstGeom>
          <a:ln>
            <a:noFill/>
          </a:ln>
        </p:spPr>
      </p:pic>
      <p:pic>
        <p:nvPicPr>
          <p:cNvPr id="33" name="" descr=""/>
          <p:cNvPicPr/>
          <p:nvPr/>
        </p:nvPicPr>
        <p:blipFill>
          <a:blip r:embed="rId15"/>
          <a:stretch>
            <a:fillRect/>
          </a:stretch>
        </p:blipFill>
        <p:spPr>
          <a:xfrm>
            <a:off x="24790320" y="3708360"/>
            <a:ext cx="6196680" cy="2284920"/>
          </a:xfrm>
          <a:prstGeom prst="rect">
            <a:avLst/>
          </a:prstGeom>
          <a:ln>
            <a:noFill/>
          </a:ln>
        </p:spPr>
      </p:pic>
      <p:pic>
        <p:nvPicPr>
          <p:cNvPr id="34" name="" descr=""/>
          <p:cNvPicPr/>
          <p:nvPr/>
        </p:nvPicPr>
        <p:blipFill>
          <a:blip r:embed="rId16"/>
          <a:stretch>
            <a:fillRect/>
          </a:stretch>
        </p:blipFill>
        <p:spPr>
          <a:xfrm>
            <a:off x="22301280" y="12636360"/>
            <a:ext cx="1637280" cy="1091160"/>
          </a:xfrm>
          <a:prstGeom prst="rect">
            <a:avLst/>
          </a:prstGeom>
          <a:ln>
            <a:noFill/>
          </a:ln>
        </p:spPr>
      </p:pic>
      <p:sp>
        <p:nvSpPr>
          <p:cNvPr id="35" name="PlaceHolder 21"/>
          <p:cNvSpPr>
            <a:spLocks noGrp="1"/>
          </p:cNvSpPr>
          <p:nvPr>
            <p:ph type="title"/>
          </p:nvPr>
        </p:nvSpPr>
        <p:spPr>
          <a:xfrm>
            <a:off x="1069200" y="1207800"/>
            <a:ext cx="19248840" cy="5055480"/>
          </a:xfrm>
          <a:prstGeom prst="rect">
            <a:avLst/>
          </a:prstGeom>
        </p:spPr>
        <p:txBody>
          <a:bodyPr lIns="0" rIns="0" tIns="0" bIns="0" anchor="ctr"/>
          <a:p>
            <a:pPr algn="ctr"/>
            <a:r>
              <a:rPr lang="en-US" sz="4400">
                <a:latin typeface="Arial"/>
              </a:rPr>
              <a:t>Click to edit the title text format</a:t>
            </a:r>
            <a:endParaRPr/>
          </a:p>
        </p:txBody>
      </p:sp>
      <p:sp>
        <p:nvSpPr>
          <p:cNvPr id="36" name="PlaceHolder 22"/>
          <p:cNvSpPr>
            <a:spLocks noGrp="1"/>
          </p:cNvSpPr>
          <p:nvPr>
            <p:ph type="body"/>
          </p:nvPr>
        </p:nvSpPr>
        <p:spPr>
          <a:xfrm>
            <a:off x="1069200" y="7084080"/>
            <a:ext cx="19248840" cy="175590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 id="2147483660" r:id="rId28"/>
  </p:sldLayoutIdLst>
</p:sldMaster>
</file>

<file path=ppt/slides/_rels/slide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440640" y="4516560"/>
            <a:ext cx="10100520" cy="633600"/>
          </a:xfrm>
          <a:prstGeom prst="rect">
            <a:avLst/>
          </a:prstGeom>
          <a:noFill/>
          <a:ln>
            <a:noFill/>
          </a:ln>
        </p:spPr>
        <p:txBody>
          <a:bodyPr lIns="158400" rIns="158400" tIns="158400" bIns="158400"/>
          <a:p>
            <a:pPr>
              <a:lnSpc>
                <a:spcPct val="100000"/>
              </a:lnSpc>
              <a:buSzPct val="45000"/>
              <a:buFont typeface="StarSymbol"/>
              <a:buChar char=""/>
            </a:pPr>
            <a:r>
              <a:rPr lang="en-US" sz="2800">
                <a:latin typeface="Calibri"/>
              </a:rPr>
              <a:t>In 2014, Kaggle started a competition to build March Madness brackets.</a:t>
            </a:r>
            <a:endParaRPr/>
          </a:p>
          <a:p>
            <a:pPr>
              <a:lnSpc>
                <a:spcPct val="100000"/>
              </a:lnSpc>
              <a:buSzPct val="45000"/>
              <a:buFont typeface="StarSymbol"/>
              <a:buChar char=""/>
            </a:pPr>
            <a:r>
              <a:rPr lang="en-US" sz="2800">
                <a:latin typeface="Calibri"/>
              </a:rPr>
              <a:t>Kaggle dataset includes</a:t>
            </a:r>
            <a:endParaRPr/>
          </a:p>
          <a:p>
            <a:pPr lvl="1">
              <a:lnSpc>
                <a:spcPct val="100000"/>
              </a:lnSpc>
              <a:buSzPct val="45000"/>
              <a:buFont typeface="StarSymbol"/>
              <a:buChar char=""/>
            </a:pPr>
            <a:r>
              <a:rPr lang="en-US" sz="2800">
                <a:latin typeface="Calibri"/>
              </a:rPr>
              <a:t>Detailed data for every season and tournament game back to 2003</a:t>
            </a:r>
            <a:endParaRPr/>
          </a:p>
          <a:p>
            <a:pPr lvl="1">
              <a:lnSpc>
                <a:spcPct val="100000"/>
              </a:lnSpc>
              <a:buSzPct val="45000"/>
              <a:buFont typeface="StarSymbol"/>
              <a:buChar char=""/>
            </a:pPr>
            <a:r>
              <a:rPr lang="en-US" sz="2800">
                <a:latin typeface="Calibri"/>
              </a:rPr>
              <a:t>Compact data for every season and tournament back to 1985</a:t>
            </a:r>
            <a:endParaRPr/>
          </a:p>
          <a:p>
            <a:pPr>
              <a:lnSpc>
                <a:spcPct val="100000"/>
              </a:lnSpc>
              <a:buSzPct val="45000"/>
              <a:buFont typeface="StarSymbol"/>
              <a:buChar char=""/>
            </a:pPr>
            <a:r>
              <a:rPr lang="en-US" sz="2800">
                <a:latin typeface="Calibri"/>
              </a:rPr>
              <a:t>Given data features include</a:t>
            </a:r>
            <a:endParaRPr/>
          </a:p>
          <a:p>
            <a:pPr lvl="1">
              <a:lnSpc>
                <a:spcPct val="100000"/>
              </a:lnSpc>
              <a:buSzPct val="45000"/>
              <a:buFont typeface="StarSymbol"/>
              <a:buChar char=""/>
            </a:pPr>
            <a:r>
              <a:rPr lang="en-US" sz="2000">
                <a:latin typeface="Calibri"/>
              </a:rPr>
              <a:t>Teams*</a:t>
            </a:r>
            <a:endParaRPr/>
          </a:p>
          <a:p>
            <a:pPr lvl="1">
              <a:lnSpc>
                <a:spcPct val="100000"/>
              </a:lnSpc>
              <a:buSzPct val="45000"/>
              <a:buFont typeface="StarSymbol"/>
              <a:buChar char=""/>
            </a:pPr>
            <a:r>
              <a:rPr lang="en-US" sz="2000">
                <a:latin typeface="Calibri"/>
              </a:rPr>
              <a:t>Scores*</a:t>
            </a:r>
            <a:endParaRPr/>
          </a:p>
          <a:p>
            <a:pPr lvl="1">
              <a:lnSpc>
                <a:spcPct val="100000"/>
              </a:lnSpc>
              <a:buSzPct val="45000"/>
              <a:buFont typeface="StarSymbol"/>
              <a:buChar char=""/>
            </a:pPr>
            <a:r>
              <a:rPr lang="en-US" sz="2000">
                <a:latin typeface="Calibri"/>
              </a:rPr>
              <a:t>Number of overtimes*</a:t>
            </a:r>
            <a:endParaRPr/>
          </a:p>
          <a:p>
            <a:pPr lvl="1">
              <a:lnSpc>
                <a:spcPct val="100000"/>
              </a:lnSpc>
              <a:buSzPct val="45000"/>
              <a:buFont typeface="StarSymbol"/>
              <a:buChar char=""/>
            </a:pPr>
            <a:r>
              <a:rPr lang="en-US" sz="2000">
                <a:latin typeface="Calibri"/>
              </a:rPr>
              <a:t>Winning team location (home/away/neutral)*</a:t>
            </a:r>
            <a:endParaRPr/>
          </a:p>
          <a:p>
            <a:pPr lvl="1">
              <a:lnSpc>
                <a:spcPct val="100000"/>
              </a:lnSpc>
              <a:buSzPct val="45000"/>
              <a:buFont typeface="StarSymbol"/>
              <a:buChar char=""/>
            </a:pPr>
            <a:r>
              <a:rPr lang="en-US" sz="2000">
                <a:latin typeface="Calibri"/>
              </a:rPr>
              <a:t>Field goals made / attempted</a:t>
            </a:r>
            <a:endParaRPr/>
          </a:p>
          <a:p>
            <a:pPr lvl="1">
              <a:lnSpc>
                <a:spcPct val="100000"/>
              </a:lnSpc>
              <a:buSzPct val="45000"/>
              <a:buFont typeface="StarSymbol"/>
              <a:buChar char=""/>
            </a:pPr>
            <a:r>
              <a:rPr lang="en-US" sz="2000">
                <a:latin typeface="Calibri"/>
              </a:rPr>
              <a:t>3 pointers goals made / attempted</a:t>
            </a:r>
            <a:endParaRPr/>
          </a:p>
          <a:p>
            <a:pPr lvl="1">
              <a:lnSpc>
                <a:spcPct val="100000"/>
              </a:lnSpc>
              <a:buSzPct val="45000"/>
              <a:buFont typeface="StarSymbol"/>
              <a:buChar char=""/>
            </a:pPr>
            <a:r>
              <a:rPr lang="en-US" sz="2000">
                <a:latin typeface="Calibri"/>
              </a:rPr>
              <a:t>Offensive/defensive rebounds</a:t>
            </a:r>
            <a:endParaRPr/>
          </a:p>
          <a:p>
            <a:pPr lvl="1">
              <a:lnSpc>
                <a:spcPct val="100000"/>
              </a:lnSpc>
              <a:buSzPct val="45000"/>
              <a:buFont typeface="StarSymbol"/>
              <a:buChar char=""/>
            </a:pPr>
            <a:r>
              <a:rPr lang="en-US" sz="2000">
                <a:latin typeface="Calibri"/>
              </a:rPr>
              <a:t>Assists</a:t>
            </a:r>
            <a:endParaRPr/>
          </a:p>
          <a:p>
            <a:pPr lvl="1">
              <a:lnSpc>
                <a:spcPct val="100000"/>
              </a:lnSpc>
              <a:buSzPct val="45000"/>
              <a:buFont typeface="StarSymbol"/>
              <a:buChar char=""/>
            </a:pPr>
            <a:r>
              <a:rPr lang="en-US" sz="2000">
                <a:latin typeface="Calibri"/>
              </a:rPr>
              <a:t>Turnovers</a:t>
            </a:r>
            <a:endParaRPr/>
          </a:p>
          <a:p>
            <a:pPr lvl="1">
              <a:lnSpc>
                <a:spcPct val="100000"/>
              </a:lnSpc>
              <a:buSzPct val="45000"/>
              <a:buFont typeface="StarSymbol"/>
              <a:buChar char=""/>
            </a:pPr>
            <a:r>
              <a:rPr lang="en-US" sz="2000">
                <a:latin typeface="Calibri"/>
              </a:rPr>
              <a:t>Steals</a:t>
            </a:r>
            <a:endParaRPr/>
          </a:p>
          <a:p>
            <a:pPr lvl="1">
              <a:lnSpc>
                <a:spcPct val="100000"/>
              </a:lnSpc>
              <a:buSzPct val="45000"/>
              <a:buFont typeface="StarSymbol"/>
              <a:buChar char=""/>
            </a:pPr>
            <a:r>
              <a:rPr lang="en-US" sz="2000">
                <a:latin typeface="Calibri"/>
              </a:rPr>
              <a:t>Blocks</a:t>
            </a:r>
            <a:endParaRPr/>
          </a:p>
          <a:p>
            <a:pPr lvl="1">
              <a:lnSpc>
                <a:spcPct val="100000"/>
              </a:lnSpc>
              <a:buSzPct val="45000"/>
              <a:buFont typeface="StarSymbol"/>
              <a:buChar char=""/>
            </a:pPr>
            <a:r>
              <a:rPr lang="en-US" sz="2000">
                <a:latin typeface="Calibri"/>
              </a:rPr>
              <a:t>Personal fouls</a:t>
            </a:r>
            <a:endParaRPr/>
          </a:p>
          <a:p>
            <a:pPr>
              <a:lnSpc>
                <a:spcPct val="100000"/>
              </a:lnSpc>
              <a:buSzPct val="45000"/>
              <a:buFont typeface="StarSymbol"/>
              <a:buChar char=""/>
            </a:pPr>
            <a:endParaRPr/>
          </a:p>
          <a:p>
            <a:pPr>
              <a:lnSpc>
                <a:spcPct val="100000"/>
              </a:lnSpc>
              <a:buSzPct val="45000"/>
              <a:buFont typeface="StarSymbol"/>
              <a:buChar char=""/>
            </a:pPr>
            <a:r>
              <a:rPr lang="en-US" sz="2000">
                <a:latin typeface="Calibri"/>
              </a:rPr>
              <a:t>* indicates a feature in the compact dataset</a:t>
            </a:r>
            <a:endParaRPr/>
          </a:p>
        </p:txBody>
      </p:sp>
      <p:sp>
        <p:nvSpPr>
          <p:cNvPr id="77" name="CustomShape 2"/>
          <p:cNvSpPr/>
          <p:nvPr/>
        </p:nvSpPr>
        <p:spPr>
          <a:xfrm>
            <a:off x="449640" y="3993840"/>
            <a:ext cx="10092600" cy="564480"/>
          </a:xfrm>
          <a:prstGeom prst="rect">
            <a:avLst/>
          </a:prstGeom>
          <a:noFill/>
          <a:ln>
            <a:noFill/>
          </a:ln>
        </p:spPr>
        <p:txBody>
          <a:bodyPr lIns="63360" rIns="63360" tIns="63360" bIns="63360" anchor="ctr"/>
          <a:p>
            <a:pPr algn="ctr">
              <a:lnSpc>
                <a:spcPct val="100000"/>
              </a:lnSpc>
              <a:buSzPct val="45000"/>
              <a:buFont typeface="StarSymbol"/>
              <a:buChar char="l"/>
            </a:pPr>
            <a:r>
              <a:rPr b="1" lang="en-US" sz="3600" u="sng">
                <a:latin typeface="Calibri"/>
              </a:rPr>
              <a:t>Problem and data</a:t>
            </a:r>
            <a:endParaRPr/>
          </a:p>
        </p:txBody>
      </p:sp>
      <p:sp>
        <p:nvSpPr>
          <p:cNvPr id="78" name="CustomShape 3"/>
          <p:cNvSpPr/>
          <p:nvPr/>
        </p:nvSpPr>
        <p:spPr>
          <a:xfrm>
            <a:off x="449640" y="13626360"/>
            <a:ext cx="10094760" cy="564480"/>
          </a:xfrm>
          <a:prstGeom prst="rect">
            <a:avLst/>
          </a:prstGeom>
          <a:noFill/>
          <a:ln>
            <a:noFill/>
          </a:ln>
        </p:spPr>
        <p:txBody>
          <a:bodyPr lIns="63360" rIns="63360" tIns="63360" bIns="63360" anchor="ctr"/>
          <a:p>
            <a:pPr algn="ctr">
              <a:lnSpc>
                <a:spcPct val="100000"/>
              </a:lnSpc>
              <a:buSzPct val="45000"/>
              <a:buFont typeface="StarSymbol"/>
              <a:buChar char="l"/>
            </a:pPr>
            <a:r>
              <a:rPr b="1" lang="en-US" sz="3600" u="sng">
                <a:latin typeface="Calibri"/>
              </a:rPr>
              <a:t>Feature Engineering</a:t>
            </a:r>
            <a:endParaRPr/>
          </a:p>
        </p:txBody>
      </p:sp>
      <p:sp>
        <p:nvSpPr>
          <p:cNvPr id="79" name="CustomShape 4"/>
          <p:cNvSpPr/>
          <p:nvPr/>
        </p:nvSpPr>
        <p:spPr>
          <a:xfrm>
            <a:off x="10846440" y="3993840"/>
            <a:ext cx="10092240" cy="564480"/>
          </a:xfrm>
          <a:prstGeom prst="rect">
            <a:avLst/>
          </a:prstGeom>
          <a:noFill/>
          <a:ln>
            <a:noFill/>
          </a:ln>
        </p:spPr>
        <p:txBody>
          <a:bodyPr lIns="63360" rIns="63360" tIns="63360" bIns="63360" anchor="ctr"/>
          <a:p>
            <a:pPr algn="ctr">
              <a:lnSpc>
                <a:spcPct val="100000"/>
              </a:lnSpc>
              <a:buSzPct val="45000"/>
              <a:buFont typeface="StarSymbol"/>
              <a:buChar char="l"/>
            </a:pPr>
            <a:r>
              <a:rPr b="1" lang="en-US" sz="3600" u="sng">
                <a:latin typeface="Calibri"/>
              </a:rPr>
              <a:t>Algorithms</a:t>
            </a:r>
            <a:endParaRPr/>
          </a:p>
        </p:txBody>
      </p:sp>
      <p:pic>
        <p:nvPicPr>
          <p:cNvPr id="80" name="" descr=""/>
          <p:cNvPicPr/>
          <p:nvPr/>
        </p:nvPicPr>
        <p:blipFill>
          <a:blip r:embed="rId1"/>
          <a:stretch>
            <a:fillRect/>
          </a:stretch>
        </p:blipFill>
        <p:spPr>
          <a:xfrm>
            <a:off x="6140880" y="16949880"/>
            <a:ext cx="4030200" cy="3712320"/>
          </a:xfrm>
          <a:prstGeom prst="rect">
            <a:avLst/>
          </a:prstGeom>
          <a:ln>
            <a:noFill/>
          </a:ln>
        </p:spPr>
      </p:pic>
      <p:sp>
        <p:nvSpPr>
          <p:cNvPr id="81" name="CustomShape 5"/>
          <p:cNvSpPr/>
          <p:nvPr/>
        </p:nvSpPr>
        <p:spPr>
          <a:xfrm>
            <a:off x="10846440" y="12238200"/>
            <a:ext cx="10089360" cy="564480"/>
          </a:xfrm>
          <a:prstGeom prst="rect">
            <a:avLst/>
          </a:prstGeom>
          <a:noFill/>
          <a:ln>
            <a:noFill/>
          </a:ln>
        </p:spPr>
        <p:txBody>
          <a:bodyPr lIns="63360" rIns="63360" tIns="63360" bIns="63360" anchor="ctr"/>
          <a:p>
            <a:pPr algn="ctr">
              <a:lnSpc>
                <a:spcPct val="100000"/>
              </a:lnSpc>
              <a:buSzPct val="45000"/>
              <a:buFont typeface="StarSymbol"/>
              <a:buChar char="l"/>
            </a:pPr>
            <a:r>
              <a:rPr b="1" lang="en-US" sz="3600" u="sng">
                <a:latin typeface="Calibri"/>
              </a:rPr>
              <a:t>Results</a:t>
            </a:r>
            <a:endParaRPr/>
          </a:p>
        </p:txBody>
      </p:sp>
      <p:sp>
        <p:nvSpPr>
          <p:cNvPr id="82" name="CustomShape 6"/>
          <p:cNvSpPr/>
          <p:nvPr/>
        </p:nvSpPr>
        <p:spPr>
          <a:xfrm>
            <a:off x="10842840" y="12799440"/>
            <a:ext cx="10093320" cy="633600"/>
          </a:xfrm>
          <a:prstGeom prst="rect">
            <a:avLst/>
          </a:prstGeom>
          <a:noFill/>
          <a:ln>
            <a:noFill/>
          </a:ln>
        </p:spPr>
      </p:sp>
      <p:sp>
        <p:nvSpPr>
          <p:cNvPr id="83" name="CustomShape 7"/>
          <p:cNvSpPr/>
          <p:nvPr/>
        </p:nvSpPr>
        <p:spPr>
          <a:xfrm>
            <a:off x="10854360" y="22768560"/>
            <a:ext cx="10084320" cy="564480"/>
          </a:xfrm>
          <a:prstGeom prst="rect">
            <a:avLst/>
          </a:prstGeom>
          <a:noFill/>
          <a:ln>
            <a:noFill/>
          </a:ln>
        </p:spPr>
        <p:txBody>
          <a:bodyPr lIns="63360" rIns="63360" tIns="63360" bIns="63360" anchor="ctr"/>
          <a:p>
            <a:pPr algn="ctr">
              <a:lnSpc>
                <a:spcPct val="100000"/>
              </a:lnSpc>
              <a:buSzPct val="45000"/>
              <a:buFont typeface="StarSymbol"/>
              <a:buChar char="l"/>
            </a:pPr>
            <a:r>
              <a:rPr b="1" lang="en-US" sz="3600" u="sng">
                <a:latin typeface="Calibri"/>
              </a:rPr>
              <a:t>Analysis</a:t>
            </a:r>
            <a:endParaRPr/>
          </a:p>
        </p:txBody>
      </p:sp>
      <p:sp>
        <p:nvSpPr>
          <p:cNvPr id="84" name="CustomShape 8"/>
          <p:cNvSpPr/>
          <p:nvPr/>
        </p:nvSpPr>
        <p:spPr>
          <a:xfrm>
            <a:off x="10846440" y="23343480"/>
            <a:ext cx="10089360" cy="633600"/>
          </a:xfrm>
          <a:prstGeom prst="rect">
            <a:avLst/>
          </a:prstGeom>
          <a:noFill/>
          <a:ln>
            <a:noFill/>
          </a:ln>
        </p:spPr>
      </p:sp>
      <p:sp>
        <p:nvSpPr>
          <p:cNvPr id="85" name="CustomShape 9"/>
          <p:cNvSpPr/>
          <p:nvPr/>
        </p:nvSpPr>
        <p:spPr>
          <a:xfrm>
            <a:off x="440640" y="15736680"/>
            <a:ext cx="10101240" cy="633600"/>
          </a:xfrm>
          <a:prstGeom prst="rect">
            <a:avLst/>
          </a:prstGeom>
          <a:noFill/>
          <a:ln>
            <a:noFill/>
          </a:ln>
        </p:spPr>
        <p:txBody>
          <a:bodyPr lIns="158400" rIns="158400" tIns="158400" bIns="158400"/>
          <a:p>
            <a:pPr>
              <a:lnSpc>
                <a:spcPct val="100000"/>
              </a:lnSpc>
              <a:buSzPct val="45000"/>
              <a:buFont typeface="StarSymbol"/>
              <a:buChar char="l"/>
            </a:pPr>
            <a:r>
              <a:rPr lang="en-US" sz="2800">
                <a:latin typeface="Calibri"/>
              </a:rPr>
              <a:t>Our algorithms learned on 70 features, some hand-crafted and some provided.</a:t>
            </a:r>
            <a:endParaRPr/>
          </a:p>
          <a:p>
            <a:pPr>
              <a:lnSpc>
                <a:spcPct val="100000"/>
              </a:lnSpc>
              <a:buSzPct val="45000"/>
              <a:buFont typeface="StarSymbol"/>
              <a:buChar char="l"/>
            </a:pPr>
            <a:r>
              <a:rPr lang="en-US" sz="2800">
                <a:latin typeface="Calibri"/>
              </a:rPr>
              <a:t>Some of the hand-crafted features include:</a:t>
            </a:r>
            <a:endParaRPr/>
          </a:p>
          <a:p>
            <a:pPr lvl="1">
              <a:lnSpc>
                <a:spcPct val="100000"/>
              </a:lnSpc>
              <a:buSzPct val="75000"/>
              <a:buFont typeface="StarSymbol"/>
              <a:buChar char="l"/>
            </a:pPr>
            <a:r>
              <a:rPr lang="en-US" sz="2000">
                <a:latin typeface="Calibri"/>
              </a:rPr>
              <a:t>Offensive/defensive rebound percentage</a:t>
            </a:r>
            <a:endParaRPr/>
          </a:p>
          <a:p>
            <a:pPr lvl="1">
              <a:lnSpc>
                <a:spcPct val="100000"/>
              </a:lnSpc>
              <a:buSzPct val="75000"/>
              <a:buFont typeface="StarSymbol"/>
              <a:buChar char="l"/>
            </a:pPr>
            <a:r>
              <a:rPr lang="en-US" sz="2000">
                <a:latin typeface="Calibri"/>
              </a:rPr>
              <a:t>Running average score of the season </a:t>
            </a:r>
            <a:endParaRPr/>
          </a:p>
          <a:p>
            <a:pPr lvl="1">
              <a:lnSpc>
                <a:spcPct val="100000"/>
              </a:lnSpc>
              <a:buSzPct val="75000"/>
              <a:buFont typeface="StarSymbol"/>
              <a:buChar char="l"/>
            </a:pPr>
            <a:r>
              <a:rPr lang="en-US" sz="2000">
                <a:latin typeface="Calibri"/>
              </a:rPr>
              <a:t>Field goal / 3-point percentage</a:t>
            </a:r>
            <a:endParaRPr/>
          </a:p>
          <a:p>
            <a:pPr lvl="1">
              <a:lnSpc>
                <a:spcPct val="100000"/>
              </a:lnSpc>
              <a:buSzPct val="75000"/>
              <a:buFont typeface="StarSymbol"/>
              <a:buChar char="l"/>
            </a:pPr>
            <a:r>
              <a:rPr lang="en-US" sz="2000">
                <a:latin typeface="Calibri"/>
              </a:rPr>
              <a:t>End of season streak</a:t>
            </a:r>
            <a:endParaRPr/>
          </a:p>
          <a:p>
            <a:pPr lvl="1">
              <a:lnSpc>
                <a:spcPct val="100000"/>
              </a:lnSpc>
              <a:buSzPct val="75000"/>
              <a:buFont typeface="StarSymbol"/>
              <a:buChar char="l"/>
            </a:pPr>
            <a:r>
              <a:rPr lang="en-US" sz="2000">
                <a:latin typeface="Calibri"/>
              </a:rPr>
              <a:t>Longest length winning streak</a:t>
            </a:r>
            <a:endParaRPr/>
          </a:p>
          <a:p>
            <a:pPr lvl="1">
              <a:lnSpc>
                <a:spcPct val="100000"/>
              </a:lnSpc>
              <a:buSzPct val="75000"/>
              <a:buFont typeface="StarSymbol"/>
              <a:buChar char="l"/>
            </a:pPr>
            <a:r>
              <a:rPr lang="en-US" sz="2000">
                <a:latin typeface="Calibri"/>
              </a:rPr>
              <a:t>Momentum</a:t>
            </a:r>
            <a:endParaRPr/>
          </a:p>
          <a:p>
            <a:pPr lvl="1">
              <a:lnSpc>
                <a:spcPct val="100000"/>
              </a:lnSpc>
              <a:buSzPct val="75000"/>
              <a:buFont typeface="StarSymbol"/>
              <a:buChar char="l"/>
            </a:pPr>
            <a:r>
              <a:rPr lang="en-US" sz="2000">
                <a:latin typeface="Calibri"/>
              </a:rPr>
              <a:t>Season win_percentage </a:t>
            </a:r>
            <a:endParaRPr/>
          </a:p>
          <a:p>
            <a:pPr lvl="1">
              <a:lnSpc>
                <a:spcPct val="100000"/>
              </a:lnSpc>
              <a:buSzPct val="75000"/>
              <a:buFont typeface="StarSymbol"/>
              <a:buChar char="l"/>
            </a:pPr>
            <a:r>
              <a:rPr lang="en-US" sz="2000">
                <a:latin typeface="Calibri"/>
              </a:rPr>
              <a:t>Number of games played</a:t>
            </a:r>
            <a:endParaRPr/>
          </a:p>
          <a:p>
            <a:pPr lvl="1">
              <a:lnSpc>
                <a:spcPct val="100000"/>
              </a:lnSpc>
              <a:buSzPct val="75000"/>
              <a:buFont typeface="StarSymbol"/>
              <a:buChar char="l"/>
            </a:pPr>
            <a:r>
              <a:rPr lang="en-US" sz="2000">
                <a:latin typeface="Calibri"/>
              </a:rPr>
              <a:t>Bracket seed</a:t>
            </a:r>
            <a:endParaRPr/>
          </a:p>
          <a:p>
            <a:pPr lvl="1">
              <a:lnSpc>
                <a:spcPct val="100000"/>
              </a:lnSpc>
              <a:buSzPct val="75000"/>
              <a:buFont typeface="StarSymbol"/>
              <a:buChar char="l"/>
            </a:pPr>
            <a:r>
              <a:rPr lang="en-US" sz="2000">
                <a:latin typeface="Calibri"/>
              </a:rPr>
              <a:t>KenPom Data, including</a:t>
            </a:r>
            <a:endParaRPr/>
          </a:p>
          <a:p>
            <a:pPr lvl="2">
              <a:lnSpc>
                <a:spcPct val="100000"/>
              </a:lnSpc>
              <a:buSzPct val="45000"/>
              <a:buFont typeface="StarSymbol"/>
              <a:buChar char="l"/>
            </a:pPr>
            <a:r>
              <a:rPr lang="en-US" sz="2000">
                <a:latin typeface="Calibri"/>
              </a:rPr>
              <a:t>Luck</a:t>
            </a:r>
            <a:endParaRPr/>
          </a:p>
          <a:p>
            <a:pPr lvl="2">
              <a:lnSpc>
                <a:spcPct val="100000"/>
              </a:lnSpc>
              <a:buSzPct val="45000"/>
              <a:buFont typeface="StarSymbol"/>
              <a:buChar char="l"/>
            </a:pPr>
            <a:r>
              <a:rPr lang="en-US" sz="2000">
                <a:latin typeface="Calibri"/>
              </a:rPr>
              <a:t>ELO Score</a:t>
            </a:r>
            <a:endParaRPr/>
          </a:p>
          <a:p>
            <a:pPr lvl="2">
              <a:lnSpc>
                <a:spcPct val="100000"/>
              </a:lnSpc>
              <a:buSzPct val="45000"/>
              <a:buFont typeface="StarSymbol"/>
              <a:buChar char="l"/>
            </a:pPr>
            <a:r>
              <a:rPr lang="en-US" sz="2000">
                <a:latin typeface="Calibri"/>
              </a:rPr>
              <a:t>“</a:t>
            </a:r>
            <a:r>
              <a:rPr lang="en-US" sz="2000">
                <a:latin typeface="Calibri"/>
              </a:rPr>
              <a:t>Adjusted” offense/defense</a:t>
            </a:r>
            <a:endParaRPr/>
          </a:p>
          <a:p>
            <a:pPr lvl="3">
              <a:lnSpc>
                <a:spcPct val="100000"/>
              </a:lnSpc>
              <a:buSzPct val="75000"/>
              <a:buFont typeface="StarSymbol"/>
              <a:buChar char="l"/>
            </a:pPr>
            <a:r>
              <a:rPr lang="en-US" sz="2000">
                <a:latin typeface="Calibri"/>
              </a:rPr>
              <a:t>How your offense/defense compares to the rest of the NCAA</a:t>
            </a:r>
            <a:endParaRPr/>
          </a:p>
        </p:txBody>
      </p:sp>
      <p:sp>
        <p:nvSpPr>
          <p:cNvPr id="86" name="CustomShape 10"/>
          <p:cNvSpPr/>
          <p:nvPr/>
        </p:nvSpPr>
        <p:spPr>
          <a:xfrm>
            <a:off x="0" y="2870280"/>
            <a:ext cx="20755800" cy="995040"/>
          </a:xfrm>
          <a:prstGeom prst="rect">
            <a:avLst/>
          </a:prstGeom>
          <a:noFill/>
          <a:ln>
            <a:noFill/>
          </a:ln>
        </p:spPr>
        <p:txBody>
          <a:bodyPr lIns="54720" rIns="54720" tIns="27360" bIns="27360" anchorCtr="1"/>
          <a:p>
            <a:pPr>
              <a:lnSpc>
                <a:spcPct val="100000"/>
              </a:lnSpc>
              <a:buSzPct val="45000"/>
              <a:buFont typeface="StarSymbol"/>
              <a:buChar char="l"/>
            </a:pPr>
            <a:r>
              <a:rPr lang="en-US" sz="3600">
                <a:solidFill>
                  <a:srgbClr val="ffffff"/>
                </a:solidFill>
                <a:latin typeface="Calibri"/>
              </a:rPr>
              <a:t>Josiah Buxton, Jessica Finocchiaro, Christopher Godley, Stephen Smart, Adam Winchell</a:t>
            </a:r>
            <a:endParaRPr/>
          </a:p>
        </p:txBody>
      </p:sp>
      <p:sp>
        <p:nvSpPr>
          <p:cNvPr id="87" name="CustomShape 11"/>
          <p:cNvSpPr/>
          <p:nvPr/>
        </p:nvSpPr>
        <p:spPr>
          <a:xfrm>
            <a:off x="1005840" y="558000"/>
            <a:ext cx="19933920" cy="1885320"/>
          </a:xfrm>
          <a:prstGeom prst="rect">
            <a:avLst/>
          </a:prstGeom>
          <a:noFill/>
          <a:ln>
            <a:noFill/>
          </a:ln>
        </p:spPr>
        <p:txBody>
          <a:bodyPr lIns="54720" rIns="54720" tIns="27360" bIns="27360" anchorCtr="1"/>
          <a:p>
            <a:pPr>
              <a:lnSpc>
                <a:spcPct val="100000"/>
              </a:lnSpc>
              <a:buSzPct val="45000"/>
              <a:buFont typeface="StarSymbol"/>
              <a:buChar char="l"/>
            </a:pPr>
            <a:r>
              <a:rPr lang="en-US" sz="8000">
                <a:solidFill>
                  <a:srgbClr val="ffffff"/>
                </a:solidFill>
                <a:latin typeface="Calibri"/>
              </a:rPr>
              <a:t>Bracket Buster – March Madness</a:t>
            </a:r>
            <a:endParaRPr/>
          </a:p>
        </p:txBody>
      </p:sp>
      <p:sp>
        <p:nvSpPr>
          <p:cNvPr id="88" name="CustomShape 12"/>
          <p:cNvSpPr/>
          <p:nvPr/>
        </p:nvSpPr>
        <p:spPr>
          <a:xfrm>
            <a:off x="5669280" y="21527280"/>
            <a:ext cx="4753800" cy="775080"/>
          </a:xfrm>
          <a:prstGeom prst="rect">
            <a:avLst/>
          </a:prstGeom>
          <a:noFill/>
          <a:ln>
            <a:noFill/>
          </a:ln>
        </p:spPr>
        <p:txBody>
          <a:bodyPr lIns="90000" rIns="90000" tIns="45000" bIns="45000"/>
          <a:p>
            <a:pPr algn="ctr">
              <a:lnSpc>
                <a:spcPct val="100000"/>
              </a:lnSpc>
            </a:pPr>
            <a:r>
              <a:rPr i="1" lang="en-US" sz="1600">
                <a:latin typeface="Arial"/>
              </a:rPr>
              <a:t>Figure 1: Team number vs. our generated momentum feature.  Teams with higher momentum have been performing better as of late.</a:t>
            </a:r>
            <a:endParaRPr/>
          </a:p>
        </p:txBody>
      </p:sp>
      <p:sp>
        <p:nvSpPr>
          <p:cNvPr id="89" name="CustomShape 13"/>
          <p:cNvSpPr/>
          <p:nvPr/>
        </p:nvSpPr>
        <p:spPr>
          <a:xfrm>
            <a:off x="648360" y="25297920"/>
            <a:ext cx="9683280" cy="3271680"/>
          </a:xfrm>
          <a:prstGeom prst="rect">
            <a:avLst/>
          </a:prstGeom>
          <a:noFill/>
          <a:ln>
            <a:noFill/>
          </a:ln>
        </p:spPr>
        <p:txBody>
          <a:bodyPr lIns="90000" rIns="90000" tIns="45000" bIns="45000"/>
          <a:p>
            <a:pPr>
              <a:lnSpc>
                <a:spcPct val="100000"/>
              </a:lnSpc>
              <a:buSzPct val="45000"/>
              <a:buFont typeface="StarSymbol"/>
              <a:buChar char="l"/>
            </a:pPr>
            <a:r>
              <a:rPr lang="en-US" sz="2800">
                <a:latin typeface="Arial"/>
              </a:rPr>
              <a:t>In preliminary work, we tested performance of K-Nearest Neighbors incrementally adding one feature at a time to see each feature's effect on performance. </a:t>
            </a:r>
            <a:endParaRPr/>
          </a:p>
          <a:p>
            <a:pPr>
              <a:lnSpc>
                <a:spcPct val="100000"/>
              </a:lnSpc>
              <a:buSzPct val="45000"/>
              <a:buFont typeface="StarSymbol"/>
              <a:buChar char="l"/>
            </a:pPr>
            <a:r>
              <a:rPr lang="en-US" sz="2800">
                <a:latin typeface="Arial"/>
              </a:rPr>
              <a:t>One primary concern we had was overfitting by creating too many features.</a:t>
            </a:r>
            <a:endParaRPr/>
          </a:p>
          <a:p>
            <a:pPr>
              <a:lnSpc>
                <a:spcPct val="100000"/>
              </a:lnSpc>
              <a:buSzPct val="45000"/>
              <a:buFont typeface="StarSymbol"/>
              <a:buChar char="l"/>
            </a:pPr>
            <a:r>
              <a:rPr lang="en-US" sz="2800">
                <a:latin typeface="Arial"/>
              </a:rPr>
              <a:t>Trained on seasons, cross-validated on tournaments, tested on 2017 bracket. </a:t>
            </a:r>
            <a:endParaRPr/>
          </a:p>
          <a:p>
            <a:pPr>
              <a:lnSpc>
                <a:spcPct val="100000"/>
              </a:lnSpc>
            </a:pPr>
            <a:endParaRPr/>
          </a:p>
        </p:txBody>
      </p:sp>
      <p:sp>
        <p:nvSpPr>
          <p:cNvPr id="90" name="CustomShape 14"/>
          <p:cNvSpPr/>
          <p:nvPr/>
        </p:nvSpPr>
        <p:spPr>
          <a:xfrm>
            <a:off x="2871360" y="24516720"/>
            <a:ext cx="5361120" cy="622800"/>
          </a:xfrm>
          <a:prstGeom prst="rect">
            <a:avLst/>
          </a:prstGeom>
          <a:noFill/>
          <a:ln>
            <a:noFill/>
          </a:ln>
        </p:spPr>
        <p:txBody>
          <a:bodyPr lIns="90000" rIns="90000" tIns="45000" bIns="45000"/>
          <a:p>
            <a:r>
              <a:rPr b="1" lang="en-US" sz="3600" u="sng">
                <a:latin typeface="Calibri"/>
              </a:rPr>
              <a:t>Precautionary steps</a:t>
            </a:r>
            <a:endParaRPr/>
          </a:p>
        </p:txBody>
      </p:sp>
      <p:sp>
        <p:nvSpPr>
          <p:cNvPr id="91" name="CustomShape 15"/>
          <p:cNvSpPr/>
          <p:nvPr/>
        </p:nvSpPr>
        <p:spPr>
          <a:xfrm>
            <a:off x="11247120" y="13018320"/>
            <a:ext cx="9418320" cy="2476080"/>
          </a:xfrm>
          <a:prstGeom prst="rect">
            <a:avLst/>
          </a:prstGeom>
          <a:noFill/>
          <a:ln>
            <a:noFill/>
          </a:ln>
        </p:spPr>
        <p:txBody>
          <a:bodyPr lIns="90000" rIns="90000" tIns="45000" bIns="45000"/>
          <a:p>
            <a:pPr>
              <a:lnSpc>
                <a:spcPct val="100000"/>
              </a:lnSpc>
              <a:buSzPct val="45000"/>
              <a:buFont typeface="StarSymbol"/>
              <a:buChar char=""/>
            </a:pPr>
            <a:r>
              <a:rPr lang="en-US" sz="2800">
                <a:latin typeface="Arial"/>
              </a:rPr>
              <a:t>Algorithm Performance by training on the 2003-2017 seasons, cross-validated with 2003-2016 tournament results, and tested on the 2017 tournament</a:t>
            </a:r>
            <a:endParaRPr/>
          </a:p>
          <a:p>
            <a:pPr>
              <a:lnSpc>
                <a:spcPct val="100000"/>
              </a:lnSpc>
              <a:buSzPct val="45000"/>
              <a:buFont typeface="StarSymbol"/>
              <a:buChar char="l"/>
            </a:pPr>
            <a:endParaRPr/>
          </a:p>
        </p:txBody>
      </p:sp>
      <p:sp>
        <p:nvSpPr>
          <p:cNvPr id="92" name="TextShape 16"/>
          <p:cNvSpPr txBox="1"/>
          <p:nvPr/>
        </p:nvSpPr>
        <p:spPr>
          <a:xfrm>
            <a:off x="10972800" y="5101200"/>
            <a:ext cx="10058400" cy="4237560"/>
          </a:xfrm>
          <a:prstGeom prst="rect">
            <a:avLst/>
          </a:prstGeom>
        </p:spPr>
        <p:txBody>
          <a:bodyPr lIns="90000" rIns="90000" tIns="45000" bIns="45000"/>
          <a:p>
            <a:pPr>
              <a:lnSpc>
                <a:spcPct val="100000"/>
              </a:lnSpc>
            </a:pPr>
            <a:r>
              <a:rPr lang="en-US" sz="2800">
                <a:latin typeface="Calibri"/>
              </a:rPr>
              <a:t>We tested our feature vectors on the following Algorithms with default (unless otherwise specified) parameters:</a:t>
            </a:r>
            <a:endParaRPr/>
          </a:p>
          <a:p>
            <a:pPr>
              <a:lnSpc>
                <a:spcPct val="100000"/>
              </a:lnSpc>
            </a:pPr>
            <a:endParaRPr/>
          </a:p>
          <a:p>
            <a:pPr>
              <a:lnSpc>
                <a:spcPct val="100000"/>
              </a:lnSpc>
              <a:buSzPct val="45000"/>
              <a:buFont typeface="StarSymbol"/>
              <a:buChar char=""/>
            </a:pPr>
            <a:r>
              <a:rPr lang="en-US" sz="2800">
                <a:latin typeface="Calibri"/>
              </a:rPr>
              <a:t>Decision Tree</a:t>
            </a:r>
            <a:endParaRPr/>
          </a:p>
          <a:p>
            <a:pPr>
              <a:lnSpc>
                <a:spcPct val="100000"/>
              </a:lnSpc>
              <a:buSzPct val="45000"/>
              <a:buFont typeface="StarSymbol"/>
              <a:buChar char=""/>
            </a:pPr>
            <a:r>
              <a:rPr lang="en-US" sz="2800">
                <a:latin typeface="Calibri"/>
              </a:rPr>
              <a:t>Logistic Regression</a:t>
            </a:r>
            <a:endParaRPr/>
          </a:p>
          <a:p>
            <a:pPr>
              <a:lnSpc>
                <a:spcPct val="100000"/>
              </a:lnSpc>
              <a:buSzPct val="45000"/>
              <a:buFont typeface="StarSymbol"/>
              <a:buChar char=""/>
            </a:pPr>
            <a:r>
              <a:rPr lang="en-US" sz="2800">
                <a:latin typeface="Calibri"/>
              </a:rPr>
              <a:t>K-Nearest Neighbors--  Fine-tuned: 9 NN</a:t>
            </a:r>
            <a:endParaRPr/>
          </a:p>
          <a:p>
            <a:pPr>
              <a:lnSpc>
                <a:spcPct val="100000"/>
              </a:lnSpc>
              <a:buSzPct val="45000"/>
              <a:buFont typeface="StarSymbol"/>
              <a:buChar char=""/>
            </a:pPr>
            <a:r>
              <a:rPr lang="en-US" sz="2800">
                <a:latin typeface="Calibri"/>
              </a:rPr>
              <a:t>Support Vector Classifier  </a:t>
            </a:r>
            <a:endParaRPr/>
          </a:p>
          <a:p>
            <a:pPr>
              <a:lnSpc>
                <a:spcPct val="100000"/>
              </a:lnSpc>
              <a:buSzPct val="45000"/>
              <a:buFont typeface="StarSymbol"/>
              <a:buChar char=""/>
            </a:pPr>
            <a:r>
              <a:rPr lang="en-US" sz="2800">
                <a:latin typeface="Calibri"/>
              </a:rPr>
              <a:t>AdaBoost </a:t>
            </a:r>
            <a:endParaRPr/>
          </a:p>
          <a:p>
            <a:pPr>
              <a:lnSpc>
                <a:spcPct val="100000"/>
              </a:lnSpc>
              <a:buSzPct val="45000"/>
              <a:buFont typeface="StarSymbol"/>
              <a:buChar char=""/>
            </a:pPr>
            <a:r>
              <a:rPr lang="en-US" sz="2800">
                <a:latin typeface="Calibri"/>
              </a:rPr>
              <a:t>Neural Networks</a:t>
            </a:r>
            <a:endParaRPr/>
          </a:p>
        </p:txBody>
      </p:sp>
      <p:graphicFrame>
        <p:nvGraphicFramePr>
          <p:cNvPr id="93" name="Table 17"/>
          <p:cNvGraphicFramePr/>
          <p:nvPr/>
        </p:nvGraphicFramePr>
        <p:xfrm>
          <a:off x="11055240" y="14897880"/>
          <a:ext cx="9792720" cy="7047720"/>
        </p:xfrm>
        <a:graphic>
          <a:graphicData uri="http://schemas.openxmlformats.org/drawingml/2006/table">
            <a:tbl>
              <a:tblPr/>
              <a:tblGrid>
                <a:gridCol w="3264120"/>
                <a:gridCol w="3264840"/>
                <a:gridCol w="3264120"/>
              </a:tblGrid>
              <a:tr h="977400">
                <a:tc>
                  <a:txBody>
                    <a:bodyPr lIns="90000" rIns="90000" tIns="46800" bIns="46800"/>
                    <a:p>
                      <a:pPr algn="ctr"/>
                      <a:r>
                        <a:rPr b="1" lang="en-US" sz="3600">
                          <a:latin typeface="Arial"/>
                        </a:rPr>
                        <a:t>Algorithm</a:t>
                      </a:r>
                      <a:endParaRPr/>
                    </a:p>
                  </a:txBody>
                  <a:tcPr/>
                </a:tc>
                <a:tc>
                  <a:txBody>
                    <a:bodyPr lIns="90000" rIns="90000" tIns="46800" bIns="46800"/>
                    <a:p>
                      <a:pPr algn="ctr"/>
                      <a:r>
                        <a:rPr b="1" lang="en-US" sz="3600">
                          <a:latin typeface="Arial"/>
                        </a:rPr>
                        <a:t>Test Accuracy</a:t>
                      </a:r>
                      <a:endParaRPr/>
                    </a:p>
                  </a:txBody>
                  <a:tcPr/>
                </a:tc>
                <a:tc>
                  <a:txBody>
                    <a:bodyPr lIns="90000" rIns="90000" tIns="46800" bIns="46800"/>
                    <a:p>
                      <a:pPr algn="ctr"/>
                      <a:r>
                        <a:rPr b="1" lang="en-US" sz="3600">
                          <a:latin typeface="Calibri"/>
                        </a:rPr>
                        <a:t>Variance</a:t>
                      </a:r>
                      <a:endParaRPr/>
                    </a:p>
                  </a:txBody>
                  <a:tcPr/>
                </a:tc>
              </a:tr>
              <a:tr h="1079640">
                <a:tc>
                  <a:txBody>
                    <a:bodyPr lIns="90000" rIns="90000" tIns="46800" bIns="46800"/>
                    <a:p>
                      <a:pPr algn="ctr"/>
                      <a:r>
                        <a:rPr lang="en-US" sz="2800">
                          <a:latin typeface="Arial"/>
                        </a:rPr>
                        <a:t>K-Nearest Neighbors</a:t>
                      </a:r>
                      <a:endParaRPr/>
                    </a:p>
                  </a:txBody>
                  <a:tcPr/>
                </a:tc>
                <a:tc>
                  <a:tcPr/>
                </a:tc>
                <a:tc>
                  <a:tcPr/>
                </a:tc>
              </a:tr>
              <a:tr h="1079640">
                <a:tc>
                  <a:txBody>
                    <a:bodyPr lIns="90000" rIns="90000" tIns="46800" bIns="46800"/>
                    <a:p>
                      <a:pPr algn="ctr"/>
                      <a:r>
                        <a:rPr lang="en-US" sz="2800">
                          <a:latin typeface="Arial"/>
                        </a:rPr>
                        <a:t>Support Vector Classifier</a:t>
                      </a:r>
                      <a:endParaRPr/>
                    </a:p>
                  </a:txBody>
                  <a:tcPr/>
                </a:tc>
                <a:tc>
                  <a:tcPr/>
                </a:tc>
                <a:tc>
                  <a:tcPr/>
                </a:tc>
              </a:tr>
              <a:tr h="977400">
                <a:tc>
                  <a:txBody>
                    <a:bodyPr lIns="90000" rIns="90000" tIns="46800" bIns="46800"/>
                    <a:p>
                      <a:pPr algn="ctr"/>
                      <a:r>
                        <a:rPr lang="en-US" sz="2800">
                          <a:latin typeface="Arial"/>
                        </a:rPr>
                        <a:t>Decision Tree</a:t>
                      </a:r>
                      <a:endParaRPr/>
                    </a:p>
                  </a:txBody>
                  <a:tcPr/>
                </a:tc>
                <a:tc>
                  <a:tcPr/>
                </a:tc>
                <a:tc>
                  <a:tcPr/>
                </a:tc>
              </a:tr>
              <a:tr h="977400">
                <a:tc>
                  <a:txBody>
                    <a:bodyPr lIns="90000" rIns="90000" tIns="46800" bIns="46800"/>
                    <a:p>
                      <a:pPr algn="ctr"/>
                      <a:r>
                        <a:rPr lang="en-US" sz="2800">
                          <a:latin typeface="Arial"/>
                        </a:rPr>
                        <a:t>Adaboost</a:t>
                      </a:r>
                      <a:endParaRPr/>
                    </a:p>
                  </a:txBody>
                  <a:tcPr/>
                </a:tc>
                <a:tc>
                  <a:tcPr/>
                </a:tc>
                <a:tc>
                  <a:tcPr/>
                </a:tc>
              </a:tr>
              <a:tr h="977400">
                <a:tc>
                  <a:txBody>
                    <a:bodyPr lIns="90000" rIns="90000" tIns="46800" bIns="46800"/>
                    <a:p>
                      <a:pPr algn="ctr"/>
                      <a:r>
                        <a:rPr lang="en-US" sz="2800">
                          <a:latin typeface="Arial"/>
                        </a:rPr>
                        <a:t>Decision Tree</a:t>
                      </a:r>
                      <a:endParaRPr/>
                    </a:p>
                  </a:txBody>
                  <a:tcPr/>
                </a:tc>
                <a:tc>
                  <a:tcPr/>
                </a:tc>
                <a:tc>
                  <a:tcPr/>
                </a:tc>
              </a:tr>
              <a:tr h="978840">
                <a:tc>
                  <a:txBody>
                    <a:bodyPr lIns="90000" rIns="90000" tIns="46800" bIns="46800"/>
                    <a:p>
                      <a:pPr algn="ctr"/>
                      <a:r>
                        <a:rPr lang="en-US" sz="2800">
                          <a:latin typeface="Arial"/>
                        </a:rPr>
                        <a:t>Neural Network</a:t>
                      </a:r>
                      <a:endParaRPr/>
                    </a:p>
                  </a:txBody>
                  <a:tcPr/>
                </a:tc>
                <a:tc>
                  <a:tcPr/>
                </a:tc>
                <a:tc>
                  <a:tcPr/>
                </a:tc>
              </a:tr>
            </a:tbl>
          </a:graphicData>
        </a:graphic>
      </p:graphicFrame>
      <p:sp>
        <p:nvSpPr>
          <p:cNvPr id="94" name="TextShape 18"/>
          <p:cNvSpPr txBox="1"/>
          <p:nvPr/>
        </p:nvSpPr>
        <p:spPr>
          <a:xfrm>
            <a:off x="10972800" y="23957280"/>
            <a:ext cx="9509760" cy="3822840"/>
          </a:xfrm>
          <a:prstGeom prst="rect">
            <a:avLst/>
          </a:prstGeom>
        </p:spPr>
        <p:txBody>
          <a:bodyPr lIns="90000" rIns="90000" tIns="45000" bIns="45000"/>
          <a:p>
            <a:r>
              <a:rPr lang="en-US" sz="2800">
                <a:latin typeface="Calibri"/>
              </a:rPr>
              <a:t>While baseline performance for predicting the outcome of a game is 50%, we also compare our results to a bracket the solely selects the higher ranked team, which achieves accuracy of 26% across the tournament .</a:t>
            </a:r>
            <a:endParaRPr/>
          </a:p>
          <a:p>
            <a:r>
              <a:rPr lang="en-US" sz="2800">
                <a:latin typeface="Calibri"/>
              </a:rPr>
              <a:t>Our best method for predicting a full bracket was ____ with an overall tournament accuracy of _____, where accuracy = # of correct predicted </a:t>
            </a:r>
            <a:r>
              <a:rPr i="1" lang="en-US" sz="2800">
                <a:latin typeface="Calibri"/>
              </a:rPr>
              <a:t>winners / </a:t>
            </a:r>
            <a:r>
              <a:rPr lang="en-US" sz="2800">
                <a:latin typeface="Calibri"/>
              </a:rPr>
              <a:t>total games in the tournament.</a:t>
            </a:r>
            <a:r>
              <a:rPr i="1" lang="en-US" sz="2800">
                <a:latin typeface="Calibri"/>
              </a:rPr>
              <a:t> </a:t>
            </a:r>
            <a:r>
              <a:rPr lang="en-US" sz="2800">
                <a:latin typeface="Calibri"/>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