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1" r:id="rId3"/>
    <p:sldId id="273" r:id="rId4"/>
    <p:sldId id="272" r:id="rId5"/>
    <p:sldId id="274" r:id="rId6"/>
    <p:sldId id="275" r:id="rId7"/>
    <p:sldId id="270" r:id="rId8"/>
    <p:sldId id="266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92" autoAdjust="0"/>
  </p:normalViewPr>
  <p:slideViewPr>
    <p:cSldViewPr snapToGrid="0" showGuides="1">
      <p:cViewPr varScale="1">
        <p:scale>
          <a:sx n="47" d="100"/>
          <a:sy n="47" d="100"/>
        </p:scale>
        <p:origin x="77" y="92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F-VPIMZBM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Sheet1!$A$2:$A$55</c:f>
              <c:numCache>
                <c:formatCode>General</c:formatCode>
                <c:ptCount val="54"/>
                <c:pt idx="0">
                  <c:v>1967</c:v>
                </c:pt>
                <c:pt idx="1">
                  <c:v>1968</c:v>
                </c:pt>
                <c:pt idx="2">
                  <c:v>1969</c:v>
                </c:pt>
                <c:pt idx="3">
                  <c:v>1970</c:v>
                </c:pt>
                <c:pt idx="4">
                  <c:v>1971</c:v>
                </c:pt>
                <c:pt idx="5">
                  <c:v>1972</c:v>
                </c:pt>
                <c:pt idx="6">
                  <c:v>1973</c:v>
                </c:pt>
                <c:pt idx="7">
                  <c:v>1974</c:v>
                </c:pt>
                <c:pt idx="8">
                  <c:v>1975</c:v>
                </c:pt>
                <c:pt idx="9">
                  <c:v>1976</c:v>
                </c:pt>
                <c:pt idx="10">
                  <c:v>1977</c:v>
                </c:pt>
                <c:pt idx="11">
                  <c:v>1978</c:v>
                </c:pt>
                <c:pt idx="12">
                  <c:v>1979</c:v>
                </c:pt>
                <c:pt idx="13">
                  <c:v>1980</c:v>
                </c:pt>
                <c:pt idx="14">
                  <c:v>1981</c:v>
                </c:pt>
                <c:pt idx="15">
                  <c:v>1982</c:v>
                </c:pt>
                <c:pt idx="16">
                  <c:v>1983</c:v>
                </c:pt>
                <c:pt idx="17">
                  <c:v>1984</c:v>
                </c:pt>
                <c:pt idx="18">
                  <c:v>1985</c:v>
                </c:pt>
                <c:pt idx="19">
                  <c:v>1986</c:v>
                </c:pt>
                <c:pt idx="20">
                  <c:v>1987</c:v>
                </c:pt>
                <c:pt idx="21">
                  <c:v>1988</c:v>
                </c:pt>
                <c:pt idx="22">
                  <c:v>1989</c:v>
                </c:pt>
                <c:pt idx="23">
                  <c:v>1990</c:v>
                </c:pt>
                <c:pt idx="24">
                  <c:v>1991</c:v>
                </c:pt>
                <c:pt idx="25">
                  <c:v>1992</c:v>
                </c:pt>
                <c:pt idx="26">
                  <c:v>1993</c:v>
                </c:pt>
                <c:pt idx="27">
                  <c:v>1994</c:v>
                </c:pt>
                <c:pt idx="28">
                  <c:v>1995</c:v>
                </c:pt>
                <c:pt idx="29">
                  <c:v>1996</c:v>
                </c:pt>
                <c:pt idx="30">
                  <c:v>1997</c:v>
                </c:pt>
                <c:pt idx="31">
                  <c:v>1998</c:v>
                </c:pt>
                <c:pt idx="32">
                  <c:v>1999</c:v>
                </c:pt>
                <c:pt idx="33">
                  <c:v>2000</c:v>
                </c:pt>
                <c:pt idx="34">
                  <c:v>2001</c:v>
                </c:pt>
                <c:pt idx="35">
                  <c:v>2002</c:v>
                </c:pt>
                <c:pt idx="36">
                  <c:v>2003</c:v>
                </c:pt>
                <c:pt idx="37">
                  <c:v>2004</c:v>
                </c:pt>
                <c:pt idx="38">
                  <c:v>2005</c:v>
                </c:pt>
                <c:pt idx="39">
                  <c:v>2006</c:v>
                </c:pt>
                <c:pt idx="40">
                  <c:v>2007</c:v>
                </c:pt>
                <c:pt idx="41">
                  <c:v>2008</c:v>
                </c:pt>
                <c:pt idx="42">
                  <c:v>2009</c:v>
                </c:pt>
                <c:pt idx="43">
                  <c:v>2010</c:v>
                </c:pt>
                <c:pt idx="44">
                  <c:v>2011</c:v>
                </c:pt>
                <c:pt idx="45">
                  <c:v>2012</c:v>
                </c:pt>
                <c:pt idx="46">
                  <c:v>2013</c:v>
                </c:pt>
                <c:pt idx="47">
                  <c:v>2014</c:v>
                </c:pt>
                <c:pt idx="48">
                  <c:v>2015</c:v>
                </c:pt>
                <c:pt idx="49">
                  <c:v>2016</c:v>
                </c:pt>
                <c:pt idx="50">
                  <c:v>2017</c:v>
                </c:pt>
                <c:pt idx="51">
                  <c:v>2018</c:v>
                </c:pt>
                <c:pt idx="52">
                  <c:v>2019</c:v>
                </c:pt>
                <c:pt idx="53">
                  <c:v>2020</c:v>
                </c:pt>
              </c:numCache>
            </c:numRef>
          </c:cat>
          <c:val>
            <c:numRef>
              <c:f>Sheet1!$B$2:$B$55</c:f>
              <c:numCache>
                <c:formatCode>General</c:formatCode>
                <c:ptCount val="54"/>
                <c:pt idx="0">
                  <c:v>104</c:v>
                </c:pt>
                <c:pt idx="1">
                  <c:v>106.9</c:v>
                </c:pt>
                <c:pt idx="2">
                  <c:v>110.2</c:v>
                </c:pt>
                <c:pt idx="3">
                  <c:v>115</c:v>
                </c:pt>
                <c:pt idx="4">
                  <c:v>120.4</c:v>
                </c:pt>
                <c:pt idx="5">
                  <c:v>128</c:v>
                </c:pt>
                <c:pt idx="6">
                  <c:v>137.69999999999999</c:v>
                </c:pt>
                <c:pt idx="7">
                  <c:v>150.80000000000001</c:v>
                </c:pt>
                <c:pt idx="8">
                  <c:v>163.5</c:v>
                </c:pt>
                <c:pt idx="9">
                  <c:v>175.5</c:v>
                </c:pt>
                <c:pt idx="10">
                  <c:v>185.1</c:v>
                </c:pt>
                <c:pt idx="11">
                  <c:v>191.7</c:v>
                </c:pt>
                <c:pt idx="12">
                  <c:v>198.8</c:v>
                </c:pt>
                <c:pt idx="13">
                  <c:v>211.4</c:v>
                </c:pt>
                <c:pt idx="14">
                  <c:v>225.8</c:v>
                </c:pt>
                <c:pt idx="15">
                  <c:v>238.1</c:v>
                </c:pt>
                <c:pt idx="16">
                  <c:v>246</c:v>
                </c:pt>
                <c:pt idx="17">
                  <c:v>260</c:v>
                </c:pt>
                <c:pt idx="18">
                  <c:v>268.3</c:v>
                </c:pt>
                <c:pt idx="19">
                  <c:v>272.8</c:v>
                </c:pt>
                <c:pt idx="20">
                  <c:v>276.7</c:v>
                </c:pt>
                <c:pt idx="21">
                  <c:v>282</c:v>
                </c:pt>
                <c:pt idx="22">
                  <c:v>289.2</c:v>
                </c:pt>
                <c:pt idx="23">
                  <c:v>298.60000000000002</c:v>
                </c:pt>
                <c:pt idx="24">
                  <c:v>308.60000000000002</c:v>
                </c:pt>
                <c:pt idx="25">
                  <c:v>321</c:v>
                </c:pt>
                <c:pt idx="26">
                  <c:v>332.7</c:v>
                </c:pt>
                <c:pt idx="27">
                  <c:v>342.5</c:v>
                </c:pt>
                <c:pt idx="28">
                  <c:v>350.2</c:v>
                </c:pt>
                <c:pt idx="29">
                  <c:v>356.7</c:v>
                </c:pt>
                <c:pt idx="30">
                  <c:v>361.4</c:v>
                </c:pt>
                <c:pt idx="31">
                  <c:v>364.7</c:v>
                </c:pt>
                <c:pt idx="32">
                  <c:v>366.8</c:v>
                </c:pt>
                <c:pt idx="33">
                  <c:v>375.4</c:v>
                </c:pt>
                <c:pt idx="34">
                  <c:v>385.4</c:v>
                </c:pt>
                <c:pt idx="35">
                  <c:v>392.3</c:v>
                </c:pt>
                <c:pt idx="36">
                  <c:v>397.7</c:v>
                </c:pt>
                <c:pt idx="37">
                  <c:v>405.9</c:v>
                </c:pt>
                <c:pt idx="38">
                  <c:v>415.2</c:v>
                </c:pt>
                <c:pt idx="39">
                  <c:v>421.2</c:v>
                </c:pt>
                <c:pt idx="40">
                  <c:v>430.4</c:v>
                </c:pt>
                <c:pt idx="41">
                  <c:v>444.2</c:v>
                </c:pt>
                <c:pt idx="42">
                  <c:v>446.5</c:v>
                </c:pt>
                <c:pt idx="43">
                  <c:v>454.5</c:v>
                </c:pt>
                <c:pt idx="44">
                  <c:v>469.3</c:v>
                </c:pt>
                <c:pt idx="45">
                  <c:v>481</c:v>
                </c:pt>
                <c:pt idx="46">
                  <c:v>490.6</c:v>
                </c:pt>
                <c:pt idx="47">
                  <c:v>498.5</c:v>
                </c:pt>
                <c:pt idx="48">
                  <c:v>503</c:v>
                </c:pt>
                <c:pt idx="49">
                  <c:v>507.5</c:v>
                </c:pt>
                <c:pt idx="50">
                  <c:v>518.1</c:v>
                </c:pt>
                <c:pt idx="51">
                  <c:v>528.4</c:v>
                </c:pt>
                <c:pt idx="52">
                  <c:v>536.5</c:v>
                </c:pt>
                <c:pt idx="53">
                  <c:v>544.29999999999995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3B-4848-BE8F-BD8E1F5EFA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677416383"/>
        <c:axId val="1677419711"/>
      </c:barChart>
      <c:dateAx>
        <c:axId val="167741638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77419711"/>
        <c:crosses val="autoZero"/>
        <c:auto val="0"/>
        <c:lblOffset val="100"/>
        <c:baseTimeUnit val="days"/>
      </c:dateAx>
      <c:valAx>
        <c:axId val="16774197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77416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BCE889-5300-44CA-AF06-6ED72F219EED}" type="datetime1">
              <a:rPr lang="de-DE" smtClean="0"/>
              <a:t>04.11.2021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62C74-EDBE-4D4F-8A33-E12A32CC2B74}" type="datetime1">
              <a:rPr lang="de-DE" smtClean="0"/>
              <a:pPr/>
              <a:t>04.11.2021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57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5A12BF-D6F0-407A-AE7A-8865A691B30B}" type="datetime1">
              <a:rPr lang="de-DE" noProof="0" smtClean="0"/>
              <a:t>04.11.2021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5125CE-31DE-4DE5-8258-3A8744281D72}" type="datetime1">
              <a:rPr lang="de-DE" noProof="0" smtClean="0"/>
              <a:t>04.11.2021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BF0C91-9943-49A6-85A4-F3BF107E47AD}" type="datetime1">
              <a:rPr lang="de-DE" noProof="0" smtClean="0"/>
              <a:t>04.11.2021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5891E8-9E95-4467-BED0-F8AAEF8D9A9B}" type="datetime1">
              <a:rPr lang="de-DE" noProof="0" smtClean="0"/>
              <a:t>04.11.2021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4B212C-B905-4204-B62F-E8E06329BC54}" type="datetime1">
              <a:rPr lang="de-DE" noProof="0" smtClean="0"/>
              <a:t>04.11.2021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39DC7C-431C-49AD-8BEB-3A6A7CA96EC1}" type="datetime1">
              <a:rPr lang="de-DE" noProof="0" smtClean="0"/>
              <a:t>04.11.2021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0CEC8-C47B-464B-B000-FFFA0189EAE4}" type="datetime1">
              <a:rPr lang="de-DE" noProof="0" smtClean="0"/>
              <a:t>04.11.2021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F80A-F254-4098-A979-7AEEA24F30B2}" type="datetime1">
              <a:rPr lang="de-DE" noProof="0" smtClean="0"/>
              <a:t>04.11.2021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D8D008-F6B9-467C-A7C0-1BAD5B61C03F}" type="datetime1">
              <a:rPr lang="de-DE" noProof="0" smtClean="0"/>
              <a:t>04.11.2021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647DEE-0284-46DC-9342-E8AD8D0E79B1}" type="datetime1">
              <a:rPr lang="de-DE" noProof="0" smtClean="0"/>
              <a:t>04.11.2021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A78B8A-98F5-4D5C-AF9C-09887B7C3520}" type="datetime1">
              <a:rPr lang="de-DE" noProof="0" smtClean="0"/>
              <a:t>04.11.2021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Freihandform: Form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reihandform: Form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3FE5D3-80A0-435E-8B7C-8DB39401B58A}" type="datetime1">
              <a:rPr lang="de-DE" noProof="0" smtClean="0"/>
              <a:t>04.11.2021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B2962B4-671A-4096-8CEA-B3061EA2E548}" type="datetime1">
              <a:rPr lang="de-DE" noProof="0" smtClean="0"/>
              <a:t>04.11.2021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v.at/katalog/dataset/4f6afdb2-3347-3029-ade8-bea3a2714077" TargetMode="External"/><Relationship Id="rId2" Type="http://schemas.openxmlformats.org/officeDocument/2006/relationships/hyperlink" Target="mailto:open.data@statistik.gv.a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data.gv.a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Ein Schwarzweißfoto einer Stadt&#10;&#10;Beschreibung wurde automatisch generier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hteck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740113" y="3444079"/>
            <a:ext cx="6711774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de-DE" sz="4400" b="1" dirty="0">
                <a:solidFill>
                  <a:schemeClr val="bg1"/>
                </a:solidFill>
                <a:latin typeface="+mj-lt"/>
              </a:rPr>
              <a:t>Data-Warehouse-Projekt</a:t>
            </a:r>
            <a:br>
              <a:rPr lang="de-DE" sz="4400" b="1" dirty="0">
                <a:solidFill>
                  <a:schemeClr val="bg1"/>
                </a:solidFill>
                <a:latin typeface="+mj-lt"/>
              </a:rPr>
            </a:br>
            <a:r>
              <a:rPr lang="de-DE" sz="4400" b="1" dirty="0">
                <a:solidFill>
                  <a:schemeClr val="bg1"/>
                </a:solidFill>
                <a:latin typeface="+mj-lt"/>
              </a:rPr>
              <a:t>Verbraucherpreisindex 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877654" y="4971696"/>
            <a:ext cx="254075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de-DE" sz="2000" dirty="0">
                <a:solidFill>
                  <a:schemeClr val="bg1"/>
                </a:solidFill>
              </a:rPr>
              <a:t>Fischlmayr und Huemer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5CHIF</a:t>
            </a:r>
          </a:p>
        </p:txBody>
      </p:sp>
      <p:sp>
        <p:nvSpPr>
          <p:cNvPr id="2" name="Ellips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Ellips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1" name="Ellips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D999C2E-57F4-42BE-9D7C-75672475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Metadaten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2EAC2A-848E-401A-ABD5-75FB9A823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Letzte Änderung: 20.09.2021</a:t>
            </a:r>
          </a:p>
          <a:p>
            <a:r>
              <a:rPr lang="de-DE" sz="2000" dirty="0"/>
              <a:t>Download: 06.10.2021</a:t>
            </a:r>
          </a:p>
          <a:p>
            <a:r>
              <a:rPr lang="de-DE" sz="2000" dirty="0"/>
              <a:t>Datenverantwortliche Stelle: Statistik Austria, </a:t>
            </a:r>
            <a:r>
              <a:rPr lang="de-DE" sz="2000" dirty="0" err="1"/>
              <a:t>Guglgasse</a:t>
            </a:r>
            <a:r>
              <a:rPr lang="de-DE" sz="2000" dirty="0"/>
              <a:t> 13, 1110 Wien, Austria</a:t>
            </a:r>
          </a:p>
          <a:p>
            <a:r>
              <a:rPr lang="de-DE" sz="2000" dirty="0"/>
              <a:t>Veröffentlichende Stelle: Statistik Austria</a:t>
            </a:r>
          </a:p>
          <a:p>
            <a:r>
              <a:rPr lang="de-DE" sz="2000" dirty="0"/>
              <a:t>Email: </a:t>
            </a:r>
            <a:r>
              <a:rPr lang="de-DE" sz="2000" dirty="0">
                <a:hlinkClick r:id="rId2"/>
              </a:rPr>
              <a:t>open.data@statistik.gv.at</a:t>
            </a:r>
            <a:endParaRPr lang="de-DE" sz="2000" dirty="0"/>
          </a:p>
          <a:p>
            <a:r>
              <a:rPr lang="de-DE" sz="2000" dirty="0"/>
              <a:t>Lizenz: Creative Commons Attribution License 3.0</a:t>
            </a:r>
          </a:p>
          <a:p>
            <a:r>
              <a:rPr lang="de-DE" sz="2000" dirty="0"/>
              <a:t>Aktualisierungszyklus: monatlich</a:t>
            </a:r>
          </a:p>
          <a:p>
            <a:r>
              <a:rPr lang="de-DE" sz="2000" dirty="0"/>
              <a:t>Kategorie: Wirtschaft und Tourismus</a:t>
            </a:r>
          </a:p>
          <a:p>
            <a:r>
              <a:rPr lang="de-DE" sz="2000" dirty="0"/>
              <a:t>Quelle: </a:t>
            </a:r>
            <a:r>
              <a:rPr lang="de-DE" sz="2000" dirty="0">
                <a:hlinkClick r:id="rId3"/>
              </a:rPr>
              <a:t>https://www.data.gv.at/katalog/dataset/4f6afdb2-3347-3029-ade8-bea3a2714077</a:t>
            </a:r>
            <a:endParaRPr lang="de-DE" sz="2000" dirty="0"/>
          </a:p>
        </p:txBody>
      </p:sp>
      <p:sp>
        <p:nvSpPr>
          <p:cNvPr id="6" name="Freihandform 41">
            <a:extLst>
              <a:ext uri="{FF2B5EF4-FFF2-40B4-BE49-F238E27FC236}">
                <a16:creationId xmlns:a16="http://schemas.microsoft.com/office/drawing/2014/main" id="{D8CFDA29-AE1A-489A-8C87-0A625D863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dirty="0">
              <a:solidFill>
                <a:srgbClr val="98A3AD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06CF265-FA50-48B7-A59B-42A80DD05EB9}"/>
              </a:ext>
            </a:extLst>
          </p:cNvPr>
          <p:cNvSpPr txBox="1"/>
          <p:nvPr/>
        </p:nvSpPr>
        <p:spPr>
          <a:xfrm>
            <a:off x="11907454" y="6481180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de-DE" sz="1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967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50430C1-68C7-41F3-9E1E-66134359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Dimensionen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518E80-0F2E-477E-84C3-B793DA46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C-VPIZR-0 (Zeitraum der Erhebung)</a:t>
            </a:r>
          </a:p>
          <a:p>
            <a:r>
              <a:rPr lang="de-DE" sz="2800" dirty="0"/>
              <a:t>F-VPIMZBM (Verbraucherpreisindex)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8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4A0D5-FEF5-4CE9-A55C-A1103C69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Datenmodel</a:t>
            </a:r>
          </a:p>
        </p:txBody>
      </p:sp>
      <p:pic>
        <p:nvPicPr>
          <p:cNvPr id="5" name="Grafik 4" descr="Ein Bild, das Text, Uhr, Screenshot enthält.&#10;&#10;Automatisch generierte Beschreibung">
            <a:extLst>
              <a:ext uri="{FF2B5EF4-FFF2-40B4-BE49-F238E27FC236}">
                <a16:creationId xmlns:a16="http://schemas.microsoft.com/office/drawing/2014/main" id="{5286031B-DF7B-4CF9-8E9B-701734E0A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0" y="1820636"/>
            <a:ext cx="8041820" cy="32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9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13471-9755-4724-B6E3-5024492E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Tables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A86FCA-52B9-490A-9EFD-E6D23631F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033742" cy="823912"/>
          </a:xfrm>
        </p:spPr>
        <p:txBody>
          <a:bodyPr/>
          <a:lstStyle/>
          <a:p>
            <a:r>
              <a:rPr lang="en-US" dirty="0"/>
              <a:t>Fact-Table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9E4A6-B1C8-4CB4-AC64-BF71FB39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166947" cy="36845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dirty="0"/>
              <a:t>CREATE TABLE fact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id       NUMBER(8)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vpi</a:t>
            </a:r>
            <a:r>
              <a:rPr lang="en-GB" dirty="0"/>
              <a:t>      NUMBER(6, 2),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time_id</a:t>
            </a:r>
            <a:r>
              <a:rPr lang="en-GB" dirty="0"/>
              <a:t>  NUMBER(8)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CREATE UNIQUE INDEX fact__</a:t>
            </a:r>
            <a:r>
              <a:rPr lang="en-GB" dirty="0" err="1"/>
              <a:t>idx</a:t>
            </a:r>
            <a:r>
              <a:rPr lang="en-GB" dirty="0"/>
              <a:t> 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fact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    </a:t>
            </a:r>
            <a:r>
              <a:rPr lang="en-GB" dirty="0" err="1"/>
              <a:t>time_id</a:t>
            </a: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ASC );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ALTER TABLE fact ADD CONSTRAINT </a:t>
            </a:r>
            <a:r>
              <a:rPr lang="en-GB" dirty="0" err="1"/>
              <a:t>fact_pk</a:t>
            </a:r>
            <a:r>
              <a:rPr lang="en-GB" dirty="0"/>
              <a:t> PRIMARY KEY ( id );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D22E61-102D-4DF2-88FD-55070A2AB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06735" y="1681163"/>
            <a:ext cx="3166947" cy="823912"/>
          </a:xfrm>
        </p:spPr>
        <p:txBody>
          <a:bodyPr/>
          <a:lstStyle/>
          <a:p>
            <a:r>
              <a:rPr lang="en-US" dirty="0"/>
              <a:t>Time-Table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7C2913-EBAF-439D-AAF9-12E0DC8CE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06734" y="2505075"/>
            <a:ext cx="3300152" cy="36845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dirty="0"/>
              <a:t>CREATE TABLE time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id       NUMBER(8)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month    NUMBER(2),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year     NUMBER(4),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fact_id</a:t>
            </a:r>
            <a:r>
              <a:rPr lang="en-GB" dirty="0"/>
              <a:t>  NUMBER(8)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CREATE UNIQUE INDEX time__</a:t>
            </a:r>
            <a:r>
              <a:rPr lang="en-GB" dirty="0" err="1"/>
              <a:t>idx</a:t>
            </a:r>
            <a:r>
              <a:rPr lang="en-GB" dirty="0"/>
              <a:t> 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time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    </a:t>
            </a:r>
            <a:r>
              <a:rPr lang="en-GB" dirty="0" err="1"/>
              <a:t>fact_id</a:t>
            </a: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ASC );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ALTER TABLE time ADD CONSTRAINT </a:t>
            </a:r>
            <a:r>
              <a:rPr lang="en-GB" dirty="0" err="1"/>
              <a:t>time_pk</a:t>
            </a:r>
            <a:r>
              <a:rPr lang="en-GB" dirty="0"/>
              <a:t> PRIMARY KEY ( id );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0A0A8A0-EE90-49B0-B7FA-E326462D0D01}"/>
              </a:ext>
            </a:extLst>
          </p:cNvPr>
          <p:cNvSpPr txBox="1"/>
          <p:nvPr/>
        </p:nvSpPr>
        <p:spPr>
          <a:xfrm>
            <a:off x="7306885" y="2505075"/>
            <a:ext cx="35994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ALTER TABLE fact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ADD CONSTRAINT </a:t>
            </a:r>
            <a:r>
              <a:rPr lang="en-GB" sz="1500" dirty="0" err="1"/>
              <a:t>fact_time_fk</a:t>
            </a:r>
            <a:r>
              <a:rPr lang="en-GB" sz="1500" dirty="0"/>
              <a:t> FOREIGN KEY ( </a:t>
            </a:r>
            <a:r>
              <a:rPr lang="en-GB" sz="1500" dirty="0" err="1"/>
              <a:t>time_id</a:t>
            </a:r>
            <a:r>
              <a:rPr lang="en-GB" sz="1500" dirty="0"/>
              <a:t>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    REFERENCES time ( id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        ON DELETE CASCADE;</a:t>
            </a:r>
          </a:p>
          <a:p>
            <a:pPr marL="0" indent="0">
              <a:spcBef>
                <a:spcPts val="600"/>
              </a:spcBef>
              <a:buNone/>
            </a:pPr>
            <a:endParaRPr lang="en-GB" sz="1500" dirty="0"/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ALTER TABLE time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ADD CONSTRAINT </a:t>
            </a:r>
            <a:r>
              <a:rPr lang="en-GB" sz="1500" dirty="0" err="1"/>
              <a:t>time_fact_fk</a:t>
            </a:r>
            <a:r>
              <a:rPr lang="en-GB" sz="1500" dirty="0"/>
              <a:t> FOREIGN KEY ( </a:t>
            </a:r>
            <a:r>
              <a:rPr lang="en-GB" sz="1500" dirty="0" err="1"/>
              <a:t>fact_id</a:t>
            </a:r>
            <a:r>
              <a:rPr lang="en-GB" sz="1500" dirty="0"/>
              <a:t>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    REFERENCES fact ( id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        ON DELETE CASCADE;</a:t>
            </a:r>
            <a:endParaRPr lang="de-DE" sz="1500" dirty="0"/>
          </a:p>
          <a:p>
            <a:endParaRPr lang="en-US" sz="15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6C5AC05-1B22-4E27-A88D-81A5FCAF8493}"/>
              </a:ext>
            </a:extLst>
          </p:cNvPr>
          <p:cNvSpPr txBox="1"/>
          <p:nvPr/>
        </p:nvSpPr>
        <p:spPr>
          <a:xfrm>
            <a:off x="7306886" y="2043410"/>
            <a:ext cx="316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232630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4ABF659-8020-4694-9E51-46F0AB22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A07089-9A40-4275-8480-DE356719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3262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drop SEQUENCE </a:t>
            </a:r>
            <a:r>
              <a:rPr lang="en-US" dirty="0" err="1"/>
              <a:t>fact_seq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drop SEQUENCE </a:t>
            </a:r>
            <a:r>
              <a:rPr lang="en-US" dirty="0" err="1"/>
              <a:t>time_seq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SEQUENCE </a:t>
            </a:r>
            <a:r>
              <a:rPr lang="en-US" dirty="0" err="1"/>
              <a:t>fact_seq</a:t>
            </a:r>
            <a:r>
              <a:rPr lang="en-US" dirty="0"/>
              <a:t> </a:t>
            </a:r>
            <a:r>
              <a:rPr lang="en-US" dirty="0" err="1"/>
              <a:t>minvalue</a:t>
            </a:r>
            <a:r>
              <a:rPr lang="en-US" dirty="0"/>
              <a:t> 1 START with 1 increment by 1;</a:t>
            </a:r>
          </a:p>
          <a:p>
            <a:pPr marL="0" indent="0">
              <a:buNone/>
            </a:pPr>
            <a:r>
              <a:rPr lang="en-US" dirty="0"/>
              <a:t>create SEQUENCE </a:t>
            </a:r>
            <a:r>
              <a:rPr lang="en-US" dirty="0" err="1"/>
              <a:t>time_seq</a:t>
            </a:r>
            <a:r>
              <a:rPr lang="en-US" dirty="0"/>
              <a:t> </a:t>
            </a:r>
            <a:r>
              <a:rPr lang="en-US" dirty="0" err="1"/>
              <a:t>minvalue</a:t>
            </a:r>
            <a:r>
              <a:rPr lang="en-US" dirty="0"/>
              <a:t> 1 START with 1 increment by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truncate table fact cascade;</a:t>
            </a:r>
          </a:p>
          <a:p>
            <a:pPr marL="0" indent="0">
              <a:buNone/>
            </a:pPr>
            <a:r>
              <a:rPr lang="en-US" dirty="0"/>
              <a:t>truncate table time cascade;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fact(id, </a:t>
            </a:r>
            <a:r>
              <a:rPr lang="en-US" dirty="0" err="1"/>
              <a:t>vpi</a:t>
            </a:r>
            <a:r>
              <a:rPr lang="en-US" dirty="0"/>
              <a:t>) select </a:t>
            </a:r>
            <a:r>
              <a:rPr lang="en-US" dirty="0" err="1"/>
              <a:t>fact_seq.nextval</a:t>
            </a:r>
            <a:r>
              <a:rPr lang="en-US" dirty="0"/>
              <a:t>, </a:t>
            </a:r>
            <a:r>
              <a:rPr lang="en-US" dirty="0" err="1"/>
              <a:t>st.vpi</a:t>
            </a:r>
            <a:r>
              <a:rPr lang="en-US" dirty="0"/>
              <a:t> from </a:t>
            </a:r>
            <a:r>
              <a:rPr lang="en-US" dirty="0" err="1"/>
              <a:t>vpi_staging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insert into time(id, year, month) select </a:t>
            </a:r>
            <a:r>
              <a:rPr lang="en-US" dirty="0" err="1"/>
              <a:t>time_seq.nextval</a:t>
            </a:r>
            <a:r>
              <a:rPr lang="en-US" dirty="0"/>
              <a:t>, </a:t>
            </a:r>
            <a:r>
              <a:rPr lang="en-US" dirty="0" err="1"/>
              <a:t>st.year</a:t>
            </a:r>
            <a:r>
              <a:rPr lang="en-US" dirty="0"/>
              <a:t>, </a:t>
            </a:r>
            <a:r>
              <a:rPr lang="en-US" dirty="0" err="1"/>
              <a:t>st.month</a:t>
            </a:r>
            <a:r>
              <a:rPr lang="en-US" dirty="0"/>
              <a:t> from </a:t>
            </a:r>
            <a:r>
              <a:rPr lang="en-US" dirty="0" err="1"/>
              <a:t>vpi_staging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40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 descr="Dies ist ein Diagramm."/>
          <p:cNvGraphicFramePr/>
          <p:nvPr>
            <p:extLst>
              <p:ext uri="{D42A27DB-BD31-4B8C-83A1-F6EECF244321}">
                <p14:modId xmlns:p14="http://schemas.microsoft.com/office/powerpoint/2010/main" val="4180617210"/>
              </p:ext>
            </p:extLst>
          </p:nvPr>
        </p:nvGraphicFramePr>
        <p:xfrm>
          <a:off x="381000" y="1009650"/>
          <a:ext cx="11430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Freihandform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dirty="0">
              <a:solidFill>
                <a:srgbClr val="98A3AD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de-DE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4851269" y="165381"/>
            <a:ext cx="248946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de-DE" sz="3200" b="1" dirty="0">
                <a:solidFill>
                  <a:srgbClr val="30353F"/>
                </a:solidFill>
                <a:latin typeface="+mj-lt"/>
              </a:rPr>
              <a:t>VPI per Jahr </a:t>
            </a:r>
          </a:p>
        </p:txBody>
      </p:sp>
      <p:sp>
        <p:nvSpPr>
          <p:cNvPr id="40" name="Titel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 8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04C202-6E61-4DA4-9B9F-8D6A22D2B1E6}"/>
              </a:ext>
            </a:extLst>
          </p:cNvPr>
          <p:cNvSpPr txBox="1"/>
          <p:nvPr/>
        </p:nvSpPr>
        <p:spPr>
          <a:xfrm>
            <a:off x="252631" y="6373458"/>
            <a:ext cx="2998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Quelle: </a:t>
            </a:r>
            <a:r>
              <a:rPr lang="de-AT" sz="105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https://www.data.gv.at</a:t>
            </a:r>
            <a:r>
              <a:rPr lang="de-AT" sz="1050" dirty="0"/>
              <a:t> am 06.10.2021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hteck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1" name="Gruppieren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Ellipse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6" name="Ellips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163580" y="3059668"/>
            <a:ext cx="386484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de-DE" sz="4800" b="1" dirty="0">
                <a:solidFill>
                  <a:srgbClr val="FFFFFF"/>
                </a:solidFill>
                <a:latin typeface="+mj-lt"/>
              </a:rPr>
              <a:t>VIELEN DANK</a:t>
            </a:r>
          </a:p>
        </p:txBody>
      </p:sp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5_TF88930311.potx" id="{C32D8526-B686-479B-9250-87E69C091277}" vid="{CD58160D-6BCA-4575-806B-8CD1D5044DD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Datenfokussierte Präsentation, von 24Slides</Template>
  <TotalTime>0</TotalTime>
  <Words>412</Words>
  <Application>Microsoft Office PowerPoint</Application>
  <PresentationFormat>Breitbild</PresentationFormat>
  <Paragraphs>77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Times New Roman</vt:lpstr>
      <vt:lpstr>Office-Design</vt:lpstr>
      <vt:lpstr>Folie 1</vt:lpstr>
      <vt:lpstr>Metadaten</vt:lpstr>
      <vt:lpstr>Benötigte Dimensionen</vt:lpstr>
      <vt:lpstr>Datenmodel</vt:lpstr>
      <vt:lpstr>Create Tables</vt:lpstr>
      <vt:lpstr>Insert Data</vt:lpstr>
      <vt:lpstr>Folie 8</vt:lpstr>
      <vt:lpstr>Folie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 Fischlmayr</dc:creator>
  <cp:lastModifiedBy>Fischlmayr Jan</cp:lastModifiedBy>
  <cp:revision>32</cp:revision>
  <dcterms:created xsi:type="dcterms:W3CDTF">2021-10-06T16:34:50Z</dcterms:created>
  <dcterms:modified xsi:type="dcterms:W3CDTF">2021-11-04T07:53:05Z</dcterms:modified>
</cp:coreProperties>
</file>