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8" r:id="rId9"/>
    <p:sldId id="269" r:id="rId10"/>
    <p:sldId id="271" r:id="rId11"/>
    <p:sldId id="273" r:id="rId12"/>
    <p:sldId id="262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7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/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/>
      <dgm:t>
        <a:bodyPr/>
        <a:lstStyle/>
        <a:p>
          <a:r>
            <a:rPr lang="en-US" dirty="0"/>
            <a:t>NNTF+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/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/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/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/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/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642B68-F0F3-452B-86EC-A0A737D34C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E12D98-6DFF-436F-BC7C-2EE7463781E2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58D64074-256C-4525-9012-819F58A5833D}" type="parTrans" cxnId="{A96BB036-D8D1-4230-B517-2093F8F519DA}">
      <dgm:prSet/>
      <dgm:spPr/>
      <dgm:t>
        <a:bodyPr/>
        <a:lstStyle/>
        <a:p>
          <a:endParaRPr lang="en-US"/>
        </a:p>
      </dgm:t>
    </dgm:pt>
    <dgm:pt modelId="{F5BD9FE4-70D9-4B5F-8970-CDCF0188BCE9}" type="sibTrans" cxnId="{A96BB036-D8D1-4230-B517-2093F8F519DA}">
      <dgm:prSet/>
      <dgm:spPr/>
      <dgm:t>
        <a:bodyPr/>
        <a:lstStyle/>
        <a:p>
          <a:endParaRPr lang="en-US"/>
        </a:p>
      </dgm:t>
    </dgm:pt>
    <dgm:pt modelId="{F0E700D7-3C5F-4623-B551-789EF38E4B0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MLR</a:t>
          </a:r>
        </a:p>
      </dgm:t>
    </dgm:pt>
    <dgm:pt modelId="{C68BED0D-7397-456C-AB20-030512ACAE82}" type="parTrans" cxnId="{493F62C4-0147-41AC-AFA6-7EAFB5B99B73}">
      <dgm:prSet/>
      <dgm:spPr/>
      <dgm:t>
        <a:bodyPr/>
        <a:lstStyle/>
        <a:p>
          <a:endParaRPr lang="en-US"/>
        </a:p>
      </dgm:t>
    </dgm:pt>
    <dgm:pt modelId="{0835067D-9D26-4BCA-BFEE-6CA1AFE9CED8}" type="sibTrans" cxnId="{493F62C4-0147-41AC-AFA6-7EAFB5B99B73}">
      <dgm:prSet/>
      <dgm:spPr/>
      <dgm:t>
        <a:bodyPr/>
        <a:lstStyle/>
        <a:p>
          <a:endParaRPr lang="en-US"/>
        </a:p>
      </dgm:t>
    </dgm:pt>
    <dgm:pt modelId="{2314B9D5-6558-4E93-AD0D-789925BD75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SVM</a:t>
          </a:r>
        </a:p>
      </dgm:t>
    </dgm:pt>
    <dgm:pt modelId="{4D2ADAFC-38F5-495F-A488-D87561932475}" type="parTrans" cxnId="{DAD67AFF-1E21-436A-8155-C240AD578ABE}">
      <dgm:prSet/>
      <dgm:spPr/>
      <dgm:t>
        <a:bodyPr/>
        <a:lstStyle/>
        <a:p>
          <a:endParaRPr lang="en-US"/>
        </a:p>
      </dgm:t>
    </dgm:pt>
    <dgm:pt modelId="{ADE63865-9B63-4FCC-A777-732417F5F155}" type="sibTrans" cxnId="{DAD67AFF-1E21-436A-8155-C240AD578ABE}">
      <dgm:prSet/>
      <dgm:spPr/>
      <dgm:t>
        <a:bodyPr/>
        <a:lstStyle/>
        <a:p>
          <a:endParaRPr lang="en-US"/>
        </a:p>
      </dgm:t>
    </dgm:pt>
    <dgm:pt modelId="{E20120BD-1DE8-4D0A-9C51-77BC8C3FA5A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RFM</a:t>
          </a:r>
        </a:p>
      </dgm:t>
    </dgm:pt>
    <dgm:pt modelId="{544E570F-A0E4-4690-8B32-92F18B13C28D}" type="parTrans" cxnId="{4B9C485A-08E2-4B1C-8C0D-CBE42A74A0EA}">
      <dgm:prSet/>
      <dgm:spPr/>
      <dgm:t>
        <a:bodyPr/>
        <a:lstStyle/>
        <a:p>
          <a:endParaRPr lang="en-US"/>
        </a:p>
      </dgm:t>
    </dgm:pt>
    <dgm:pt modelId="{E80D4855-3BC4-4620-80DD-D4891E38EB9F}" type="sibTrans" cxnId="{4B9C485A-08E2-4B1C-8C0D-CBE42A74A0EA}">
      <dgm:prSet/>
      <dgm:spPr/>
      <dgm:t>
        <a:bodyPr/>
        <a:lstStyle/>
        <a:p>
          <a:endParaRPr lang="en-US"/>
        </a:p>
      </dgm:t>
    </dgm:pt>
    <dgm:pt modelId="{AF7BE634-8F72-4492-85AA-4CD723D752CD}">
      <dgm:prSet phldrT="[Text]"/>
      <dgm:spPr/>
      <dgm:t>
        <a:bodyPr/>
        <a:lstStyle/>
        <a:p>
          <a:r>
            <a:rPr lang="en-US" dirty="0"/>
            <a:t>NNTF</a:t>
          </a:r>
        </a:p>
      </dgm:t>
    </dgm:pt>
    <dgm:pt modelId="{4D96CBDB-1F12-4FE9-A9B1-E79D81F43169}" type="parTrans" cxnId="{21260D09-73FD-48BB-A9E4-4D5CF02FA4CB}">
      <dgm:prSet/>
      <dgm:spPr/>
      <dgm:t>
        <a:bodyPr/>
        <a:lstStyle/>
        <a:p>
          <a:endParaRPr lang="en-US"/>
        </a:p>
      </dgm:t>
    </dgm:pt>
    <dgm:pt modelId="{5FBE29EB-61C5-482F-A411-890F8B787565}" type="sibTrans" cxnId="{21260D09-73FD-48BB-A9E4-4D5CF02FA4CB}">
      <dgm:prSet/>
      <dgm:spPr/>
      <dgm:t>
        <a:bodyPr/>
        <a:lstStyle/>
        <a:p>
          <a:endParaRPr lang="en-US"/>
        </a:p>
      </dgm:t>
    </dgm:pt>
    <dgm:pt modelId="{D3E76B13-67DD-491E-8A6F-FFBCB82C2E94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F38659AF-4054-42F5-873A-0773C9029F2F}" type="parTrans" cxnId="{EFA13CFF-7C16-4485-A9DB-A29559202E67}">
      <dgm:prSet/>
      <dgm:spPr/>
      <dgm:t>
        <a:bodyPr/>
        <a:lstStyle/>
        <a:p>
          <a:endParaRPr lang="en-US"/>
        </a:p>
      </dgm:t>
    </dgm:pt>
    <dgm:pt modelId="{261A2D10-8434-448D-B399-F03F4410B81B}" type="sibTrans" cxnId="{EFA13CFF-7C16-4485-A9DB-A29559202E67}">
      <dgm:prSet/>
      <dgm:spPr/>
      <dgm:t>
        <a:bodyPr/>
        <a:lstStyle/>
        <a:p>
          <a:endParaRPr lang="en-US"/>
        </a:p>
      </dgm:t>
    </dgm:pt>
    <dgm:pt modelId="{C88DA916-43AE-4181-9CC0-6B5B5120F341}" type="pres">
      <dgm:prSet presAssocID="{B8642B68-F0F3-452B-86EC-A0A737D34CE6}" presName="Name0" presStyleCnt="0">
        <dgm:presLayoutVars>
          <dgm:dir/>
          <dgm:animLvl val="lvl"/>
          <dgm:resizeHandles val="exact"/>
        </dgm:presLayoutVars>
      </dgm:prSet>
      <dgm:spPr/>
    </dgm:pt>
    <dgm:pt modelId="{8F8CB324-B04B-431D-AF56-0917D17BBE7E}" type="pres">
      <dgm:prSet presAssocID="{4EE12D98-6DFF-436F-BC7C-2EE7463781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33834-65AC-498F-9BF6-091E73556FB8}" type="pres">
      <dgm:prSet presAssocID="{F5BD9FE4-70D9-4B5F-8970-CDCF0188BCE9}" presName="parTxOnlySpace" presStyleCnt="0"/>
      <dgm:spPr/>
    </dgm:pt>
    <dgm:pt modelId="{2B672D26-C07A-4D4C-8ABC-DAE17E526C24}" type="pres">
      <dgm:prSet presAssocID="{F0E700D7-3C5F-4623-B551-789EF38E4B0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1D57648-C794-4DC3-91FE-68DBD1AA2F81}" type="pres">
      <dgm:prSet presAssocID="{0835067D-9D26-4BCA-BFEE-6CA1AFE9CED8}" presName="parTxOnlySpace" presStyleCnt="0"/>
      <dgm:spPr/>
    </dgm:pt>
    <dgm:pt modelId="{5AC71E04-0B41-46E7-A7D2-62B016CE9037}" type="pres">
      <dgm:prSet presAssocID="{2314B9D5-6558-4E93-AD0D-789925BD753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FAF3E2-80EA-4353-B84B-F86DAE91831D}" type="pres">
      <dgm:prSet presAssocID="{ADE63865-9B63-4FCC-A777-732417F5F155}" presName="parTxOnlySpace" presStyleCnt="0"/>
      <dgm:spPr/>
    </dgm:pt>
    <dgm:pt modelId="{8739C362-56F5-4DCD-8028-ACD53D39B72A}" type="pres">
      <dgm:prSet presAssocID="{E20120BD-1DE8-4D0A-9C51-77BC8C3FA5A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3572A33-AC52-4F89-9674-6C7ACB0B862A}" type="pres">
      <dgm:prSet presAssocID="{E80D4855-3BC4-4620-80DD-D4891E38EB9F}" presName="parTxOnlySpace" presStyleCnt="0"/>
      <dgm:spPr/>
    </dgm:pt>
    <dgm:pt modelId="{906A7D1B-F09E-4543-94D9-CDFD3887777D}" type="pres">
      <dgm:prSet presAssocID="{AF7BE634-8F72-4492-85AA-4CD723D752C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A959EF-91E1-48F6-B26C-B5A730AA6B79}" type="pres">
      <dgm:prSet presAssocID="{5FBE29EB-61C5-482F-A411-890F8B787565}" presName="parTxOnlySpace" presStyleCnt="0"/>
      <dgm:spPr/>
    </dgm:pt>
    <dgm:pt modelId="{E93B8A34-FBA0-448B-8882-A0D4215F8336}" type="pres">
      <dgm:prSet presAssocID="{D3E76B13-67DD-491E-8A6F-FFBCB82C2E9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1260D09-73FD-48BB-A9E4-4D5CF02FA4CB}" srcId="{B8642B68-F0F3-452B-86EC-A0A737D34CE6}" destId="{AF7BE634-8F72-4492-85AA-4CD723D752CD}" srcOrd="4" destOrd="0" parTransId="{4D96CBDB-1F12-4FE9-A9B1-E79D81F43169}" sibTransId="{5FBE29EB-61C5-482F-A411-890F8B787565}"/>
    <dgm:cxn modelId="{2ABF4C2B-0B13-4698-A739-A1BB5C478DE1}" type="presOf" srcId="{4EE12D98-6DFF-436F-BC7C-2EE7463781E2}" destId="{8F8CB324-B04B-431D-AF56-0917D17BBE7E}" srcOrd="0" destOrd="0" presId="urn:microsoft.com/office/officeart/2005/8/layout/chevron1"/>
    <dgm:cxn modelId="{34B5A635-3309-4C81-A3E5-F231455694FD}" type="presOf" srcId="{E20120BD-1DE8-4D0A-9C51-77BC8C3FA5A9}" destId="{8739C362-56F5-4DCD-8028-ACD53D39B72A}" srcOrd="0" destOrd="0" presId="urn:microsoft.com/office/officeart/2005/8/layout/chevron1"/>
    <dgm:cxn modelId="{A96BB036-D8D1-4230-B517-2093F8F519DA}" srcId="{B8642B68-F0F3-452B-86EC-A0A737D34CE6}" destId="{4EE12D98-6DFF-436F-BC7C-2EE7463781E2}" srcOrd="0" destOrd="0" parTransId="{58D64074-256C-4525-9012-819F58A5833D}" sibTransId="{F5BD9FE4-70D9-4B5F-8970-CDCF0188BCE9}"/>
    <dgm:cxn modelId="{4B9C485A-08E2-4B1C-8C0D-CBE42A74A0EA}" srcId="{B8642B68-F0F3-452B-86EC-A0A737D34CE6}" destId="{E20120BD-1DE8-4D0A-9C51-77BC8C3FA5A9}" srcOrd="3" destOrd="0" parTransId="{544E570F-A0E4-4690-8B32-92F18B13C28D}" sibTransId="{E80D4855-3BC4-4620-80DD-D4891E38EB9F}"/>
    <dgm:cxn modelId="{609C6B7D-3728-4870-AB4E-B28B175EB8AF}" type="presOf" srcId="{AF7BE634-8F72-4492-85AA-4CD723D752CD}" destId="{906A7D1B-F09E-4543-94D9-CDFD3887777D}" srcOrd="0" destOrd="0" presId="urn:microsoft.com/office/officeart/2005/8/layout/chevron1"/>
    <dgm:cxn modelId="{60DF5C94-73F9-4BAA-AA9F-C5201114BA33}" type="presOf" srcId="{D3E76B13-67DD-491E-8A6F-FFBCB82C2E94}" destId="{E93B8A34-FBA0-448B-8882-A0D4215F8336}" srcOrd="0" destOrd="0" presId="urn:microsoft.com/office/officeart/2005/8/layout/chevron1"/>
    <dgm:cxn modelId="{54523395-76C4-4997-9DD8-E85CD6A57FD8}" type="presOf" srcId="{B8642B68-F0F3-452B-86EC-A0A737D34CE6}" destId="{C88DA916-43AE-4181-9CC0-6B5B5120F341}" srcOrd="0" destOrd="0" presId="urn:microsoft.com/office/officeart/2005/8/layout/chevron1"/>
    <dgm:cxn modelId="{493F62C4-0147-41AC-AFA6-7EAFB5B99B73}" srcId="{B8642B68-F0F3-452B-86EC-A0A737D34CE6}" destId="{F0E700D7-3C5F-4623-B551-789EF38E4B09}" srcOrd="1" destOrd="0" parTransId="{C68BED0D-7397-456C-AB20-030512ACAE82}" sibTransId="{0835067D-9D26-4BCA-BFEE-6CA1AFE9CED8}"/>
    <dgm:cxn modelId="{D40B52D3-1C22-4E5B-8071-CAE2452FE389}" type="presOf" srcId="{2314B9D5-6558-4E93-AD0D-789925BD7539}" destId="{5AC71E04-0B41-46E7-A7D2-62B016CE9037}" srcOrd="0" destOrd="0" presId="urn:microsoft.com/office/officeart/2005/8/layout/chevron1"/>
    <dgm:cxn modelId="{58363DDD-44C8-4434-9CA4-8B7CA4600B14}" type="presOf" srcId="{F0E700D7-3C5F-4623-B551-789EF38E4B09}" destId="{2B672D26-C07A-4D4C-8ABC-DAE17E526C24}" srcOrd="0" destOrd="0" presId="urn:microsoft.com/office/officeart/2005/8/layout/chevron1"/>
    <dgm:cxn modelId="{EFA13CFF-7C16-4485-A9DB-A29559202E67}" srcId="{B8642B68-F0F3-452B-86EC-A0A737D34CE6}" destId="{D3E76B13-67DD-491E-8A6F-FFBCB82C2E94}" srcOrd="5" destOrd="0" parTransId="{F38659AF-4054-42F5-873A-0773C9029F2F}" sibTransId="{261A2D10-8434-448D-B399-F03F4410B81B}"/>
    <dgm:cxn modelId="{DAD67AFF-1E21-436A-8155-C240AD578ABE}" srcId="{B8642B68-F0F3-452B-86EC-A0A737D34CE6}" destId="{2314B9D5-6558-4E93-AD0D-789925BD7539}" srcOrd="2" destOrd="0" parTransId="{4D2ADAFC-38F5-495F-A488-D87561932475}" sibTransId="{ADE63865-9B63-4FCC-A777-732417F5F155}"/>
    <dgm:cxn modelId="{4EB53974-9309-4D42-A05E-C6B207E7119B}" type="presParOf" srcId="{C88DA916-43AE-4181-9CC0-6B5B5120F341}" destId="{8F8CB324-B04B-431D-AF56-0917D17BBE7E}" srcOrd="0" destOrd="0" presId="urn:microsoft.com/office/officeart/2005/8/layout/chevron1"/>
    <dgm:cxn modelId="{53F80B7B-3897-407E-960B-FDA76F077784}" type="presParOf" srcId="{C88DA916-43AE-4181-9CC0-6B5B5120F341}" destId="{C8A33834-65AC-498F-9BF6-091E73556FB8}" srcOrd="1" destOrd="0" presId="urn:microsoft.com/office/officeart/2005/8/layout/chevron1"/>
    <dgm:cxn modelId="{52BCC574-5711-4193-900F-0DFECB5DFA12}" type="presParOf" srcId="{C88DA916-43AE-4181-9CC0-6B5B5120F341}" destId="{2B672D26-C07A-4D4C-8ABC-DAE17E526C24}" srcOrd="2" destOrd="0" presId="urn:microsoft.com/office/officeart/2005/8/layout/chevron1"/>
    <dgm:cxn modelId="{8CC027F2-1CCC-4A4A-9E55-B8AFE8B320C3}" type="presParOf" srcId="{C88DA916-43AE-4181-9CC0-6B5B5120F341}" destId="{21D57648-C794-4DC3-91FE-68DBD1AA2F81}" srcOrd="3" destOrd="0" presId="urn:microsoft.com/office/officeart/2005/8/layout/chevron1"/>
    <dgm:cxn modelId="{196DDDDA-3CDF-4D0A-B364-912AA5B87497}" type="presParOf" srcId="{C88DA916-43AE-4181-9CC0-6B5B5120F341}" destId="{5AC71E04-0B41-46E7-A7D2-62B016CE9037}" srcOrd="4" destOrd="0" presId="urn:microsoft.com/office/officeart/2005/8/layout/chevron1"/>
    <dgm:cxn modelId="{C38BB814-C28F-4067-9DB4-E569D801FFE8}" type="presParOf" srcId="{C88DA916-43AE-4181-9CC0-6B5B5120F341}" destId="{50FAF3E2-80EA-4353-B84B-F86DAE91831D}" srcOrd="5" destOrd="0" presId="urn:microsoft.com/office/officeart/2005/8/layout/chevron1"/>
    <dgm:cxn modelId="{42DB3E0A-1C00-4AF3-8B93-78266C8C5110}" type="presParOf" srcId="{C88DA916-43AE-4181-9CC0-6B5B5120F341}" destId="{8739C362-56F5-4DCD-8028-ACD53D39B72A}" srcOrd="6" destOrd="0" presId="urn:microsoft.com/office/officeart/2005/8/layout/chevron1"/>
    <dgm:cxn modelId="{00CE3B19-3847-48F0-A3BF-18F4FF1974D6}" type="presParOf" srcId="{C88DA916-43AE-4181-9CC0-6B5B5120F341}" destId="{A3572A33-AC52-4F89-9674-6C7ACB0B862A}" srcOrd="7" destOrd="0" presId="urn:microsoft.com/office/officeart/2005/8/layout/chevron1"/>
    <dgm:cxn modelId="{8DEC0E28-CB87-498E-B4FC-A80DE9A969CC}" type="presParOf" srcId="{C88DA916-43AE-4181-9CC0-6B5B5120F341}" destId="{906A7D1B-F09E-4543-94D9-CDFD3887777D}" srcOrd="8" destOrd="0" presId="urn:microsoft.com/office/officeart/2005/8/layout/chevron1"/>
    <dgm:cxn modelId="{1BAAD97E-88D4-4D84-9FB4-2B8A64D899D0}" type="presParOf" srcId="{C88DA916-43AE-4181-9CC0-6B5B5120F341}" destId="{9FA959EF-91E1-48F6-B26C-B5A730AA6B79}" srcOrd="9" destOrd="0" presId="urn:microsoft.com/office/officeart/2005/8/layout/chevron1"/>
    <dgm:cxn modelId="{D9940F1B-7182-4E25-9772-C3D6C0DFC191}" type="presParOf" srcId="{C88DA916-43AE-4181-9CC0-6B5B5120F341}" destId="{E93B8A34-FBA0-448B-8882-A0D4215F83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NNTF+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B324-B04B-431D-AF56-0917D17BBE7E}">
      <dsp:nvSpPr>
        <dsp:cNvPr id="0" name=""/>
        <dsp:cNvSpPr/>
      </dsp:nvSpPr>
      <dsp:spPr>
        <a:xfrm>
          <a:off x="5902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173338" y="0"/>
        <a:ext cx="1860996" cy="334872"/>
      </dsp:txXfrm>
    </dsp:sp>
    <dsp:sp modelId="{2B672D26-C07A-4D4C-8ABC-DAE17E526C24}">
      <dsp:nvSpPr>
        <dsp:cNvPr id="0" name=""/>
        <dsp:cNvSpPr/>
      </dsp:nvSpPr>
      <dsp:spPr>
        <a:xfrm>
          <a:off x="1982184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MLR</a:t>
          </a:r>
        </a:p>
      </dsp:txBody>
      <dsp:txXfrm>
        <a:off x="2149620" y="0"/>
        <a:ext cx="1860996" cy="334872"/>
      </dsp:txXfrm>
    </dsp:sp>
    <dsp:sp modelId="{5AC71E04-0B41-46E7-A7D2-62B016CE9037}">
      <dsp:nvSpPr>
        <dsp:cNvPr id="0" name=""/>
        <dsp:cNvSpPr/>
      </dsp:nvSpPr>
      <dsp:spPr>
        <a:xfrm>
          <a:off x="3958465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</a:t>
          </a:r>
        </a:p>
      </dsp:txBody>
      <dsp:txXfrm>
        <a:off x="4125901" y="0"/>
        <a:ext cx="1860996" cy="334872"/>
      </dsp:txXfrm>
    </dsp:sp>
    <dsp:sp modelId="{8739C362-56F5-4DCD-8028-ACD53D39B72A}">
      <dsp:nvSpPr>
        <dsp:cNvPr id="0" name=""/>
        <dsp:cNvSpPr/>
      </dsp:nvSpPr>
      <dsp:spPr>
        <a:xfrm>
          <a:off x="5934747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RFM</a:t>
          </a:r>
        </a:p>
      </dsp:txBody>
      <dsp:txXfrm>
        <a:off x="6102183" y="0"/>
        <a:ext cx="1860996" cy="334872"/>
      </dsp:txXfrm>
    </dsp:sp>
    <dsp:sp modelId="{906A7D1B-F09E-4543-94D9-CDFD3887777D}">
      <dsp:nvSpPr>
        <dsp:cNvPr id="0" name=""/>
        <dsp:cNvSpPr/>
      </dsp:nvSpPr>
      <dsp:spPr>
        <a:xfrm>
          <a:off x="7911028" y="0"/>
          <a:ext cx="2195868" cy="3348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NNTF</a:t>
          </a:r>
        </a:p>
      </dsp:txBody>
      <dsp:txXfrm>
        <a:off x="8078464" y="0"/>
        <a:ext cx="1860996" cy="334872"/>
      </dsp:txXfrm>
    </dsp:sp>
    <dsp:sp modelId="{E93B8A34-FBA0-448B-8882-A0D4215F8336}">
      <dsp:nvSpPr>
        <dsp:cNvPr id="0" name=""/>
        <dsp:cNvSpPr/>
      </dsp:nvSpPr>
      <dsp:spPr>
        <a:xfrm>
          <a:off x="9887309" y="0"/>
          <a:ext cx="2195868" cy="334872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Summary</a:t>
          </a:r>
        </a:p>
      </dsp:txBody>
      <dsp:txXfrm>
        <a:off x="10054745" y="0"/>
        <a:ext cx="1860996" cy="334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isher43/ana5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ging/publications/chronic-diseases-brief.html" TargetMode="External"/><Relationship Id="rId2" Type="http://schemas.openxmlformats.org/officeDocument/2006/relationships/hyperlink" Target="https://doi.org/10.1093/geronb/gby0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Cognitive Decline</a:t>
            </a:r>
            <a:br>
              <a:rPr lang="en-US" dirty="0"/>
            </a:br>
            <a:r>
              <a:rPr lang="en-US" sz="4000" dirty="0"/>
              <a:t>Micro Projects 1, 2, 3, &amp; 4</a:t>
            </a:r>
            <a:br>
              <a:rPr lang="en-US" sz="4800" dirty="0"/>
            </a:br>
            <a:r>
              <a:rPr lang="en-US" sz="2400" b="1" dirty="0">
                <a:hlinkClick r:id="rId2"/>
              </a:rPr>
              <a:t>https://github.com/jfisher43/ana500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Fisher</a:t>
            </a:r>
          </a:p>
          <a:p>
            <a:r>
              <a:rPr lang="en-US" dirty="0"/>
              <a:t>6-2-2024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b="1" dirty="0"/>
              <a:t>Model Approach &amp; 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BBD05-44FB-75A6-BB5A-6D760ADBC392}"/>
              </a:ext>
            </a:extLst>
          </p:cNvPr>
          <p:cNvSpPr txBox="1"/>
          <p:nvPr/>
        </p:nvSpPr>
        <p:spPr>
          <a:xfrm>
            <a:off x="838198" y="1660261"/>
            <a:ext cx="102771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models will attempt to predict worsening memory problems and/or confusion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ACE variables only available for a limited number of respondent records</a:t>
            </a:r>
            <a:endParaRPr lang="en-US" sz="8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COHORT 1</a:t>
            </a:r>
            <a:r>
              <a:rPr lang="en-US" sz="2000" dirty="0"/>
              <a:t> (n = 64,675) will consider all predictors except adverse childhood experiences (ACE)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COHORT 2</a:t>
            </a:r>
            <a:r>
              <a:rPr lang="en-US" sz="2000" dirty="0"/>
              <a:t> (n = 18,793) adds in these ACE variables to the model and considers only the 18,793 respondent records for which all predictors, including ACE data, are available.</a:t>
            </a:r>
          </a:p>
          <a:p>
            <a:pPr>
              <a:spcAft>
                <a:spcPts val="1200"/>
              </a:spcAft>
            </a:pPr>
            <a:endParaRPr lang="en-US" sz="6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Included machine learning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Multiple Logistic Regression </a:t>
            </a:r>
            <a:r>
              <a:rPr lang="en-US" sz="2000" dirty="0"/>
              <a:t>– </a:t>
            </a:r>
            <a:r>
              <a:rPr lang="en-US" sz="2000" i="1" dirty="0"/>
              <a:t>see slides 11-12</a:t>
            </a:r>
            <a:endParaRPr lang="en-US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Support Vector Machine (SVM) </a:t>
            </a:r>
            <a:r>
              <a:rPr lang="en-US" sz="2000" dirty="0"/>
              <a:t>– </a:t>
            </a:r>
            <a:r>
              <a:rPr lang="en-US" sz="2000" i="1" dirty="0"/>
              <a:t>see slides 13-14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Random Forest </a:t>
            </a:r>
            <a:r>
              <a:rPr lang="en-US" sz="2000" dirty="0"/>
              <a:t>– </a:t>
            </a:r>
            <a:r>
              <a:rPr lang="en-US" sz="2000" i="1" dirty="0"/>
              <a:t>see slides 15-16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Neural Network with Karas &amp; TensorFlow </a:t>
            </a:r>
            <a:r>
              <a:rPr lang="en-US" sz="2000" dirty="0"/>
              <a:t>– </a:t>
            </a:r>
            <a:r>
              <a:rPr lang="en-US" sz="2000" i="1" dirty="0"/>
              <a:t>see slides 17-19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3267BD-C17C-217A-5788-F7E1EA709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872160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03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Multiple Logistic Regression (MLR)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FEB74-3CDC-DBCE-3300-44B91F12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8" y="1699198"/>
            <a:ext cx="3919114" cy="325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2051913"/>
            <a:ext cx="66501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MLR model accurately predicts about 74% of cases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predicts the majority class (0; no worsening memory problems and/or confusion) with 94% precision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the minority class (1; presence of worsening memory problems and/or confusion) is only 24%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performance predicting presence of confusion and/or memory problems suggests need for model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5679D-4922-3EB5-ADD2-565EC5F3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5" y="5477977"/>
            <a:ext cx="4134427" cy="96215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1C87F4-6234-8904-5185-C1C502CE0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708537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90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Multiple Logistic Regression (MLR)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37480"/>
            <a:ext cx="6650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ACE variables and application to smaller dataset did not materially change model performance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Cohort 2 accuracy was ~73%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Identical precision (94%) and recall (75%) for negative class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Slightly higher precision (25%) compared to Cohort 1 (24%)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Slightly lower recall (62%) compared to Cohort 1 (63%)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Performance &lt; 75% predicting confusion and/or memory problems suggests need for model improvement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FF50-B048-8A18-F8E8-73C3DC80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8" y="1728374"/>
            <a:ext cx="3986921" cy="3258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D87BC-494D-16FF-FB06-1835ACDD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" y="5506965"/>
            <a:ext cx="3986921" cy="92150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E1CC1F-B1E6-84BC-B807-E3C7A96B0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306525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Support Vector Machine (SVM)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70816"/>
            <a:ext cx="6650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model accurately predicts about 76% of cases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~2% better than Logistic Regression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predicts the majority class (0; no worsening memory problems and/or confusion) with same precision as MLR (94%)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the minority class (1; presence of worsening memory problems and/or confusion) is only 25%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~1% better precision than MLR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158B6-2820-E9AD-11F0-C9F20E9A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2" y="1747574"/>
            <a:ext cx="3922601" cy="325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C2EF4-77F8-3A2F-DDF3-3063670E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1" y="5474527"/>
            <a:ext cx="4015543" cy="936024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824833-B452-EF60-3607-E2FD9F2FA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094190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147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Support Vector Machine (SVM)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49" y="1984981"/>
            <a:ext cx="70185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accuracy for Cohort 2 predictions about 2% higher than MLR model (75% vs 73%)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ACE variables decreased model accuracy by ~1%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had slightly higher recall for negative class (77% vs 75%) and slightly lower for positive class (60% vs 62%).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had slightly lower precision for both negative class </a:t>
            </a:r>
            <a:br>
              <a:rPr lang="en-US" sz="2000" dirty="0"/>
            </a:br>
            <a:r>
              <a:rPr lang="en-US" sz="2000" dirty="0"/>
              <a:t>(93% vs 94%) and approximately equal for positive class (25%)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2BE8B-A391-A668-442E-028630CB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4" y="1757548"/>
            <a:ext cx="3844826" cy="3200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461D8-7D96-999C-A6D5-AE37A0DA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4" y="5486400"/>
            <a:ext cx="3614192" cy="93358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42A950-9D26-8666-159A-A1195D908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02512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79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Random Forest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2051913"/>
            <a:ext cx="6650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Model accurately predicts about 88% of cases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Majority class predicted with 90% precision and 98% recall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Minority class predicted with 25% precision and 7% recall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Terrible performance on sensitivity and specificity of accurately predicting worsening confusion and confusion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C4A2C-10FA-5AC8-1208-7E6DADE5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8" y="1677266"/>
            <a:ext cx="3919114" cy="3303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65777-3B35-7DE9-55D5-303729E30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48"/>
          <a:stretch/>
        </p:blipFill>
        <p:spPr>
          <a:xfrm>
            <a:off x="220687" y="5461778"/>
            <a:ext cx="4129711" cy="914472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D7BF74A-B536-F7CD-DC0B-796D525D7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923546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48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Random Forest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37480"/>
            <a:ext cx="66501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ACE variables and application to smaller dataset increased precision and decreased recall of positive class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Overall accuracy of 88%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precision (89%) and recall (99%) for negative class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low F1-Score for positive class (0.06)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948CA-88FE-EDA3-6851-A4A78705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9" y="1699198"/>
            <a:ext cx="3900749" cy="3258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931A4-0CCE-24F9-C146-4D4FE55C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5422896"/>
            <a:ext cx="4170896" cy="96412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19253B-215E-37FC-2952-21D25EF90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710116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390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Neural Network Model with TensorFlow (NNTF)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70816"/>
            <a:ext cx="6650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NNTF model shows 89% overall accuracy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Significantly higher performance on precision for positive class (0.47) than other models, but low recall (0.07)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negative class equal to RFM (0.90) but much higher for NNTF (0.47 vs 0.25)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recall for positive class due to large class imbalance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AA600-F262-2597-A3AE-04634733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87" y="1742120"/>
            <a:ext cx="3691075" cy="321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02E89-6E6F-56FB-447A-8C72CBB5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58" y="5268436"/>
            <a:ext cx="4389520" cy="106650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56351C-8913-B837-36B4-F0C2E4836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714537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153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Neural Network Model with TensorFlow (NNTF)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49" y="1984981"/>
            <a:ext cx="70185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NNTF Recall for positive class (0.12) higher than RFM (0.03) but lower than SVM (0.60)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adverse childhood event (ACE) variables into NNTF model decreased overall accuracy by ~2%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Inclusion of key ACE variables could increase practical utility of final model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positive class Recall indicates additional steps necessary to improve performance: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Class balancing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Adjusted class weights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Model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26D7B-2A93-F967-1B8E-BA4B0468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5" y="5416321"/>
            <a:ext cx="4067184" cy="97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CC90B-1622-5D06-4A4C-8B37D04E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8" y="1789954"/>
            <a:ext cx="3614874" cy="321582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C15B862-5EEC-9001-82C4-EA241FC15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848274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96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Neural Network Model with TensorFlow (NNTF)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49" y="1984981"/>
            <a:ext cx="70185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NNTF Recall for positive class (0.12) higher than RFM (0.03) but lower than SVM (0.60)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adverse childhood event (ACE) variables into NNTF model decreased overall accuracy by ~2%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positive class Recall indicates additional steps necessary to improve performance: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Class balancing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Adjusted class weights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Model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26D7B-2A93-F967-1B8E-BA4B0468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5" y="5416321"/>
            <a:ext cx="4067184" cy="97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CC90B-1622-5D06-4A4C-8B37D04E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8" y="1789954"/>
            <a:ext cx="3614874" cy="321582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C15B862-5EEC-9001-82C4-EA241FC15FD7}"/>
              </a:ext>
            </a:extLst>
          </p:cNvPr>
          <p:cNvGraphicFramePr/>
          <p:nvPr/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770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CDC (2019), cognitive decline is on the rise within the United States and represents a public health issue impacting millions of Americans.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Significant data are publicly available, analysis of which may help to better understand predictors.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assess several factors potentially predictive of self-reported worsening confusion or memory loss.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 Question: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 self-reported worsening confusion or memory loss in adults age 45 and older predicted by age, sex, race/ethnicity, chronic disease, or traumatic childhood events?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Neural Network Model with TensorFlow (NNTF)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4983061" y="1828894"/>
            <a:ext cx="66273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Inclusion of key ACE variables in Cohort 2 could increase practical utility of final model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Class balancing, adjusting class weights, and model tuning significantly shifted Cohort 1 NNTF performance: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Positive class recall (capture of true positive cases) increased from 12% to 57%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 accuracy decreased from 87% to 76% due to decreased negative class recall (0.97 to 0.79)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F1-Score for positive class (i.e., successful prediction of respondents with worsening memory loss or confusion) doubled, from 0.18 to 0.36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C15B862-5EEC-9001-82C4-EA241FC15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266600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3D5843C-FE0A-5181-27A9-701AAA4E0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68" y="5332882"/>
            <a:ext cx="3791479" cy="9907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E6E94F-5B28-01C1-7742-4AE4D2F3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8" y="1828894"/>
            <a:ext cx="3614873" cy="31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BEBCB9-FC0C-F371-F0BD-974AF352DB28}"/>
              </a:ext>
            </a:extLst>
          </p:cNvPr>
          <p:cNvSpPr/>
          <p:nvPr/>
        </p:nvSpPr>
        <p:spPr>
          <a:xfrm>
            <a:off x="8154755" y="1132589"/>
            <a:ext cx="2223082" cy="5117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TUNED MODEL</a:t>
            </a:r>
          </a:p>
        </p:txBody>
      </p:sp>
    </p:spTree>
    <p:extLst>
      <p:ext uri="{BB962C8B-B14F-4D97-AF65-F5344CB8AC3E}">
        <p14:creationId xmlns:p14="http://schemas.microsoft.com/office/powerpoint/2010/main" val="191323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39" y="296991"/>
            <a:ext cx="10515600" cy="1325563"/>
          </a:xfrm>
        </p:spPr>
        <p:txBody>
          <a:bodyPr/>
          <a:lstStyle/>
          <a:p>
            <a:r>
              <a:rPr lang="en-US" dirty="0"/>
              <a:t>Summary: Model Comparison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6874"/>
            <a:ext cx="10515600" cy="29555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Considering the priority on recall for the positive class to help positively identify people at increased risk of memory problems and severe confusion: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Cohort 1: The highest recall was from MLR (63%) and SVM (60%), though both have low precision;</a:t>
            </a:r>
            <a:b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      While NNTF has higher precision (47%), it has very low recall (7%)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Cohort 2: Highest recall achieved using MLR (62%) and SVM (60%)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           NNTF+ model (with class balancing) has a lower recall (57%) but balances recall and precision compared to other models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 is to choose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MLR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 because it more scalable, interpretable, and computationally efficient than SVM.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 NNTF+ shows promise, it fails to beat MLR and SVM recall rates for the positive class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26A613-EDF9-7B47-66DC-0CE597099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18894"/>
              </p:ext>
            </p:extLst>
          </p:nvPr>
        </p:nvGraphicFramePr>
        <p:xfrm>
          <a:off x="-1" y="30253"/>
          <a:ext cx="12089081" cy="33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DE9BDADF-44F7-5330-CD8C-11AC34669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0" y="1398743"/>
            <a:ext cx="8388823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study considered whether self-reported worsening confusion or memory loss in adults age 45 and older can be predicted by age, sex, race/ethnicity, chronic disease, or traumatic childhood events?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Four different machine learning models were evaluated with an emphasis on maximizing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 for the positive class to help positively identify people at increased risk of memory problems and severe confusion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MLR and SVM models were found to perform best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MLR is recommended on account of its scalability and interpretability</a:t>
            </a:r>
          </a:p>
          <a:p>
            <a:pPr marL="0" indent="0">
              <a:buNone/>
            </a:pP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 step is to deploy model at scale to identify people more likely to experience worsening memory problems and/or confusion.</a:t>
            </a:r>
          </a:p>
        </p:txBody>
      </p:sp>
    </p:spTree>
    <p:extLst>
      <p:ext uri="{BB962C8B-B14F-4D97-AF65-F5344CB8AC3E}">
        <p14:creationId xmlns:p14="http://schemas.microsoft.com/office/powerpoint/2010/main" val="190273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D6F-85A9-F8B8-9A59-B9B421E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576-30CA-C427-A641-CCDACF85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Casanova, R., Saldana, S., Lutz, M. W., </a:t>
            </a:r>
            <a:r>
              <a:rPr lang="en-US" sz="1600" dirty="0" err="1"/>
              <a:t>Plassman</a:t>
            </a:r>
            <a:r>
              <a:rPr lang="en-US" sz="1600" dirty="0"/>
              <a:t>, B. L., </a:t>
            </a:r>
            <a:r>
              <a:rPr lang="en-US" sz="1600" dirty="0" err="1"/>
              <a:t>Kuchibhatla</a:t>
            </a:r>
            <a:r>
              <a:rPr lang="en-US" sz="1600" dirty="0"/>
              <a:t>, M., &amp; Hayden, K. M. (2020). Investigating predictors of cognitive decline using machine learning. </a:t>
            </a:r>
            <a:r>
              <a:rPr lang="en-US" sz="1600" i="1" dirty="0"/>
              <a:t>Journal of Gerontology, 75</a:t>
            </a:r>
            <a:r>
              <a:rPr lang="en-US" sz="1600" dirty="0"/>
              <a:t>(4), 733–742. </a:t>
            </a:r>
            <a:r>
              <a:rPr lang="en-US" sz="1600" dirty="0">
                <a:hlinkClick r:id="rId2"/>
              </a:rPr>
              <a:t>https://doi.org/10.1093/geronb/gby054</a:t>
            </a:r>
            <a:endParaRPr lang="en-US" sz="1600" dirty="0"/>
          </a:p>
          <a:p>
            <a:r>
              <a:rPr lang="en-US" sz="1600" dirty="0"/>
              <a:t>Centers for Disease Control and Prevention (CDC). </a:t>
            </a:r>
            <a:r>
              <a:rPr lang="en-US" sz="1600" i="1" dirty="0"/>
              <a:t>Chronic diseases and cognitive decline – A public health issue. </a:t>
            </a:r>
            <a:r>
              <a:rPr lang="en-US" sz="1600" dirty="0"/>
              <a:t>Alzheimer’s Disease and Healthy Aging: Data Briefs. U.S. Government. Retrieved from </a:t>
            </a:r>
            <a:r>
              <a:rPr lang="en-US" sz="1600" dirty="0">
                <a:hlinkClick r:id="rId3"/>
              </a:rPr>
              <a:t>https://www.cdc.gov/aging/publications/chronic-diseases-brief.html</a:t>
            </a:r>
            <a:r>
              <a:rPr lang="en-US" sz="1600" dirty="0"/>
              <a:t>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44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Hypotheses: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worsening confusion or memory loss in adults age 45 and older is partially predicted by age, sex, race/ethnicity, chronic disease, and/or traumatic childhood events.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data may indicate predictors of memory problems and confusion.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modeling will identify groups more likely to experience these issues.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groups at increased risk of worsening memory and confusion could help public health professionals prioritize appropriate interventions.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200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Risk Factor Surveillance System (BRFSS) – 2022 Data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BRFSS, conducted by the Centers for Disease Control, is a collection of health-related data taken from telephone surveys of participants 18 or older, with data from all 50 US states.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950026" y="3429000"/>
            <a:ext cx="344384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Target/outcome: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Worsening confusion or memory loss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Race/ethnicity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F58FB-1976-A049-7B4A-798703D0AF9F}"/>
              </a:ext>
            </a:extLst>
          </p:cNvPr>
          <p:cNvSpPr txBox="1"/>
          <p:nvPr/>
        </p:nvSpPr>
        <p:spPr>
          <a:xfrm>
            <a:off x="4938653" y="3509712"/>
            <a:ext cx="6097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income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attainment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duty veteran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of social isolation</a:t>
            </a: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76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(cont.):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838200" y="2353469"/>
            <a:ext cx="3045031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/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Depressive disorder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Habits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sleep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Past-month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D9F33-EE40-565C-0D8A-7206EE8ED4E9}"/>
              </a:ext>
            </a:extLst>
          </p:cNvPr>
          <p:cNvSpPr txBox="1"/>
          <p:nvPr/>
        </p:nvSpPr>
        <p:spPr>
          <a:xfrm>
            <a:off x="5118264" y="2353469"/>
            <a:ext cx="56051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Early Childhood Experiences (for subset analysis)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Lived with someone who was in prison or jail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divorced/separated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Parent/adults beat each other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Parent/adult beat respondent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 swore and insulted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molested as a child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365125"/>
            <a:ext cx="10515600" cy="1325563"/>
          </a:xfrm>
        </p:spPr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690688"/>
            <a:ext cx="4488809" cy="45514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Multi-level categorical variables grouped where appropriate to simplify.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 values were replaced utilizing mode imputation for categorical values and mean imputation for continuous variables.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maintains data integrity while ensuring consistent analysis.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Minimizes the impact of missing data on the results.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of 64,675 records in primary output dataset.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Adverse childhood experience (ACE) variables only available for a subset of total records.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A9B6-CDA8-F0C8-3C1F-4E431760F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"/>
          <a:stretch/>
        </p:blipFill>
        <p:spPr>
          <a:xfrm>
            <a:off x="5644613" y="1522804"/>
            <a:ext cx="6078469" cy="4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Demographics: Age &amp;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80"/>
            <a:ext cx="4066309" cy="31878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arge quantity of respondents across all age groups included in data.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is roughly normal with a slight left skew.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Respondents 65-69 years old are disproportionately represented.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2818B-3AB3-6D80-6867-07D5A372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35" y="1690688"/>
            <a:ext cx="560148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3" y="1589020"/>
            <a:ext cx="4752970" cy="48117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variables are positively correlated with worsening memory and/or confusion (CIMEMLOS).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Reported days of “not good” mental health  (_MENT14D)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Reported days of “not good”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health (_PHYS14D)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History of diagnosed depressive disorder</a:t>
            </a:r>
            <a:b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(ADDEPEV3)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 stroke (CVDSTRK3)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Higher income and educational attainment associated with less memory problems and/or mental confusion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B622-F332-4DB3-A854-0DAC1700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0" y="1377868"/>
            <a:ext cx="5463554" cy="46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0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22" y="178644"/>
            <a:ext cx="10515600" cy="1325563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460665"/>
            <a:ext cx="9699433" cy="28544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 differences between those experiencing memory problems and confusion appear more pronounced in younger adults than older adults.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predictors appear to have a greater bearing on memory problems and confusion in younger respondents compared with older respondents, including: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 gender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 physical health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Overall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mental health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Adverse childhood experiences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738C-E594-250F-0E1A-EE8179F2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3" y="4085077"/>
            <a:ext cx="5611145" cy="244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E7B1F-2C37-6780-2DC6-2607B4F3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16" y="4085077"/>
            <a:ext cx="5932537" cy="25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2061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Predicting Cognitive Decline Micro Projects 1, 2, 3, &amp; 4 https://github.com/jfisher43/ana500 </vt:lpstr>
      <vt:lpstr>Problem Statement</vt:lpstr>
      <vt:lpstr>Hypothesis Formulation</vt:lpstr>
      <vt:lpstr>Acquire Data</vt:lpstr>
      <vt:lpstr>Acquire Data (2)</vt:lpstr>
      <vt:lpstr>Prepare</vt:lpstr>
      <vt:lpstr>Data Demographics: Age &amp; Sex</vt:lpstr>
      <vt:lpstr>Analyze data</vt:lpstr>
      <vt:lpstr>Report</vt:lpstr>
      <vt:lpstr>Model Approach &amp; Outputs</vt:lpstr>
      <vt:lpstr>Cohort 1: Multiple Logistic Regression (MLR) Model   (excluding ACE variables, n = 64,675)</vt:lpstr>
      <vt:lpstr>Cohort 2: Multiple Logistic Regression (MLR) Model   (including ACE variables, n = 18,793)</vt:lpstr>
      <vt:lpstr>Cohort 1: Support Vector Machine (SVM) Model   (excluding ACE variables, n = 64,675)</vt:lpstr>
      <vt:lpstr>Cohort 2: Support Vector Machine (SVM) Model   (including ACE variables, n = 18,793)</vt:lpstr>
      <vt:lpstr>Cohort 1: Random Forest Model   (excluding ACE variables, n = 64,675)</vt:lpstr>
      <vt:lpstr>Cohort 2: Random Forest Model   (including ACE variables, n = 18,793)</vt:lpstr>
      <vt:lpstr>Cohort 1: Neural Network Model with TensorFlow (NNTF)   (excluding ACE variables, n = 64,675)</vt:lpstr>
      <vt:lpstr>Cohort 2: Neural Network Model with TensorFlow (NNTF)   (including ACE variables, n = 18,793)</vt:lpstr>
      <vt:lpstr>Cohort 2: Neural Network Model with TensorFlow (NNTF)   (including ACE variables, n = 18,793)</vt:lpstr>
      <vt:lpstr>Cohort 2: Neural Network Model with TensorFlow (NNTF)   (including ACE variables, n = 18,793)</vt:lpstr>
      <vt:lpstr>Summary: Model Comparison &amp; Selection</vt:lpstr>
      <vt:lpstr>Takeaways &amp;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James Fisher</cp:lastModifiedBy>
  <cp:revision>124</cp:revision>
  <dcterms:created xsi:type="dcterms:W3CDTF">2022-03-01T22:05:03Z</dcterms:created>
  <dcterms:modified xsi:type="dcterms:W3CDTF">2024-06-02T15:14:44Z</dcterms:modified>
</cp:coreProperties>
</file>