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8" r:id="rId9"/>
    <p:sldId id="269" r:id="rId10"/>
    <p:sldId id="271" r:id="rId11"/>
    <p:sldId id="273" r:id="rId12"/>
    <p:sldId id="262" r:id="rId13"/>
    <p:sldId id="274" r:id="rId14"/>
    <p:sldId id="275" r:id="rId15"/>
    <p:sldId id="263" r:id="rId16"/>
    <p:sldId id="27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isher43/ana50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aging/publications/chronic-diseases-brief.html" TargetMode="External"/><Relationship Id="rId2" Type="http://schemas.openxmlformats.org/officeDocument/2006/relationships/hyperlink" Target="https://doi.org/10.1093/geronb/gby0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Cognitive Decline</a:t>
            </a:r>
            <a:br>
              <a:rPr lang="en-US" dirty="0"/>
            </a:br>
            <a:r>
              <a:rPr lang="en-US" sz="4800" dirty="0"/>
              <a:t>Micro-Project 3</a:t>
            </a:r>
            <a:br>
              <a:rPr lang="en-US" sz="4800" dirty="0"/>
            </a:br>
            <a:r>
              <a:rPr lang="en-US" sz="2400" b="1" dirty="0">
                <a:hlinkClick r:id="rId2"/>
              </a:rPr>
              <a:t>https://github.com/jfisher43/ana500</a:t>
            </a:r>
            <a:r>
              <a:rPr lang="en-US" sz="48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Fisher</a:t>
            </a:r>
          </a:p>
          <a:p>
            <a:r>
              <a:rPr lang="en-US"/>
              <a:t>5-26-2024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b="1" dirty="0"/>
              <a:t>Model Approach &amp; Outputs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BBD05-44FB-75A6-BB5A-6D760ADBC392}"/>
              </a:ext>
            </a:extLst>
          </p:cNvPr>
          <p:cNvSpPr txBox="1"/>
          <p:nvPr/>
        </p:nvSpPr>
        <p:spPr>
          <a:xfrm>
            <a:off x="838198" y="1743386"/>
            <a:ext cx="102771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models will attempt to predict worsening memory problems and/or confusion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ACE variables only available for a limited number of respondent records</a:t>
            </a:r>
            <a:endParaRPr lang="en-US" sz="800" dirty="0"/>
          </a:p>
          <a:p>
            <a:pPr>
              <a:spcAft>
                <a:spcPts val="1200"/>
              </a:spcAft>
            </a:pPr>
            <a:endParaRPr lang="en-US" sz="8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COHORT 1</a:t>
            </a:r>
            <a:r>
              <a:rPr lang="en-US" sz="2000" dirty="0"/>
              <a:t> (n = 64,675) will consider all predictors except adverse childhood experiences (ACE)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COHORT 2</a:t>
            </a:r>
            <a:r>
              <a:rPr lang="en-US" sz="2000" dirty="0"/>
              <a:t> (n = 18,793) adds in these ACE variables to the model and considers only the 18,793 respondent records for which all predictors, including ACE data, are available.</a:t>
            </a:r>
          </a:p>
          <a:p>
            <a:pPr>
              <a:spcAft>
                <a:spcPts val="1200"/>
              </a:spcAft>
            </a:pPr>
            <a:endParaRPr lang="en-US" sz="6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Included machine learning models: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Multiple Logistic Regression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99303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1: Multiple Logistic Regression (MLR)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excluding ACE variables</a:t>
            </a:r>
            <a:r>
              <a:rPr lang="en-US" sz="2800" dirty="0"/>
              <a:t>, n = 64,675)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FEB74-3CDC-DBCE-3300-44B91F12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8" y="1699198"/>
            <a:ext cx="3919114" cy="325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2051913"/>
            <a:ext cx="665018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MLR model accurately predicts about 74% of cases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predicts the majority class (0; no worsening memory problems and/or confusion) with 94% precision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the minority class (1; presence of worsening memory problems and/or confusion) is only 24%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Low performance predicting presence of confusion and/or memory problems suggests need for model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5679D-4922-3EB5-ADD2-565EC5F3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5" y="5477977"/>
            <a:ext cx="413442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Multiple Logistic Regression (MLR)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1937480"/>
            <a:ext cx="6650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ACE variables and application to smaller dataset did not materially change model performance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Cohort 2 accuracy was ~73%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Identical precision (94%) and recall (75%) for negative class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Slightly higher precision (25%) compared to Cohort 1 (24%)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Slightly lower recall (62%) compared to Cohort 1 (63%)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Performance &lt; 75% predicting confusion and/or memory problems suggests need for model improvement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0FF50-B048-8A18-F8E8-73C3DC80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8" y="1728374"/>
            <a:ext cx="3986921" cy="3258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FD87BC-494D-16FF-FB06-1835ACDD1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5" y="5506965"/>
            <a:ext cx="3986921" cy="9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1: Support Vector Machine (SVM)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excluding ACE variables</a:t>
            </a:r>
            <a:r>
              <a:rPr lang="en-US" sz="2800" dirty="0"/>
              <a:t>, n = 64,675)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50" y="1970816"/>
            <a:ext cx="6650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model accurately predicts about 76% of cases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~2% better than Logistic Regression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predicts the majority class (0; no worsening memory problems and/or confusion) with same precision as MLR (94%)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the minority class (1; presence of worsening memory problems and/or confusion) is only 25%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~1% better precision than MLR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158B6-2820-E9AD-11F0-C9F20E9A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2" y="1747574"/>
            <a:ext cx="3922601" cy="325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C2EF4-77F8-3A2F-DDF3-3063670E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21" y="5474527"/>
            <a:ext cx="4015543" cy="9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82533" cy="1534926"/>
          </a:xfrm>
        </p:spPr>
        <p:txBody>
          <a:bodyPr>
            <a:normAutofit/>
          </a:bodyPr>
          <a:lstStyle/>
          <a:p>
            <a:r>
              <a:rPr lang="en-US" sz="3600" dirty="0"/>
              <a:t>Cohort 2: Support Vector Machine (SVM) Model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800" dirty="0"/>
              <a:t>(</a:t>
            </a:r>
            <a:r>
              <a:rPr lang="en-US" sz="2800" i="1" dirty="0"/>
              <a:t>including ACE variables</a:t>
            </a:r>
            <a:r>
              <a:rPr lang="en-US" sz="2800" dirty="0"/>
              <a:t>, n = 18,793)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8332-4E17-1DAF-7618-64A8A08FAD0B}"/>
              </a:ext>
            </a:extLst>
          </p:cNvPr>
          <p:cNvSpPr txBox="1"/>
          <p:nvPr/>
        </p:nvSpPr>
        <p:spPr>
          <a:xfrm>
            <a:off x="5070549" y="1984981"/>
            <a:ext cx="70185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accuracy for Cohort 2 predictions about 2% higher than MLR model (75% vs 73%)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Addition of ACE variables decreased model accuracy by ~1%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had slightly higher recall for negative class (77% vs 75%) and slightly lower for positive class (60% vs 62%).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had slightly lower precision for both negative class </a:t>
            </a:r>
            <a:br>
              <a:rPr lang="en-US" sz="2000" dirty="0"/>
            </a:br>
            <a:r>
              <a:rPr lang="en-US" sz="2000" dirty="0"/>
              <a:t>(93% vs 94%) and approximately equal for positive class (25%)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2BE8B-A391-A668-442E-028630CB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8" y="1803416"/>
            <a:ext cx="3789722" cy="3154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461D8-7D96-999C-A6D5-AE37A0DA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4" y="5486400"/>
            <a:ext cx="3614192" cy="9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machine learning models will be considered in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 Project #4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Comparison between models and final model selection will be provided in </a:t>
            </a: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Micro Project #4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D6F-85A9-F8B8-9A59-B9B421E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576-30CA-C427-A641-CCDACF85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Casanova, R., Saldana, S., Lutz, M. W., </a:t>
            </a:r>
            <a:r>
              <a:rPr lang="en-US" sz="1600" dirty="0" err="1"/>
              <a:t>Plassman</a:t>
            </a:r>
            <a:r>
              <a:rPr lang="en-US" sz="1600" dirty="0"/>
              <a:t>, B. L., </a:t>
            </a:r>
            <a:r>
              <a:rPr lang="en-US" sz="1600" dirty="0" err="1"/>
              <a:t>Kuchibhatla</a:t>
            </a:r>
            <a:r>
              <a:rPr lang="en-US" sz="1600" dirty="0"/>
              <a:t>, M., &amp; Hayden, K. M. (2020). Investigating predictors of cognitive decline using machine learning. </a:t>
            </a:r>
            <a:r>
              <a:rPr lang="en-US" sz="1600" i="1" dirty="0"/>
              <a:t>Journal of Gerontology, 75</a:t>
            </a:r>
            <a:r>
              <a:rPr lang="en-US" sz="1600" dirty="0"/>
              <a:t>(4), 733–742. </a:t>
            </a:r>
            <a:r>
              <a:rPr lang="en-US" sz="1600" dirty="0">
                <a:hlinkClick r:id="rId2"/>
              </a:rPr>
              <a:t>https://doi.org/10.1093/geronb/gby054</a:t>
            </a:r>
            <a:endParaRPr lang="en-US" sz="1600" dirty="0"/>
          </a:p>
          <a:p>
            <a:r>
              <a:rPr lang="en-US" sz="1600" dirty="0"/>
              <a:t>Centers for Disease Control and Prevention (CDC). </a:t>
            </a:r>
            <a:r>
              <a:rPr lang="en-US" sz="1600" i="1" dirty="0"/>
              <a:t>Chronic diseases and cognitive decline – A public health issue. </a:t>
            </a:r>
            <a:r>
              <a:rPr lang="en-US" sz="1600" dirty="0"/>
              <a:t>Alzheimer’s Disease and Healthy Aging: Data Briefs. U.S. Government. Retrieved from </a:t>
            </a:r>
            <a:r>
              <a:rPr lang="en-US" sz="1600" dirty="0">
                <a:hlinkClick r:id="rId3"/>
              </a:rPr>
              <a:t>https://www.cdc.gov/aging/publications/chronic-diseases-brief.html</a:t>
            </a:r>
            <a:r>
              <a:rPr lang="en-US" sz="1600" dirty="0"/>
              <a:t>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444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CDC (2019), cognitive decline is on the rise within the United States and represents a public health issue impacting millions of Americans.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Significant data are publicly available, analysis of which may help to better understand predictors.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assess several factors potentially predictive of self-reported worsening confusion or memory loss.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Research Question: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Is self-reported worsening confusion or memory loss in adults age 45 and older predicted by age, sex, race/ethnicity, chronic disease, or traumatic childhood events?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Hypotheses: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worsening confusion or memory loss in adults age 45 and older is partially predicted by age, sex, race/ethnicity, chronic disease, and/or traumatic childhood events.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Self-reported data may indicate predictors of memory problems and confusion.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modeling will identify groups more likely to experience these issues.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Understanding groups at increased risk of worsening memory and confusion could help public health professionals prioritize appropriate interventions.</a:t>
            </a:r>
          </a:p>
          <a:p>
            <a:pPr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200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Risk Factor Surveillance System (BRFSS) – 2022 Data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BRFSS, conducted by the Centers for Disease Control, is a collection of health-related data taken from 	telephone surveys of participants 18 or older, with data from all 50 US states.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70B4-16FF-793C-3F36-6722BDFDAC39}"/>
              </a:ext>
            </a:extLst>
          </p:cNvPr>
          <p:cNvSpPr txBox="1"/>
          <p:nvPr/>
        </p:nvSpPr>
        <p:spPr>
          <a:xfrm>
            <a:off x="950026" y="3429000"/>
            <a:ext cx="11008426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Target/outcome: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Worsening confusion or memory loss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Race/ethnicity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income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attainment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duty veteran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of social isolation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10515600" cy="76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INTEREST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(cont.):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70B4-16FF-793C-3F36-6722BDFDAC39}"/>
              </a:ext>
            </a:extLst>
          </p:cNvPr>
          <p:cNvSpPr txBox="1"/>
          <p:nvPr/>
        </p:nvSpPr>
        <p:spPr>
          <a:xfrm>
            <a:off x="838200" y="2353469"/>
            <a:ext cx="3045031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/ Disease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status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heart disease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Depressive disorder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Habits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sleep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Past-month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D9F33-EE40-565C-0D8A-7206EE8ED4E9}"/>
              </a:ext>
            </a:extLst>
          </p:cNvPr>
          <p:cNvSpPr txBox="1"/>
          <p:nvPr/>
        </p:nvSpPr>
        <p:spPr>
          <a:xfrm>
            <a:off x="5118264" y="2353469"/>
            <a:ext cx="56051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Early Childhood Experiences (for subset analysis)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Lived with someone who was in prison or jail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divorced/separated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Parent/adults beat each other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Parent/adult beat respondent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Parent/adult swore and insulted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molested as a child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9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88809" cy="45514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Multi-level categorical variables grouped where appropriate to simplify.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Missing values were replaced utilizing mode imputation for categorical values and mean imputation for continuous variables.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maintains data integrity while ensuring consistent analysis.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Minimizes the impact of missing data on the results.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of 64,675 records in primary output dataset.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Adverse childhood experience (ACE) variables only available for a subset of total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4B561-6767-F26B-5BC9-AADC1FB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09" y="1416626"/>
            <a:ext cx="5289458" cy="4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data: </a:t>
            </a:r>
            <a:r>
              <a:rPr lang="en-US" dirty="0"/>
              <a:t>Age &amp; 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80"/>
            <a:ext cx="4066309" cy="31878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arge quantity of respondents across all age groups included in data.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is roughly normal with a slight left skew.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Respondents 65-69 years old are disproportionately represented.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2818B-3AB3-6D80-6867-07D5A372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35" y="1690688"/>
            <a:ext cx="560148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53" y="1589021"/>
            <a:ext cx="4594233" cy="12336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variables are positively correlated with worsening memory and/or confusion (CIMEMLOS).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2D2711-C0D6-C13E-B134-66AA243EE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80"/>
          <a:stretch/>
        </p:blipFill>
        <p:spPr>
          <a:xfrm>
            <a:off x="5830946" y="464534"/>
            <a:ext cx="5620028" cy="5776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E3702E-8A56-0296-9FC7-1369FA833860}"/>
              </a:ext>
            </a:extLst>
          </p:cNvPr>
          <p:cNvSpPr/>
          <p:nvPr/>
        </p:nvSpPr>
        <p:spPr>
          <a:xfrm>
            <a:off x="6540617" y="2595643"/>
            <a:ext cx="1730928" cy="309527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7F6F2-B194-DAA6-ACD2-EA9A5251B12F}"/>
              </a:ext>
            </a:extLst>
          </p:cNvPr>
          <p:cNvSpPr/>
          <p:nvPr/>
        </p:nvSpPr>
        <p:spPr>
          <a:xfrm>
            <a:off x="8473891" y="2405655"/>
            <a:ext cx="3042589" cy="32852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D50CEC-C3E3-941F-3DF1-C1EF3A7F26B2}"/>
              </a:ext>
            </a:extLst>
          </p:cNvPr>
          <p:cNvSpPr/>
          <p:nvPr/>
        </p:nvSpPr>
        <p:spPr>
          <a:xfrm>
            <a:off x="6544664" y="641800"/>
            <a:ext cx="1672431" cy="176818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BB622-F332-4DB3-A854-0DAC1700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3" y="2822673"/>
            <a:ext cx="4231130" cy="36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0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22" y="178644"/>
            <a:ext cx="10515600" cy="1325563"/>
          </a:xfrm>
        </p:spPr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1460665"/>
            <a:ext cx="9699433" cy="28544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Variable differences between those experiencing memory problems and confusion appear more pronounced in younger adults than older adults.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predictors appear to have a greater bearing on memory problems and confusion in younger respondents compared with older respondents, including: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Respondent gender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 physical health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Overall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mental health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Adverse childhood experiences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738C-E594-250F-0E1A-EE8179F2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3" y="4085077"/>
            <a:ext cx="5611145" cy="244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E7B1F-2C37-6780-2DC6-2607B4F3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16" y="4085077"/>
            <a:ext cx="5932537" cy="25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1175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Predicting Cognitive Decline Micro-Project 3 https://github.com/jfisher43/ana500 </vt:lpstr>
      <vt:lpstr>Problem Statement</vt:lpstr>
      <vt:lpstr>Hypothesis Formulation</vt:lpstr>
      <vt:lpstr>Acquire</vt:lpstr>
      <vt:lpstr>Acquire</vt:lpstr>
      <vt:lpstr>Prepare</vt:lpstr>
      <vt:lpstr>Analyze data: Age &amp; Sex</vt:lpstr>
      <vt:lpstr>Analyze data</vt:lpstr>
      <vt:lpstr>Report</vt:lpstr>
      <vt:lpstr>Model Approach &amp; Outputs</vt:lpstr>
      <vt:lpstr>Cohort 1: Multiple Logistic Regression (MLR) Model   (excluding ACE variables, n = 64,675)</vt:lpstr>
      <vt:lpstr>Cohort 2: Multiple Logistic Regression (MLR) Model   (including ACE variables, n = 18,793)</vt:lpstr>
      <vt:lpstr>Cohort 1: Support Vector Machine (SVM) Model   (excluding ACE variables, n = 64,675)</vt:lpstr>
      <vt:lpstr>Cohort 2: Support Vector Machine (SVM) Model   (including ACE variables, n = 18,793)</vt:lpstr>
      <vt:lpstr>Report: Next Steps</vt:lpstr>
      <vt:lpstr>Act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James Fisher</cp:lastModifiedBy>
  <cp:revision>85</cp:revision>
  <dcterms:created xsi:type="dcterms:W3CDTF">2022-03-01T22:05:03Z</dcterms:created>
  <dcterms:modified xsi:type="dcterms:W3CDTF">2024-05-26T18:16:45Z</dcterms:modified>
</cp:coreProperties>
</file>