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88" r:id="rId3"/>
    <p:sldId id="290" r:id="rId4"/>
    <p:sldId id="319" r:id="rId5"/>
    <p:sldId id="297" r:id="rId6"/>
    <p:sldId id="321" r:id="rId7"/>
    <p:sldId id="299" r:id="rId8"/>
    <p:sldId id="304" r:id="rId9"/>
    <p:sldId id="298" r:id="rId10"/>
    <p:sldId id="305" r:id="rId11"/>
    <p:sldId id="327" r:id="rId12"/>
    <p:sldId id="328" r:id="rId13"/>
    <p:sldId id="334" r:id="rId14"/>
    <p:sldId id="336" r:id="rId15"/>
    <p:sldId id="311" r:id="rId16"/>
    <p:sldId id="312" r:id="rId17"/>
    <p:sldId id="314" r:id="rId18"/>
    <p:sldId id="307" r:id="rId19"/>
    <p:sldId id="308" r:id="rId20"/>
    <p:sldId id="340" r:id="rId21"/>
    <p:sldId id="322" r:id="rId22"/>
    <p:sldId id="339" r:id="rId23"/>
    <p:sldId id="335" r:id="rId24"/>
    <p:sldId id="338" r:id="rId25"/>
    <p:sldId id="292" r:id="rId26"/>
    <p:sldId id="301" r:id="rId27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99467" autoAdjust="0"/>
  </p:normalViewPr>
  <p:slideViewPr>
    <p:cSldViewPr snapToGrid="0">
      <p:cViewPr varScale="1">
        <p:scale>
          <a:sx n="115" d="100"/>
          <a:sy n="115" d="100"/>
        </p:scale>
        <p:origin x="9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5CD4D-95CB-462D-AB94-9C67407DCF9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3E359-6FB0-4C14-84BF-D5B603AAF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9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03350" y="1160463"/>
            <a:ext cx="4178300" cy="3133725"/>
          </a:xfrm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27100"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27100"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27100"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27100"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C04FEB9-6838-40BB-B9E2-84166673B1E0}" type="slidenum">
              <a:rPr lang="en-US" altLang="en-US" sz="1200" b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en-US" sz="1200" b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6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6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9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48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38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02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521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85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300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706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5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61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00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12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06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01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7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3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5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2792-3A9D-44B6-AC21-4F9F94A93AA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6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F2792-3A9D-44B6-AC21-4F9F94A93AAD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550C-FE51-4828-86C5-74ADACEBD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F2792-3A9D-44B6-AC21-4F9F94A93AA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9550C-FE51-4828-86C5-74ADACEBDB1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68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2.png"/><Relationship Id="rId7" Type="http://schemas.openxmlformats.org/officeDocument/2006/relationships/image" Target="../media/image35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91" y="7127"/>
            <a:ext cx="8063345" cy="135696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+mn-lt"/>
              </a:rPr>
              <a:t>Variable </a:t>
            </a:r>
            <a:r>
              <a:rPr lang="en-US" sz="2800" dirty="0" smtClean="0">
                <a:latin typeface="+mn-lt"/>
              </a:rPr>
              <a:t>patterns </a:t>
            </a:r>
            <a:r>
              <a:rPr lang="en-US" sz="2800" dirty="0">
                <a:latin typeface="+mn-lt"/>
              </a:rPr>
              <a:t>in </a:t>
            </a:r>
            <a:r>
              <a:rPr lang="en-US" sz="2800" dirty="0" err="1">
                <a:latin typeface="+mn-lt"/>
              </a:rPr>
              <a:t>pteropod</a:t>
            </a:r>
            <a:r>
              <a:rPr lang="en-US" sz="2800" dirty="0">
                <a:latin typeface="+mn-lt"/>
              </a:rPr>
              <a:t> abundance between the shelf and slope from two decades of observations off Newport Oregon, USA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786" y="4103667"/>
            <a:ext cx="8636580" cy="16557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dirty="0"/>
              <a:t> Jennifer </a:t>
            </a:r>
            <a:r>
              <a:rPr lang="en-US" altLang="en-US" dirty="0" smtClean="0"/>
              <a:t>L. Fisher</a:t>
            </a:r>
            <a:r>
              <a:rPr lang="en-US" altLang="en-US" baseline="30000" dirty="0" smtClean="0"/>
              <a:t>1</a:t>
            </a:r>
            <a:r>
              <a:rPr lang="en-US" altLang="en-US" dirty="0"/>
              <a:t>, Bill Peterson</a:t>
            </a:r>
            <a:r>
              <a:rPr lang="en-US" altLang="en-US" baseline="30000" dirty="0"/>
              <a:t>2</a:t>
            </a:r>
            <a:r>
              <a:rPr lang="en-US" altLang="en-US" dirty="0"/>
              <a:t>, </a:t>
            </a:r>
            <a:r>
              <a:rPr lang="en-US" altLang="en-US" dirty="0" err="1" smtClean="0"/>
              <a:t>Hongsheng</a:t>
            </a:r>
            <a:r>
              <a:rPr lang="en-US" altLang="en-US" dirty="0" smtClean="0"/>
              <a:t> Bi</a:t>
            </a:r>
            <a:r>
              <a:rPr lang="en-US" altLang="en-US" baseline="30000" dirty="0" smtClean="0"/>
              <a:t>3</a:t>
            </a:r>
            <a:r>
              <a:rPr lang="en-US" altLang="en-US" dirty="0"/>
              <a:t>, </a:t>
            </a:r>
            <a:r>
              <a:rPr lang="en-US" altLang="en-US" dirty="0" smtClean="0"/>
              <a:t>Brandon Chasco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</a:t>
            </a:r>
            <a:endParaRPr lang="en-US" altLang="en-US" baseline="30000" dirty="0"/>
          </a:p>
          <a:p>
            <a:pPr>
              <a:defRPr/>
            </a:pPr>
            <a:r>
              <a:rPr lang="en-US" altLang="en-US" sz="1400" baseline="30000" dirty="0"/>
              <a:t>1</a:t>
            </a:r>
            <a:r>
              <a:rPr lang="en-US" altLang="en-US" sz="1400" dirty="0"/>
              <a:t>Cooperative Institute for Marine Resources Studies, Oregon State University, Newport, OR </a:t>
            </a:r>
            <a:r>
              <a:rPr lang="en-US" altLang="en-US" sz="1400" dirty="0" smtClean="0"/>
              <a:t>, USA</a:t>
            </a:r>
            <a:endParaRPr lang="en-US" altLang="en-US" sz="1400" dirty="0"/>
          </a:p>
          <a:p>
            <a:pPr>
              <a:defRPr/>
            </a:pPr>
            <a:r>
              <a:rPr lang="en-US" altLang="en-US" sz="1400" baseline="30000" dirty="0"/>
              <a:t>2</a:t>
            </a:r>
            <a:r>
              <a:rPr lang="en-US" altLang="en-US" sz="1400" dirty="0"/>
              <a:t>NOAA, Northwest Fisheries Science Center, Hatfield Marine Science Center, Newport, OR, USA</a:t>
            </a:r>
          </a:p>
          <a:p>
            <a:pPr>
              <a:defRPr/>
            </a:pPr>
            <a:r>
              <a:rPr lang="en-US" altLang="en-US" sz="1400" baseline="30000" dirty="0" smtClean="0"/>
              <a:t>3</a:t>
            </a:r>
            <a:r>
              <a:rPr lang="en-US" sz="1400" dirty="0" smtClean="0"/>
              <a:t>University </a:t>
            </a:r>
            <a:r>
              <a:rPr lang="en-US" sz="1400" dirty="0"/>
              <a:t>of Maryland, Center for Environmental </a:t>
            </a:r>
            <a:r>
              <a:rPr lang="en-US" sz="1400" dirty="0" smtClean="0"/>
              <a:t>Science, USA</a:t>
            </a:r>
            <a:endParaRPr lang="en-US" alt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20" y="1391638"/>
            <a:ext cx="3258788" cy="2444091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79" y="5289620"/>
            <a:ext cx="1524000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86" y="5195887"/>
            <a:ext cx="1676400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635" y="5719204"/>
            <a:ext cx="2287958" cy="78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8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717238"/>
              </p:ext>
            </p:extLst>
          </p:nvPr>
        </p:nvGraphicFramePr>
        <p:xfrm>
          <a:off x="582339" y="3870609"/>
          <a:ext cx="765175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0" name="SPW 13.0 Graph" r:id="rId3" imgW="7652001" imgH="2857360" progId="SigmaPlotGraphicObject.12">
                  <p:embed/>
                </p:oleObj>
              </mc:Choice>
              <mc:Fallback>
                <p:oleObj name="SPW 13.0 Graph" r:id="rId3" imgW="7652001" imgH="2857360" progId="SigmaPlotGraphicObjec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339" y="3870609"/>
                        <a:ext cx="7651750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294231"/>
              </p:ext>
            </p:extLst>
          </p:nvPr>
        </p:nvGraphicFramePr>
        <p:xfrm>
          <a:off x="588343" y="949698"/>
          <a:ext cx="74549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1" name="SPW 13.0 Graph" r:id="rId5" imgW="7455353" imgH="2845138" progId="SigmaPlotGraphicObject.12">
                  <p:embed/>
                </p:oleObj>
              </mc:Choice>
              <mc:Fallback>
                <p:oleObj name="SPW 13.0 Graph" r:id="rId5" imgW="7455353" imgH="2845138" progId="SigmaPlotGraphicObjec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8343" y="949698"/>
                        <a:ext cx="7454900" cy="284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644406"/>
              </p:ext>
            </p:extLst>
          </p:nvPr>
        </p:nvGraphicFramePr>
        <p:xfrm>
          <a:off x="588343" y="949698"/>
          <a:ext cx="7602538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2" name="SPW 13.0 Graph" r:id="rId7" imgW="7603108" imgH="2845138" progId="SigmaPlotGraphicObject.12">
                  <p:embed/>
                </p:oleObj>
              </mc:Choice>
              <mc:Fallback>
                <p:oleObj name="SPW 13.0 Graph" r:id="rId7" imgW="7603108" imgH="2845138" progId="SigmaPlotGraphicObjec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8343" y="949698"/>
                        <a:ext cx="7602538" cy="284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074397"/>
              </p:ext>
            </p:extLst>
          </p:nvPr>
        </p:nvGraphicFramePr>
        <p:xfrm>
          <a:off x="582339" y="3870609"/>
          <a:ext cx="760095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3" name="SPW 13.0 Graph" r:id="rId9" imgW="7601670" imgH="2857360" progId="SigmaPlotGraphicObject.12">
                  <p:embed/>
                </p:oleObj>
              </mc:Choice>
              <mc:Fallback>
                <p:oleObj name="SPW 13.0 Graph" r:id="rId9" imgW="7601670" imgH="2857360" progId="SigmaPlotGraphicObjec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2339" y="3870609"/>
                        <a:ext cx="7600950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04306" y="115748"/>
            <a:ext cx="7277943" cy="57421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+mn-lt"/>
              </a:rPr>
              <a:t>Long term trends in </a:t>
            </a:r>
            <a:r>
              <a:rPr lang="en-US" sz="3600" i="1" dirty="0" err="1" smtClean="0">
                <a:latin typeface="+mn-lt"/>
              </a:rPr>
              <a:t>Limacina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i="1" dirty="0" err="1" smtClean="0">
                <a:latin typeface="+mn-lt"/>
              </a:rPr>
              <a:t>helicina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863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241677"/>
              </p:ext>
            </p:extLst>
          </p:nvPr>
        </p:nvGraphicFramePr>
        <p:xfrm>
          <a:off x="588343" y="949698"/>
          <a:ext cx="7700962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8" name="SPW 13.0 Graph" r:id="rId3" imgW="7696284" imgH="2857517" progId="SigmaPlotGraphicObject.12">
                  <p:embed/>
                </p:oleObj>
              </mc:Choice>
              <mc:Fallback>
                <p:oleObj name="SPW 13.0 Graph" r:id="rId3" imgW="7696284" imgH="2857517" progId="SigmaPlotGraphicObjec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343" y="949698"/>
                        <a:ext cx="7700962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133639"/>
              </p:ext>
            </p:extLst>
          </p:nvPr>
        </p:nvGraphicFramePr>
        <p:xfrm>
          <a:off x="641714" y="3870609"/>
          <a:ext cx="765175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9" name="SPW 13.0 Graph" r:id="rId5" imgW="7648505" imgH="2857517" progId="SigmaPlotGraphicObject.12">
                  <p:embed/>
                </p:oleObj>
              </mc:Choice>
              <mc:Fallback>
                <p:oleObj name="SPW 13.0 Graph" r:id="rId5" imgW="7648505" imgH="2857517" progId="SigmaPlotGraphicObjec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1714" y="3870609"/>
                        <a:ext cx="7651750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04306" y="115748"/>
            <a:ext cx="7277943" cy="57421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+mn-lt"/>
              </a:rPr>
              <a:t>Long term trends in </a:t>
            </a:r>
            <a:r>
              <a:rPr lang="en-US" sz="3600" i="1" dirty="0" err="1" smtClean="0">
                <a:latin typeface="+mn-lt"/>
              </a:rPr>
              <a:t>Limacina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i="1" dirty="0" err="1" smtClean="0">
                <a:latin typeface="+mn-lt"/>
              </a:rPr>
              <a:t>helicina</a:t>
            </a:r>
            <a:endParaRPr lang="en-US" sz="3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64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184690"/>
              </p:ext>
            </p:extLst>
          </p:nvPr>
        </p:nvGraphicFramePr>
        <p:xfrm>
          <a:off x="588343" y="949698"/>
          <a:ext cx="7554912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1" name="SPW 13.0 Graph" r:id="rId3" imgW="7554576" imgH="2857360" progId="SigmaPlotGraphicObject.12">
                  <p:embed/>
                </p:oleObj>
              </mc:Choice>
              <mc:Fallback>
                <p:oleObj name="SPW 13.0 Graph" r:id="rId3" imgW="7554576" imgH="2857360" progId="SigmaPlotGraphicObjec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343" y="949698"/>
                        <a:ext cx="7554912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4379" y="151373"/>
            <a:ext cx="8870867" cy="574212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+mn-lt"/>
              </a:rPr>
              <a:t>Long term trends in </a:t>
            </a:r>
            <a:r>
              <a:rPr lang="en-US" sz="3200" i="1" dirty="0" err="1" smtClean="0">
                <a:latin typeface="+mn-lt"/>
              </a:rPr>
              <a:t>Limacina</a:t>
            </a:r>
            <a:r>
              <a:rPr lang="en-US" sz="3200" dirty="0" smtClean="0">
                <a:latin typeface="+mn-lt"/>
              </a:rPr>
              <a:t> sp. on the slope </a:t>
            </a:r>
            <a:r>
              <a:rPr lang="en-US" sz="3200" dirty="0">
                <a:latin typeface="+mn-lt"/>
              </a:rPr>
              <a:t>c</a:t>
            </a:r>
            <a:r>
              <a:rPr lang="en-US" sz="3200" dirty="0" smtClean="0">
                <a:latin typeface="+mn-lt"/>
              </a:rPr>
              <a:t>orrelated with % of water column </a:t>
            </a:r>
            <a:r>
              <a:rPr lang="en-US" sz="3200" dirty="0" err="1" smtClean="0">
                <a:latin typeface="+mn-lt"/>
              </a:rPr>
              <a:t>undersaturated</a:t>
            </a:r>
            <a:endParaRPr lang="en-US" sz="3200" dirty="0">
              <a:latin typeface="+mn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56259"/>
              </p:ext>
            </p:extLst>
          </p:nvPr>
        </p:nvGraphicFramePr>
        <p:xfrm>
          <a:off x="588343" y="949698"/>
          <a:ext cx="760095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2" name="SPW 13.0 Graph" r:id="rId5" imgW="7610443" imgH="2857517" progId="SigmaPlotGraphicObject.12">
                  <p:embed/>
                </p:oleObj>
              </mc:Choice>
              <mc:Fallback>
                <p:oleObj name="SPW 13.0 Graph" r:id="rId5" imgW="7610443" imgH="2857517" progId="SigmaPlotGraphicObjec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8343" y="949698"/>
                        <a:ext cx="7600950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0041" y="1211287"/>
            <a:ext cx="2481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% </a:t>
            </a:r>
            <a:r>
              <a:rPr lang="en-US" sz="2000" dirty="0" err="1">
                <a:solidFill>
                  <a:srgbClr val="FF0000"/>
                </a:solidFill>
              </a:rPr>
              <a:t>undersaturated</a:t>
            </a:r>
            <a:endParaRPr lang="en-US" sz="2000" dirty="0">
              <a:solidFill>
                <a:srgbClr val="FF00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r </a:t>
            </a:r>
            <a:r>
              <a:rPr lang="en-US" sz="2000" dirty="0">
                <a:solidFill>
                  <a:srgbClr val="FF0000"/>
                </a:solidFill>
              </a:rPr>
              <a:t>= -</a:t>
            </a:r>
            <a:r>
              <a:rPr lang="en-US" sz="2000" dirty="0" smtClean="0">
                <a:solidFill>
                  <a:srgbClr val="FF0000"/>
                </a:solidFill>
              </a:rPr>
              <a:t>0.43 +7 mo. lag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41170"/>
              </p:ext>
            </p:extLst>
          </p:nvPr>
        </p:nvGraphicFramePr>
        <p:xfrm>
          <a:off x="660006" y="3876547"/>
          <a:ext cx="7515225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3" name="SPW 13.0 Graph" r:id="rId7" imgW="7514671" imgH="2855922" progId="SigmaPlotGraphicObject.12">
                  <p:embed/>
                </p:oleObj>
              </mc:Choice>
              <mc:Fallback>
                <p:oleObj name="SPW 13.0 Graph" r:id="rId7" imgW="7514671" imgH="2855922" progId="SigmaPlotGraphicObjec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0006" y="3876547"/>
                        <a:ext cx="7515225" cy="285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001984" y="5387443"/>
            <a:ext cx="2481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NPGO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r </a:t>
            </a:r>
            <a:r>
              <a:rPr lang="en-US" sz="2000" dirty="0">
                <a:solidFill>
                  <a:srgbClr val="FF0000"/>
                </a:solidFill>
              </a:rPr>
              <a:t>= -</a:t>
            </a:r>
            <a:r>
              <a:rPr lang="en-US" sz="2000" dirty="0" smtClean="0">
                <a:solidFill>
                  <a:srgbClr val="FF0000"/>
                </a:solidFill>
              </a:rPr>
              <a:t>0.33 0 mo. lag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377" y="4216532"/>
            <a:ext cx="7820167" cy="95410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NPGO is correlated to upwelling source waters in this region (JO Peterson et al. 2013)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794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948685"/>
              </p:ext>
            </p:extLst>
          </p:nvPr>
        </p:nvGraphicFramePr>
        <p:xfrm>
          <a:off x="605333" y="943346"/>
          <a:ext cx="7554912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3" name="SPW 13.0 Graph" r:id="rId3" imgW="7554576" imgH="2857360" progId="SigmaPlotGraphicObject.12">
                  <p:embed/>
                </p:oleObj>
              </mc:Choice>
              <mc:Fallback>
                <p:oleObj name="SPW 13.0 Graph" r:id="rId3" imgW="7554576" imgH="2857360" progId="SigmaPlotGraphicObjec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5333" y="943346"/>
                        <a:ext cx="7554912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2504" y="139498"/>
            <a:ext cx="8811491" cy="574212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+mn-lt"/>
              </a:rPr>
              <a:t>Long term trends in </a:t>
            </a:r>
            <a:r>
              <a:rPr lang="en-US" sz="3200" i="1" dirty="0" err="1" smtClean="0">
                <a:latin typeface="+mn-lt"/>
              </a:rPr>
              <a:t>Limacina</a:t>
            </a:r>
            <a:r>
              <a:rPr lang="en-US" sz="3200" dirty="0" smtClean="0">
                <a:latin typeface="+mn-lt"/>
              </a:rPr>
              <a:t> sp. on the shelf variable and not correlated with aragonite or NPGO</a:t>
            </a:r>
            <a:endParaRPr lang="en-US" sz="3200" dirty="0">
              <a:latin typeface="+mn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393885"/>
              </p:ext>
            </p:extLst>
          </p:nvPr>
        </p:nvGraphicFramePr>
        <p:xfrm>
          <a:off x="612507" y="3924044"/>
          <a:ext cx="7515225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04" name="SPW 13.0 Graph" r:id="rId5" imgW="7514671" imgH="2855922" progId="SigmaPlotGraphicObject.12">
                  <p:embed/>
                </p:oleObj>
              </mc:Choice>
              <mc:Fallback>
                <p:oleObj name="SPW 13.0 Graph" r:id="rId5" imgW="7514671" imgH="2855922" progId="SigmaPlotGraphicObjec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507" y="3924044"/>
                        <a:ext cx="7515225" cy="285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69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639" y="887641"/>
            <a:ext cx="7445829" cy="1325563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Generalized Linear Model </a:t>
            </a:r>
            <a:br>
              <a:rPr lang="en-US" sz="3600" dirty="0" smtClean="0"/>
            </a:br>
            <a:r>
              <a:rPr lang="en-US" sz="3600" dirty="0" smtClean="0"/>
              <a:t>preliminary results</a:t>
            </a:r>
            <a:br>
              <a:rPr lang="en-US" sz="3600" dirty="0" smtClean="0"/>
            </a:br>
            <a:r>
              <a:rPr lang="en-US" sz="2800" dirty="0" smtClean="0"/>
              <a:t>working towards zero-inflated model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083250"/>
              </p:ext>
            </p:extLst>
          </p:nvPr>
        </p:nvGraphicFramePr>
        <p:xfrm>
          <a:off x="1602578" y="2508465"/>
          <a:ext cx="521386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5403">
                  <a:extLst>
                    <a:ext uri="{9D8B030D-6E8A-4147-A177-3AD203B41FA5}">
                      <a16:colId xmlns:a16="http://schemas.microsoft.com/office/drawing/2014/main" val="1984548908"/>
                    </a:ext>
                  </a:extLst>
                </a:gridCol>
                <a:gridCol w="1539261">
                  <a:extLst>
                    <a:ext uri="{9D8B030D-6E8A-4147-A177-3AD203B41FA5}">
                      <a16:colId xmlns:a16="http://schemas.microsoft.com/office/drawing/2014/main" val="3264477252"/>
                    </a:ext>
                  </a:extLst>
                </a:gridCol>
                <a:gridCol w="358530">
                  <a:extLst>
                    <a:ext uri="{9D8B030D-6E8A-4147-A177-3AD203B41FA5}">
                      <a16:colId xmlns:a16="http://schemas.microsoft.com/office/drawing/2014/main" val="3133820811"/>
                    </a:ext>
                  </a:extLst>
                </a:gridCol>
                <a:gridCol w="1470666">
                  <a:extLst>
                    <a:ext uri="{9D8B030D-6E8A-4147-A177-3AD203B41FA5}">
                      <a16:colId xmlns:a16="http://schemas.microsoft.com/office/drawing/2014/main" val="3563296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Slope- NH-25</a:t>
                      </a:r>
                      <a:endParaRPr lang="en-US" dirty="0"/>
                    </a:p>
                  </a:txBody>
                  <a:tcPr>
                    <a:solidFill>
                      <a:srgbClr val="00FFFF">
                        <a:alpha val="6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Shelf-</a:t>
                      </a:r>
                      <a:r>
                        <a:rPr lang="en-US" baseline="0" dirty="0" smtClean="0"/>
                        <a:t> NH-5</a:t>
                      </a:r>
                      <a:endParaRPr lang="en-US" dirty="0"/>
                    </a:p>
                  </a:txBody>
                  <a:tcPr>
                    <a:solidFill>
                      <a:srgbClr val="FF33CC">
                        <a:alpha val="6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47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Effect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15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03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92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r>
                        <a:rPr lang="en-US" baseline="0" dirty="0" smtClean="0"/>
                        <a:t> water </a:t>
                      </a:r>
                      <a:r>
                        <a:rPr lang="el-GR" baseline="0" dirty="0" smtClean="0"/>
                        <a:t>Ω</a:t>
                      </a:r>
                      <a:r>
                        <a:rPr lang="en-US" baseline="0" dirty="0" smtClean="0"/>
                        <a:t>&lt;1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16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NPGO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60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5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79" y="1116291"/>
            <a:ext cx="7459116" cy="53156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712" y="666770"/>
            <a:ext cx="8274282" cy="449521"/>
          </a:xfrm>
        </p:spPr>
        <p:txBody>
          <a:bodyPr>
            <a:noAutofit/>
          </a:bodyPr>
          <a:lstStyle/>
          <a:p>
            <a:pPr algn="ctr"/>
            <a:r>
              <a:rPr lang="en-US" sz="3200" i="1" dirty="0" err="1" smtClean="0">
                <a:latin typeface="+mn-lt"/>
              </a:rPr>
              <a:t>Limacina</a:t>
            </a:r>
            <a:r>
              <a:rPr lang="en-US" sz="3200" dirty="0" smtClean="0">
                <a:latin typeface="+mn-lt"/>
              </a:rPr>
              <a:t> sp. decreases rapidly in response to the fraction of the water column that is corrosive</a:t>
            </a:r>
            <a:endParaRPr lang="en-US" sz="3200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26918" y="2493818"/>
            <a:ext cx="2553196" cy="300445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solidFill>
              <a:schemeClr val="tx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26919" y="3348842"/>
            <a:ext cx="1377537" cy="2149433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solidFill>
              <a:schemeClr val="tx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74095" y="1116291"/>
            <a:ext cx="7459116" cy="5315692"/>
            <a:chOff x="574095" y="1116291"/>
            <a:chExt cx="7459116" cy="531569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095" y="1116291"/>
              <a:ext cx="7459116" cy="531569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65" t="39095" r="10406" b="46160"/>
            <a:stretch/>
          </p:blipFill>
          <p:spPr>
            <a:xfrm>
              <a:off x="5890161" y="1971302"/>
              <a:ext cx="1650670" cy="783773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4712" y="666770"/>
            <a:ext cx="8274282" cy="449521"/>
          </a:xfrm>
        </p:spPr>
        <p:txBody>
          <a:bodyPr>
            <a:noAutofit/>
          </a:bodyPr>
          <a:lstStyle/>
          <a:p>
            <a:pPr algn="ctr"/>
            <a:r>
              <a:rPr lang="en-US" sz="3200" i="1" dirty="0" err="1" smtClean="0">
                <a:latin typeface="+mn-lt"/>
              </a:rPr>
              <a:t>Limacina</a:t>
            </a:r>
            <a:r>
              <a:rPr lang="en-US" sz="3200" dirty="0" smtClean="0">
                <a:latin typeface="+mn-lt"/>
              </a:rPr>
              <a:t> sp. decreases rapidly in response to the fraction of the water column that is corrosive</a:t>
            </a:r>
            <a:endParaRPr lang="en-US" sz="32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30043" y="2493818"/>
            <a:ext cx="2553196" cy="3004457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>
            <a:solidFill>
              <a:schemeClr val="tx1">
                <a:alpha val="3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4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40" y="353251"/>
            <a:ext cx="6472794" cy="86990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n-lt"/>
              </a:rPr>
              <a:t>Summary- nearshore</a:t>
            </a: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5514"/>
            <a:ext cx="4892634" cy="54644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Shelf dominated (80%) by corrosive water seasonally creating habitat unsuitable for </a:t>
            </a:r>
            <a:r>
              <a:rPr lang="en-US" i="1" dirty="0" err="1" smtClean="0">
                <a:solidFill>
                  <a:schemeClr val="bg1"/>
                </a:solidFill>
              </a:rPr>
              <a:t>Limacina</a:t>
            </a:r>
            <a:r>
              <a:rPr lang="en-US" dirty="0" smtClean="0">
                <a:solidFill>
                  <a:schemeClr val="bg1"/>
                </a:solidFill>
              </a:rPr>
              <a:t> sp.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i="1" dirty="0" err="1" smtClean="0">
                <a:solidFill>
                  <a:schemeClr val="bg1"/>
                </a:solidFill>
              </a:rPr>
              <a:t>Limacina</a:t>
            </a:r>
            <a:r>
              <a:rPr lang="en-US" dirty="0" smtClean="0">
                <a:solidFill>
                  <a:schemeClr val="bg1"/>
                </a:solidFill>
              </a:rPr>
              <a:t> sp. abundance drops dramatically when the shelf waters are most corrosive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Long term trends in </a:t>
            </a:r>
            <a:r>
              <a:rPr lang="en-US" i="1" dirty="0" err="1" smtClean="0">
                <a:solidFill>
                  <a:schemeClr val="bg1"/>
                </a:solidFill>
              </a:rPr>
              <a:t>Limacina</a:t>
            </a:r>
            <a:r>
              <a:rPr lang="en-US" dirty="0" smtClean="0">
                <a:solidFill>
                  <a:schemeClr val="bg1"/>
                </a:solidFill>
              </a:rPr>
              <a:t> sp. abundance not correlated with other variables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96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380" y="1307983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Suitable </a:t>
            </a:r>
            <a:r>
              <a:rPr lang="en-US" sz="2400" dirty="0">
                <a:solidFill>
                  <a:schemeClr val="bg1"/>
                </a:solidFill>
              </a:rPr>
              <a:t>habitat available during most of the year, with corrosive water occupying </a:t>
            </a:r>
            <a:r>
              <a:rPr lang="en-US" sz="2400" dirty="0" smtClean="0">
                <a:solidFill>
                  <a:schemeClr val="bg1"/>
                </a:solidFill>
              </a:rPr>
              <a:t>30</a:t>
            </a:r>
            <a:r>
              <a:rPr lang="en-US" sz="2400" dirty="0">
                <a:solidFill>
                  <a:schemeClr val="bg1"/>
                </a:solidFill>
              </a:rPr>
              <a:t>% of the upper </a:t>
            </a:r>
            <a:r>
              <a:rPr lang="en-US" sz="2400" dirty="0" smtClean="0">
                <a:solidFill>
                  <a:schemeClr val="bg1"/>
                </a:solidFill>
              </a:rPr>
              <a:t>100 m </a:t>
            </a:r>
            <a:r>
              <a:rPr lang="en-US" sz="2400" dirty="0">
                <a:solidFill>
                  <a:schemeClr val="bg1"/>
                </a:solidFill>
              </a:rPr>
              <a:t>during July - Oct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solidFill>
                  <a:schemeClr val="bg1"/>
                </a:solidFill>
              </a:rPr>
              <a:t>Limacina</a:t>
            </a:r>
            <a:r>
              <a:rPr lang="en-US" sz="2400" dirty="0" smtClean="0">
                <a:solidFill>
                  <a:schemeClr val="bg1"/>
                </a:solidFill>
              </a:rPr>
              <a:t> sp. </a:t>
            </a:r>
            <a:r>
              <a:rPr lang="en-US" sz="2400" dirty="0">
                <a:solidFill>
                  <a:schemeClr val="bg1"/>
                </a:solidFill>
              </a:rPr>
              <a:t>abundance peaks in May when the water is not </a:t>
            </a:r>
            <a:r>
              <a:rPr lang="en-US" sz="2400" dirty="0" smtClean="0">
                <a:solidFill>
                  <a:schemeClr val="bg1"/>
                </a:solidFill>
              </a:rPr>
              <a:t>corrosive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Long </a:t>
            </a:r>
            <a:r>
              <a:rPr lang="en-US" sz="2400" dirty="0">
                <a:solidFill>
                  <a:schemeClr val="bg1"/>
                </a:solidFill>
              </a:rPr>
              <a:t>term trends in </a:t>
            </a:r>
            <a:r>
              <a:rPr lang="en-US" sz="2400" dirty="0" err="1">
                <a:solidFill>
                  <a:schemeClr val="bg1"/>
                </a:solidFill>
              </a:rPr>
              <a:t>pteropod</a:t>
            </a:r>
            <a:r>
              <a:rPr lang="en-US" sz="2400" dirty="0">
                <a:solidFill>
                  <a:schemeClr val="bg1"/>
                </a:solidFill>
              </a:rPr>
              <a:t> abundance are correlated with the % of the water column </a:t>
            </a:r>
            <a:r>
              <a:rPr lang="en-US" sz="2400" dirty="0" err="1">
                <a:solidFill>
                  <a:schemeClr val="bg1"/>
                </a:solidFill>
              </a:rPr>
              <a:t>undersaturated</a:t>
            </a:r>
            <a:r>
              <a:rPr lang="en-US" sz="2400" dirty="0">
                <a:solidFill>
                  <a:schemeClr val="bg1"/>
                </a:solidFill>
              </a:rPr>
              <a:t> and with the NPGO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8640" y="353251"/>
            <a:ext cx="6472794" cy="86990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n-lt"/>
              </a:rPr>
              <a:t>Summary- offshore</a:t>
            </a: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458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2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67816" t="1268"/>
          <a:stretch/>
        </p:blipFill>
        <p:spPr>
          <a:xfrm>
            <a:off x="3195566" y="1055457"/>
            <a:ext cx="3547919" cy="5464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9739" t="3157" r="33097" b="24603"/>
          <a:stretch/>
        </p:blipFill>
        <p:spPr>
          <a:xfrm>
            <a:off x="6657341" y="1748781"/>
            <a:ext cx="789710" cy="3998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862" y="6440527"/>
            <a:ext cx="278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Bednarsek</a:t>
            </a:r>
            <a:r>
              <a:rPr lang="en-US" dirty="0" smtClean="0"/>
              <a:t> at al. 2014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55724" y="-21003"/>
            <a:ext cx="7497330" cy="10764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+mn-lt"/>
              </a:rPr>
              <a:t>Upwelling regions have reduced habitat with respect to aragonite saturation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61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5730084"/>
            <a:ext cx="4026124" cy="94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6327" y="365127"/>
            <a:ext cx="5689022" cy="82240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+mn-lt"/>
              </a:rPr>
              <a:t>Acknowledgements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258784"/>
            <a:ext cx="8383980" cy="1543799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US" sz="2000" dirty="0" smtClean="0"/>
              <a:t>Samantha </a:t>
            </a:r>
            <a:r>
              <a:rPr lang="en-US" sz="2000" dirty="0" err="1" smtClean="0"/>
              <a:t>Zeman</a:t>
            </a:r>
            <a:r>
              <a:rPr lang="en-US" sz="2000" dirty="0" smtClean="0"/>
              <a:t>, Kym Jacobson, Cheryl Morgan, Jay Peterson, Leah </a:t>
            </a:r>
            <a:r>
              <a:rPr lang="en-US" sz="2000" dirty="0"/>
              <a:t>Feinberg, Tracy </a:t>
            </a:r>
            <a:r>
              <a:rPr lang="en-US" sz="2000" dirty="0" smtClean="0"/>
              <a:t>Shaw, </a:t>
            </a:r>
            <a:r>
              <a:rPr lang="en-US" sz="2000" dirty="0"/>
              <a:t>Jennifer </a:t>
            </a:r>
            <a:r>
              <a:rPr lang="en-US" sz="2000" dirty="0" err="1"/>
              <a:t>Menkel</a:t>
            </a:r>
            <a:r>
              <a:rPr lang="en-US" sz="2000" dirty="0"/>
              <a:t>, Jesse F. Lamb, Toby </a:t>
            </a:r>
            <a:r>
              <a:rPr lang="en-US" sz="2000" dirty="0" err="1"/>
              <a:t>Auth</a:t>
            </a:r>
            <a:r>
              <a:rPr lang="en-US" sz="2000" dirty="0"/>
              <a:t>, Julie </a:t>
            </a:r>
            <a:r>
              <a:rPr lang="en-US" sz="2000" dirty="0" err="1"/>
              <a:t>Keister</a:t>
            </a:r>
            <a:r>
              <a:rPr lang="en-US" sz="2000" dirty="0"/>
              <a:t>, </a:t>
            </a:r>
            <a:r>
              <a:rPr lang="en-US" sz="2000" dirty="0" smtClean="0"/>
              <a:t>Aaron </a:t>
            </a:r>
            <a:r>
              <a:rPr lang="en-US" sz="2000" dirty="0"/>
              <a:t>Chappell, Bobby Ireland, Thomas Murphy, </a:t>
            </a:r>
            <a:r>
              <a:rPr lang="en-US" sz="2000" dirty="0" smtClean="0"/>
              <a:t>Ryan </a:t>
            </a:r>
            <a:r>
              <a:rPr lang="en-US" sz="2000" dirty="0" err="1"/>
              <a:t>Rykaczewski</a:t>
            </a:r>
            <a:r>
              <a:rPr lang="en-US" sz="2000" dirty="0"/>
              <a:t>, Rian </a:t>
            </a:r>
            <a:r>
              <a:rPr lang="en-US" sz="2000" dirty="0" err="1"/>
              <a:t>Hooff</a:t>
            </a:r>
            <a:r>
              <a:rPr lang="en-US" sz="2000" dirty="0"/>
              <a:t>, Ramiro </a:t>
            </a:r>
            <a:r>
              <a:rPr lang="en-US" sz="2000" dirty="0" err="1"/>
              <a:t>Riquelmo</a:t>
            </a:r>
            <a:r>
              <a:rPr lang="en-US" sz="2000" dirty="0"/>
              <a:t>, Jaime Gomez, Mitch Vance, Hui </a:t>
            </a:r>
            <a:r>
              <a:rPr lang="en-US" sz="2000" dirty="0" err="1" smtClean="0"/>
              <a:t>Lui</a:t>
            </a:r>
            <a:endParaRPr lang="en-US" sz="2000" dirty="0"/>
          </a:p>
          <a:p>
            <a:pPr algn="ctr"/>
            <a:endParaRPr 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210" y="3709060"/>
            <a:ext cx="1825030" cy="267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260" y="3160269"/>
            <a:ext cx="2017932" cy="168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35" y="4056924"/>
            <a:ext cx="1515422" cy="1430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://www.pobex.org/img/pobex_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270641"/>
            <a:ext cx="1482075" cy="140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http://www.o3d.org/npgo/img/nasa1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5" y="5242799"/>
            <a:ext cx="1484545" cy="131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GLOBEC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58" y="3160269"/>
            <a:ext cx="3023433" cy="852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508" y="4175031"/>
            <a:ext cx="1505026" cy="119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538" y="2775906"/>
            <a:ext cx="2768237" cy="95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0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774" y="76039"/>
            <a:ext cx="7886700" cy="1114044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+mn-lt"/>
              </a:rPr>
              <a:t>Long term decline in </a:t>
            </a:r>
            <a:r>
              <a:rPr lang="en-US" sz="3600" dirty="0" err="1" smtClean="0">
                <a:latin typeface="+mn-lt"/>
              </a:rPr>
              <a:t>pteropods</a:t>
            </a:r>
            <a:r>
              <a:rPr lang="en-US" sz="3600" dirty="0" smtClean="0">
                <a:latin typeface="+mn-lt"/>
              </a:rPr>
              <a:t> observed off Vancouver Island, BC</a:t>
            </a:r>
            <a:endParaRPr lang="en-US" sz="3600" dirty="0">
              <a:latin typeface="+mn-lt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396" y="1190082"/>
            <a:ext cx="4105580" cy="272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929" y="3862415"/>
            <a:ext cx="4490513" cy="2534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87" y="1555667"/>
            <a:ext cx="2815194" cy="1733797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Mackas</a:t>
            </a:r>
            <a:r>
              <a:rPr lang="en-US" sz="2000" dirty="0" smtClean="0"/>
              <a:t> and Galbraith (2012)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29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670690"/>
              </p:ext>
            </p:extLst>
          </p:nvPr>
        </p:nvGraphicFramePr>
        <p:xfrm>
          <a:off x="660006" y="3876547"/>
          <a:ext cx="7515225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5" name="SPW 13.0 Graph" r:id="rId3" imgW="7514671" imgH="2855922" progId="SigmaPlotGraphicObject.12">
                  <p:embed/>
                </p:oleObj>
              </mc:Choice>
              <mc:Fallback>
                <p:oleObj name="SPW 13.0 Graph" r:id="rId3" imgW="7514671" imgH="2855922" progId="SigmaPlotGraphicObjec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006" y="3876547"/>
                        <a:ext cx="7515225" cy="285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735288"/>
              </p:ext>
            </p:extLst>
          </p:nvPr>
        </p:nvGraphicFramePr>
        <p:xfrm>
          <a:off x="635843" y="961573"/>
          <a:ext cx="7554912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6" name="SPW 13.0 Graph" r:id="rId5" imgW="7554576" imgH="2857360" progId="SigmaPlotGraphicObject.12">
                  <p:embed/>
                </p:oleObj>
              </mc:Choice>
              <mc:Fallback>
                <p:oleObj name="SPW 13.0 Graph" r:id="rId5" imgW="7554576" imgH="2857360" progId="SigmaPlotGraphicObjec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843" y="961573"/>
                        <a:ext cx="7554912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01984" y="5387443"/>
            <a:ext cx="2481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NPGO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r </a:t>
            </a:r>
            <a:r>
              <a:rPr lang="en-US" sz="2000" dirty="0">
                <a:solidFill>
                  <a:srgbClr val="FF0000"/>
                </a:solidFill>
              </a:rPr>
              <a:t>= -</a:t>
            </a:r>
            <a:r>
              <a:rPr lang="en-US" sz="2000" dirty="0" smtClean="0">
                <a:solidFill>
                  <a:srgbClr val="FF0000"/>
                </a:solidFill>
              </a:rPr>
              <a:t>0.33 0 mo. lag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0041" y="1211287"/>
            <a:ext cx="2481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% </a:t>
            </a:r>
            <a:r>
              <a:rPr lang="en-US" sz="2000" dirty="0" err="1">
                <a:solidFill>
                  <a:srgbClr val="FF0000"/>
                </a:solidFill>
              </a:rPr>
              <a:t>undersaturated</a:t>
            </a:r>
            <a:endParaRPr lang="en-US" sz="2000" dirty="0">
              <a:solidFill>
                <a:srgbClr val="FF0000"/>
              </a:solidFill>
            </a:endParaRP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r </a:t>
            </a:r>
            <a:r>
              <a:rPr lang="en-US" sz="2000" dirty="0">
                <a:solidFill>
                  <a:srgbClr val="FF0000"/>
                </a:solidFill>
              </a:rPr>
              <a:t>= -</a:t>
            </a:r>
            <a:r>
              <a:rPr lang="en-US" sz="2000" dirty="0" smtClean="0">
                <a:solidFill>
                  <a:srgbClr val="FF0000"/>
                </a:solidFill>
              </a:rPr>
              <a:t>0.43 +7 mo. Lag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4379" y="151373"/>
            <a:ext cx="8870867" cy="574212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+mn-lt"/>
              </a:rPr>
              <a:t>Long term trends in </a:t>
            </a:r>
            <a:r>
              <a:rPr lang="en-US" sz="3200" i="1" dirty="0" err="1" smtClean="0">
                <a:latin typeface="+mn-lt"/>
              </a:rPr>
              <a:t>Limacina</a:t>
            </a:r>
            <a:r>
              <a:rPr lang="en-US" sz="3200" dirty="0" smtClean="0">
                <a:latin typeface="+mn-lt"/>
              </a:rPr>
              <a:t> sp. on the slope </a:t>
            </a:r>
            <a:r>
              <a:rPr lang="en-US" sz="3200" dirty="0">
                <a:latin typeface="+mn-lt"/>
              </a:rPr>
              <a:t>c</a:t>
            </a:r>
            <a:r>
              <a:rPr lang="en-US" sz="3200" dirty="0" smtClean="0">
                <a:latin typeface="+mn-lt"/>
              </a:rPr>
              <a:t>orrelated with aragonite saturation and NPGO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52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380" y="1379233"/>
            <a:ext cx="488075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solidFill>
                  <a:prstClr val="white"/>
                </a:solidFill>
              </a:rPr>
              <a:t>Limacina</a:t>
            </a:r>
            <a:r>
              <a:rPr lang="en-US" sz="2400" dirty="0" smtClean="0">
                <a:solidFill>
                  <a:prstClr val="white"/>
                </a:solidFill>
              </a:rPr>
              <a:t> sp. do not appear to be declining over the 20-year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However, </a:t>
            </a:r>
            <a:r>
              <a:rPr lang="en-US" sz="2400" i="1" dirty="0" err="1" smtClean="0">
                <a:solidFill>
                  <a:prstClr val="white"/>
                </a:solidFill>
              </a:rPr>
              <a:t>Limacina</a:t>
            </a:r>
            <a:r>
              <a:rPr lang="en-US" sz="2400" dirty="0" smtClean="0">
                <a:solidFill>
                  <a:prstClr val="white"/>
                </a:solidFill>
              </a:rPr>
              <a:t> sp. abundance appears to be strongly influenced by the fraction of the water column that is corrosive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whit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white"/>
                </a:solidFill>
              </a:rPr>
              <a:t>Future ocean conditions with increased </a:t>
            </a:r>
            <a:r>
              <a:rPr lang="en-US" sz="2400" dirty="0" err="1" smtClean="0">
                <a:solidFill>
                  <a:prstClr val="white"/>
                </a:solidFill>
              </a:rPr>
              <a:t>corrosivity</a:t>
            </a:r>
            <a:r>
              <a:rPr lang="en-US" sz="2400" dirty="0" smtClean="0">
                <a:solidFill>
                  <a:prstClr val="white"/>
                </a:solidFill>
              </a:rPr>
              <a:t> will reduce </a:t>
            </a:r>
            <a:r>
              <a:rPr lang="en-US" sz="2400" dirty="0" err="1" smtClean="0">
                <a:solidFill>
                  <a:prstClr val="white"/>
                </a:solidFill>
              </a:rPr>
              <a:t>pteropod</a:t>
            </a:r>
            <a:r>
              <a:rPr lang="en-US" sz="2400" dirty="0" smtClean="0">
                <a:solidFill>
                  <a:prstClr val="white"/>
                </a:solidFill>
              </a:rPr>
              <a:t> habitat and likely lead to declines 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48640" y="353251"/>
            <a:ext cx="6472794" cy="86990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n-lt"/>
              </a:rPr>
              <a:t>Conclusions</a:t>
            </a: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057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71" y="39822"/>
            <a:ext cx="7886700" cy="107646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+mn-lt"/>
              </a:rPr>
              <a:t>Upwelling regions have reduced habitat with respect to aragonite saturation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506" y="1650670"/>
            <a:ext cx="4323861" cy="452629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High CO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water that upwells onto the shelf has a low saturation value with respect to aragonite </a:t>
            </a:r>
            <a:r>
              <a:rPr lang="en-US" sz="2400" dirty="0"/>
              <a:t>(</a:t>
            </a:r>
            <a:r>
              <a:rPr lang="el-GR" sz="2400" dirty="0" smtClean="0"/>
              <a:t>Ω</a:t>
            </a:r>
            <a:r>
              <a:rPr lang="en-US" sz="2400" baseline="-25000" dirty="0" err="1" smtClean="0"/>
              <a:t>ar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l-GR" sz="2400" dirty="0"/>
              <a:t>Ω</a:t>
            </a:r>
            <a:r>
              <a:rPr lang="en-US" sz="2400" baseline="-25000" dirty="0" err="1"/>
              <a:t>ar</a:t>
            </a:r>
            <a:r>
              <a:rPr lang="en-US" sz="2400" baseline="-25000" dirty="0"/>
              <a:t> </a:t>
            </a:r>
            <a:r>
              <a:rPr lang="en-US" sz="2400" dirty="0" smtClean="0"/>
              <a:t>&lt;1 the water is </a:t>
            </a:r>
            <a:r>
              <a:rPr lang="en-US" sz="2400" dirty="0" err="1" smtClean="0"/>
              <a:t>undersaturated</a:t>
            </a:r>
            <a:r>
              <a:rPr lang="en-US" sz="2400" dirty="0" smtClean="0"/>
              <a:t> (or corrosive) and marine organisms with  CaCO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shells are susceptible to dissolution</a:t>
            </a:r>
          </a:p>
          <a:p>
            <a:endParaRPr lang="en-US" sz="2400" dirty="0"/>
          </a:p>
        </p:txBody>
      </p:sp>
      <p:pic>
        <p:nvPicPr>
          <p:cNvPr id="3074" name="Picture 2" descr="Depth of aragonite saturation horiz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627" y="1101150"/>
            <a:ext cx="4292669" cy="529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44870" y="6397716"/>
            <a:ext cx="228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Feely et al. 2008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0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530" y="627845"/>
            <a:ext cx="6482813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</a:t>
            </a:r>
            <a:r>
              <a:rPr lang="en-US" sz="3200" dirty="0" smtClean="0">
                <a:latin typeface="+mn-lt"/>
              </a:rPr>
              <a:t>ummer upwelling stronger on the shelf compared to the slope</a:t>
            </a:r>
            <a:endParaRPr lang="en-US" sz="3200" dirty="0">
              <a:latin typeface="+mn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867050"/>
              </p:ext>
            </p:extLst>
          </p:nvPr>
        </p:nvGraphicFramePr>
        <p:xfrm>
          <a:off x="178995" y="2298246"/>
          <a:ext cx="4491717" cy="3416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8" name="SPW 13.0 Graph" r:id="rId3" imgW="5724636" imgH="4352949" progId="SigmaPlotGraphicObject.12">
                  <p:embed/>
                </p:oleObj>
              </mc:Choice>
              <mc:Fallback>
                <p:oleObj name="SPW 13.0 Graph" r:id="rId3" imgW="5724636" imgH="4352949" progId="SigmaPlotGraphicObjec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995" y="2298246"/>
                        <a:ext cx="4491717" cy="3416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306973"/>
              </p:ext>
            </p:extLst>
          </p:nvPr>
        </p:nvGraphicFramePr>
        <p:xfrm>
          <a:off x="4664153" y="2298246"/>
          <a:ext cx="4491717" cy="3416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9" name="SPW 13.0 Graph" r:id="rId5" imgW="5724636" imgH="4352949" progId="SigmaPlotGraphicObject.12">
                  <p:embed/>
                </p:oleObj>
              </mc:Choice>
              <mc:Fallback>
                <p:oleObj name="SPW 13.0 Graph" r:id="rId5" imgW="5724636" imgH="4352949" progId="SigmaPlotGraphicObjec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4153" y="2298246"/>
                        <a:ext cx="4491717" cy="3416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6899" y="2730257"/>
            <a:ext cx="1535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Slope station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18166" y="2730257"/>
            <a:ext cx="1479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Shelf station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84311" y="3348842"/>
            <a:ext cx="0" cy="427525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71204" y="3333008"/>
            <a:ext cx="0" cy="427525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41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67816" t="1268"/>
          <a:stretch/>
        </p:blipFill>
        <p:spPr>
          <a:xfrm>
            <a:off x="4750045" y="1050967"/>
            <a:ext cx="3547919" cy="546463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2344" y="197858"/>
            <a:ext cx="8129138" cy="81224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Severe shell dissolution was observed in</a:t>
            </a:r>
            <a:br>
              <a:rPr lang="en-US" sz="3200" b="1" dirty="0" smtClean="0"/>
            </a:br>
            <a:r>
              <a:rPr lang="en-US" sz="3200" b="1" dirty="0" smtClean="0"/>
              <a:t>regions with corrosive water  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1862" y="6440527"/>
            <a:ext cx="273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Bednarsek</a:t>
            </a:r>
            <a:r>
              <a:rPr lang="en-US" dirty="0" smtClean="0"/>
              <a:t> at al. 2014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27502" y="1864349"/>
            <a:ext cx="463273" cy="399164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230686" y="2136295"/>
            <a:ext cx="463273" cy="399164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854402" y="2534042"/>
            <a:ext cx="463273" cy="399164"/>
          </a:xfrm>
          <a:prstGeom prst="ellipse">
            <a:avLst/>
          </a:prstGeom>
          <a:solidFill>
            <a:srgbClr val="FF0000">
              <a:alpha val="4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b="19987"/>
          <a:stretch/>
        </p:blipFill>
        <p:spPr>
          <a:xfrm>
            <a:off x="974405" y="1264723"/>
            <a:ext cx="3410425" cy="48273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753" y="2195669"/>
            <a:ext cx="93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Shelf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2470" y="4556879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Slope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92470" y="1050967"/>
            <a:ext cx="4292360" cy="2627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86" y="16625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+mn-lt"/>
              </a:rPr>
              <a:t>Objectives of this study</a:t>
            </a: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11" y="1389407"/>
            <a:ext cx="4643994" cy="508263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Determine the seasonal and  inter-annual patterns of aragonite saturation and </a:t>
            </a:r>
            <a:r>
              <a:rPr lang="en-US" i="1" dirty="0" err="1" smtClean="0">
                <a:solidFill>
                  <a:schemeClr val="bg1"/>
                </a:solidFill>
              </a:rPr>
              <a:t>Limacina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sp. on the shelf and slope 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Investigate whether patterns in </a:t>
            </a:r>
            <a:r>
              <a:rPr lang="en-US" i="1" dirty="0" err="1" smtClean="0">
                <a:solidFill>
                  <a:schemeClr val="bg1"/>
                </a:solidFill>
              </a:rPr>
              <a:t>Limacina</a:t>
            </a:r>
            <a:r>
              <a:rPr lang="en-US" dirty="0" smtClean="0">
                <a:solidFill>
                  <a:schemeClr val="bg1"/>
                </a:solidFill>
              </a:rPr>
              <a:t> sp. 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bundance are correlated with aragonite saturation or other environmental parameters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Develop a model with a suite of environmental parameters that best characterize changes in </a:t>
            </a:r>
            <a:r>
              <a:rPr lang="en-US" i="1" dirty="0" err="1" smtClean="0">
                <a:solidFill>
                  <a:schemeClr val="bg1"/>
                </a:solidFill>
              </a:rPr>
              <a:t>Limacina</a:t>
            </a:r>
            <a:r>
              <a:rPr lang="en-US" dirty="0" smtClean="0">
                <a:solidFill>
                  <a:schemeClr val="bg1"/>
                </a:solidFill>
              </a:rPr>
              <a:t> sp. abundance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6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>
          <a:xfrm>
            <a:off x="178711" y="558450"/>
            <a:ext cx="6837231" cy="56941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dirty="0" smtClean="0">
                <a:latin typeface="+mn-lt"/>
              </a:rPr>
              <a:t>Methods caveats…</a:t>
            </a:r>
            <a:br>
              <a:rPr lang="en-US" altLang="en-US" sz="3600" dirty="0" smtClean="0">
                <a:latin typeface="+mn-lt"/>
              </a:rPr>
            </a:br>
            <a:r>
              <a:rPr lang="en-US" altLang="en-US" sz="3600" dirty="0" smtClean="0">
                <a:latin typeface="+mn-lt"/>
              </a:rPr>
              <a:t/>
            </a:r>
            <a:br>
              <a:rPr lang="en-US" altLang="en-US" sz="3600" dirty="0" smtClean="0">
                <a:latin typeface="+mn-lt"/>
              </a:rPr>
            </a:br>
            <a:endParaRPr lang="en-US" altLang="en-US" sz="2800" dirty="0">
              <a:latin typeface="+mn-lt"/>
            </a:endParaRPr>
          </a:p>
        </p:txBody>
      </p:sp>
      <p:cxnSp>
        <p:nvCxnSpPr>
          <p:cNvPr id="123908" name="Straight Connector 5"/>
          <p:cNvCxnSpPr>
            <a:cxnSpLocks noChangeShapeType="1"/>
          </p:cNvCxnSpPr>
          <p:nvPr/>
        </p:nvCxnSpPr>
        <p:spPr bwMode="auto">
          <a:xfrm flipH="1">
            <a:off x="1524002" y="3352800"/>
            <a:ext cx="8604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21" y="2198077"/>
            <a:ext cx="3915321" cy="3077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693" y="2198077"/>
            <a:ext cx="3924848" cy="30770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43934" y="5444836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dirty="0" smtClean="0"/>
              <a:t>= 52 samples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145831" y="728205"/>
            <a:ext cx="6751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Samples </a:t>
            </a:r>
            <a:r>
              <a:rPr lang="en-US" altLang="en-US" sz="2400" dirty="0"/>
              <a:t>are from the vertical </a:t>
            </a:r>
            <a:r>
              <a:rPr lang="en-US" altLang="en-US" sz="2400" dirty="0" smtClean="0"/>
              <a:t>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S</a:t>
            </a:r>
            <a:r>
              <a:rPr lang="en-US" altLang="en-US" sz="2400" dirty="0" smtClean="0"/>
              <a:t>ampled </a:t>
            </a:r>
            <a:r>
              <a:rPr lang="en-US" altLang="en-US" sz="2400" dirty="0"/>
              <a:t>with a </a:t>
            </a:r>
            <a:r>
              <a:rPr lang="en-US" altLang="en-US" sz="2400" dirty="0" err="1"/>
              <a:t>stimple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pipette for copepods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A</a:t>
            </a:r>
            <a:r>
              <a:rPr lang="en-US" altLang="en-US" sz="2400" dirty="0" smtClean="0"/>
              <a:t>re </a:t>
            </a:r>
            <a:r>
              <a:rPr lang="en-US" altLang="en-US" sz="2400" dirty="0"/>
              <a:t>these good abundance estimates?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641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290" y="552227"/>
            <a:ext cx="7053939" cy="303950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66" y="3435037"/>
            <a:ext cx="7053939" cy="33754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0629" y="855017"/>
            <a:ext cx="1235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Slope station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30629" y="3833744"/>
            <a:ext cx="1235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Shelf station</a:t>
            </a:r>
            <a:endParaRPr lang="en-US" sz="28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1537" y="-26271"/>
            <a:ext cx="8981838" cy="6912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smtClean="0">
                <a:latin typeface="+mn-lt"/>
              </a:rPr>
              <a:t>More suitable habitat on the slope compared to the shelf 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533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03" y="21229"/>
            <a:ext cx="8942119" cy="840626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+mn-lt"/>
              </a:rPr>
              <a:t>More suitable </a:t>
            </a:r>
            <a:r>
              <a:rPr lang="en-US" sz="3200" dirty="0" err="1" smtClean="0">
                <a:latin typeface="+mn-lt"/>
              </a:rPr>
              <a:t>pteropod</a:t>
            </a:r>
            <a:r>
              <a:rPr lang="en-US" sz="3200" dirty="0" smtClean="0">
                <a:latin typeface="+mn-lt"/>
              </a:rPr>
              <a:t> habitat on the</a:t>
            </a:r>
            <a:br>
              <a:rPr lang="en-US" sz="3200" dirty="0" smtClean="0">
                <a:latin typeface="+mn-lt"/>
              </a:rPr>
            </a:br>
            <a:r>
              <a:rPr lang="en-US" sz="3200" dirty="0" smtClean="0">
                <a:latin typeface="+mn-lt"/>
              </a:rPr>
              <a:t>slope compared to the shelf </a:t>
            </a:r>
            <a:endParaRPr lang="en-US" sz="3200" dirty="0">
              <a:latin typeface="+mn-lt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809836"/>
              </p:ext>
            </p:extLst>
          </p:nvPr>
        </p:nvGraphicFramePr>
        <p:xfrm>
          <a:off x="259286" y="3825028"/>
          <a:ext cx="3829406" cy="2881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5" name="SPW 13.0 Graph" r:id="rId3" imgW="5568686" imgH="4190962" progId="SigmaPlotGraphicObject.12">
                  <p:embed/>
                </p:oleObj>
              </mc:Choice>
              <mc:Fallback>
                <p:oleObj name="SPW 13.0 Graph" r:id="rId3" imgW="5568686" imgH="4190962" progId="SigmaPlotGraphicObjec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286" y="3825028"/>
                        <a:ext cx="3829406" cy="2881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86" name="Picture 7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118" y="3783908"/>
            <a:ext cx="3938684" cy="296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54341" y="900001"/>
            <a:ext cx="3863046" cy="2871991"/>
            <a:chOff x="254341" y="840626"/>
            <a:chExt cx="3863046" cy="2871991"/>
          </a:xfrm>
        </p:grpSpPr>
        <p:pic>
          <p:nvPicPr>
            <p:cNvPr id="9289" name="Picture 7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41" y="840626"/>
              <a:ext cx="3863046" cy="2871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07524" y="1161594"/>
              <a:ext cx="13986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Slope station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29160" y="900001"/>
            <a:ext cx="4095850" cy="2871991"/>
            <a:chOff x="4729160" y="840626"/>
            <a:chExt cx="4095850" cy="2871991"/>
          </a:xfrm>
        </p:grpSpPr>
        <p:pic>
          <p:nvPicPr>
            <p:cNvPr id="9288" name="Picture 7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9160" y="840626"/>
              <a:ext cx="4095850" cy="28719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282544" y="1161594"/>
              <a:ext cx="1347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Shelf station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1207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8269"/>
          <a:stretch/>
        </p:blipFill>
        <p:spPr>
          <a:xfrm>
            <a:off x="0" y="1471354"/>
            <a:ext cx="4692343" cy="350440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2896391" y="2346357"/>
            <a:ext cx="349135" cy="307571"/>
          </a:xfrm>
          <a:prstGeom prst="ellipse">
            <a:avLst/>
          </a:prstGeom>
          <a:solidFill>
            <a:srgbClr val="FF33CC">
              <a:alpha val="43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1603" y="3620443"/>
            <a:ext cx="349135" cy="307571"/>
          </a:xfrm>
          <a:prstGeom prst="ellipse">
            <a:avLst/>
          </a:prstGeom>
          <a:solidFill>
            <a:srgbClr val="00FFFF">
              <a:alpha val="43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18512" y="2363250"/>
            <a:ext cx="349135" cy="307571"/>
          </a:xfrm>
          <a:prstGeom prst="ellipse">
            <a:avLst/>
          </a:prstGeom>
          <a:solidFill>
            <a:srgbClr val="FF33CC">
              <a:alpha val="43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21925" y="2517035"/>
            <a:ext cx="11479" cy="1938587"/>
          </a:xfrm>
          <a:prstGeom prst="straightConnector1">
            <a:avLst/>
          </a:prstGeom>
          <a:ln w="22225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080655" y="2517035"/>
            <a:ext cx="1729047" cy="980"/>
          </a:xfrm>
          <a:prstGeom prst="straightConnector1">
            <a:avLst/>
          </a:prstGeom>
          <a:ln w="22225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46170" y="3963967"/>
            <a:ext cx="0" cy="491655"/>
          </a:xfrm>
          <a:prstGeom prst="straightConnector1">
            <a:avLst/>
          </a:prstGeom>
          <a:ln w="22225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080655" y="3767875"/>
            <a:ext cx="1045085" cy="6353"/>
          </a:xfrm>
          <a:prstGeom prst="straightConnector1">
            <a:avLst/>
          </a:prstGeom>
          <a:ln w="22225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09019"/>
              </p:ext>
            </p:extLst>
          </p:nvPr>
        </p:nvGraphicFramePr>
        <p:xfrm>
          <a:off x="4703446" y="447333"/>
          <a:ext cx="4414601" cy="303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5" name="SPW 13.0 Graph" r:id="rId4" imgW="6088526" imgH="4190962" progId="SigmaPlotGraphicObject.12">
                  <p:embed/>
                </p:oleObj>
              </mc:Choice>
              <mc:Fallback>
                <p:oleObj name="SPW 13.0 Graph" r:id="rId4" imgW="6088526" imgH="4190962" progId="SigmaPlotGraphicObjec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03446" y="447333"/>
                        <a:ext cx="4414601" cy="303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440980"/>
              </p:ext>
            </p:extLst>
          </p:nvPr>
        </p:nvGraphicFramePr>
        <p:xfrm>
          <a:off x="4843158" y="3652479"/>
          <a:ext cx="4087679" cy="303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6" name="SPW 13.0 Graph" r:id="rId6" imgW="5637351" imgH="4190962" progId="SigmaPlotGraphicObject.12">
                  <p:embed/>
                </p:oleObj>
              </mc:Choice>
              <mc:Fallback>
                <p:oleObj name="SPW 13.0 Graph" r:id="rId6" imgW="5637351" imgH="4190962" progId="SigmaPlotGraphicObjec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43158" y="3652479"/>
                        <a:ext cx="4087679" cy="303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27" y="88223"/>
            <a:ext cx="4342783" cy="1397354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+mn-lt"/>
              </a:rPr>
              <a:t>Patterns of </a:t>
            </a:r>
            <a:r>
              <a:rPr lang="en-US" sz="2400" dirty="0" err="1" smtClean="0">
                <a:latin typeface="+mn-lt"/>
              </a:rPr>
              <a:t>undersaturated</a:t>
            </a:r>
            <a:r>
              <a:rPr lang="en-US" sz="2400" dirty="0" smtClean="0">
                <a:latin typeface="+mn-lt"/>
              </a:rPr>
              <a:t> water consistent between 2011 </a:t>
            </a:r>
            <a:r>
              <a:rPr lang="en-US" sz="1600" dirty="0" smtClean="0">
                <a:latin typeface="+mn-lt"/>
              </a:rPr>
              <a:t>(</a:t>
            </a:r>
            <a:r>
              <a:rPr lang="en-US" sz="1600" dirty="0" err="1" smtClean="0">
                <a:latin typeface="+mn-lt"/>
              </a:rPr>
              <a:t>Bednarsek</a:t>
            </a:r>
            <a:r>
              <a:rPr lang="en-US" sz="1600" dirty="0" smtClean="0">
                <a:latin typeface="+mn-lt"/>
              </a:rPr>
              <a:t> et al. 2014)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and present study </a:t>
            </a:r>
            <a:endParaRPr lang="en-US" sz="2400" dirty="0"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9348" y="5109642"/>
            <a:ext cx="449618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During peak period of </a:t>
            </a:r>
            <a:r>
              <a:rPr lang="en-US" dirty="0" err="1" smtClean="0"/>
              <a:t>undersaturation</a:t>
            </a:r>
            <a:endParaRPr lang="en-US" dirty="0" smtClean="0"/>
          </a:p>
          <a:p>
            <a:pPr algn="ctr"/>
            <a:r>
              <a:rPr lang="en-US" dirty="0" smtClean="0"/>
              <a:t>% individuals encountering sever dissolution:</a:t>
            </a:r>
          </a:p>
          <a:p>
            <a:pPr algn="ctr"/>
            <a:r>
              <a:rPr lang="en-US" sz="2400" dirty="0" smtClean="0"/>
              <a:t>Shelf = 75%</a:t>
            </a:r>
          </a:p>
          <a:p>
            <a:pPr algn="ctr"/>
            <a:r>
              <a:rPr lang="en-US" sz="2400" dirty="0" smtClean="0"/>
              <a:t>Slope = 25%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6237" y="6499902"/>
            <a:ext cx="273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Bednarsek</a:t>
            </a:r>
            <a:r>
              <a:rPr lang="en-US" dirty="0" smtClean="0"/>
              <a:t> at al. 2014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391399" y="1271056"/>
            <a:ext cx="1558833" cy="0"/>
          </a:xfrm>
          <a:prstGeom prst="straightConnector1">
            <a:avLst/>
          </a:prstGeom>
          <a:ln w="22225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496298" y="4867300"/>
            <a:ext cx="1558833" cy="0"/>
          </a:xfrm>
          <a:prstGeom prst="straightConnector1">
            <a:avLst/>
          </a:prstGeom>
          <a:ln w="22225">
            <a:solidFill>
              <a:srgbClr val="00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416215" y="6122403"/>
            <a:ext cx="1982445" cy="372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9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06" y="115748"/>
            <a:ext cx="7277943" cy="574212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+mn-lt"/>
              </a:rPr>
              <a:t>Long term trends in </a:t>
            </a:r>
            <a:r>
              <a:rPr lang="en-US" sz="3600" i="1" dirty="0" err="1" smtClean="0">
                <a:latin typeface="+mn-lt"/>
              </a:rPr>
              <a:t>Limacina</a:t>
            </a:r>
            <a:r>
              <a:rPr lang="en-US" sz="3600" dirty="0" smtClean="0">
                <a:latin typeface="+mn-lt"/>
              </a:rPr>
              <a:t> </a:t>
            </a:r>
            <a:r>
              <a:rPr lang="en-US" sz="3600" i="1" dirty="0" err="1" smtClean="0">
                <a:latin typeface="+mn-lt"/>
              </a:rPr>
              <a:t>helicina</a:t>
            </a:r>
            <a:endParaRPr lang="en-US" sz="3600" i="1" dirty="0">
              <a:latin typeface="+mn-lt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430298"/>
              </p:ext>
            </p:extLst>
          </p:nvPr>
        </p:nvGraphicFramePr>
        <p:xfrm>
          <a:off x="582339" y="3870609"/>
          <a:ext cx="765175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" name="SPW 13.0 Graph" r:id="rId3" imgW="7652001" imgH="2857360" progId="SigmaPlotGraphicObject.12">
                  <p:embed/>
                </p:oleObj>
              </mc:Choice>
              <mc:Fallback>
                <p:oleObj name="SPW 13.0 Graph" r:id="rId3" imgW="7652001" imgH="2857360" progId="SigmaPlotGraphicObjec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339" y="3870609"/>
                        <a:ext cx="7651750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392837"/>
              </p:ext>
            </p:extLst>
          </p:nvPr>
        </p:nvGraphicFramePr>
        <p:xfrm>
          <a:off x="588343" y="949698"/>
          <a:ext cx="745490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9" name="SPW 13.0 Graph" r:id="rId5" imgW="7455353" imgH="2845138" progId="SigmaPlotGraphicObject.12">
                  <p:embed/>
                </p:oleObj>
              </mc:Choice>
              <mc:Fallback>
                <p:oleObj name="SPW 13.0 Graph" r:id="rId5" imgW="7455353" imgH="2845138" progId="SigmaPlotGraphicObjec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8343" y="949698"/>
                        <a:ext cx="7454900" cy="284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49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39880</TotalTime>
  <Words>752</Words>
  <Application>Microsoft Office PowerPoint</Application>
  <PresentationFormat>On-screen Show (4:3)</PresentationFormat>
  <Paragraphs>107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1_Office Theme</vt:lpstr>
      <vt:lpstr>SPW 13.0 Graph</vt:lpstr>
      <vt:lpstr>Variable patterns in pteropod abundance between the shelf and slope from two decades of observations off Newport Oregon, USA</vt:lpstr>
      <vt:lpstr>PowerPoint Presentation</vt:lpstr>
      <vt:lpstr>Severe shell dissolution was observed in regions with corrosive water  </vt:lpstr>
      <vt:lpstr>Objectives of this study</vt:lpstr>
      <vt:lpstr>Methods caveats…  </vt:lpstr>
      <vt:lpstr>More suitable habitat on the slope compared to the shelf </vt:lpstr>
      <vt:lpstr>More suitable pteropod habitat on the slope compared to the shelf </vt:lpstr>
      <vt:lpstr>Patterns of undersaturated water consistent between 2011 (Bednarsek et al. 2014) and present study </vt:lpstr>
      <vt:lpstr>Long term trends in Limacina helicina</vt:lpstr>
      <vt:lpstr>Long term trends in Limacina helicina</vt:lpstr>
      <vt:lpstr>Long term trends in Limacina helicina</vt:lpstr>
      <vt:lpstr>Long term trends in Limacina sp. on the slope correlated with % of water column undersaturated</vt:lpstr>
      <vt:lpstr>Long term trends in Limacina sp. on the shelf variable and not correlated with aragonite or NPGO</vt:lpstr>
      <vt:lpstr>Generalized Linear Model  preliminary results working towards zero-inflated model</vt:lpstr>
      <vt:lpstr>Limacina sp. decreases rapidly in response to the fraction of the water column that is corrosive</vt:lpstr>
      <vt:lpstr>Limacina sp. decreases rapidly in response to the fraction of the water column that is corrosive</vt:lpstr>
      <vt:lpstr>Summary- nearshore</vt:lpstr>
      <vt:lpstr>Summary- offshore</vt:lpstr>
      <vt:lpstr>PowerPoint Presentation</vt:lpstr>
      <vt:lpstr>Acknowledgements</vt:lpstr>
      <vt:lpstr>Long term decline in pteropods observed off Vancouver Island, BC</vt:lpstr>
      <vt:lpstr>Long term trends in Limacina sp. on the slope correlated with aragonite saturation and NPGO</vt:lpstr>
      <vt:lpstr>Conclusions</vt:lpstr>
      <vt:lpstr>Upwelling regions have reduced habitat with respect to aragonite saturation</vt:lpstr>
      <vt:lpstr>Summer upwelling stronger on the shelf compared to the slope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Jennifer.Fisher</dc:creator>
  <cp:lastModifiedBy>Jennifer.Fisher</cp:lastModifiedBy>
  <cp:revision>240</cp:revision>
  <cp:lastPrinted>2018-09-10T18:39:09Z</cp:lastPrinted>
  <dcterms:created xsi:type="dcterms:W3CDTF">2018-02-05T21:56:40Z</dcterms:created>
  <dcterms:modified xsi:type="dcterms:W3CDTF">2019-02-27T01:49:05Z</dcterms:modified>
</cp:coreProperties>
</file>