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8" r:id="rId2"/>
    <p:sldId id="319" r:id="rId3"/>
    <p:sldId id="297" r:id="rId4"/>
    <p:sldId id="345" r:id="rId5"/>
    <p:sldId id="304" r:id="rId6"/>
    <p:sldId id="299" r:id="rId7"/>
    <p:sldId id="346" r:id="rId8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9467" autoAdjust="0"/>
  </p:normalViewPr>
  <p:slideViewPr>
    <p:cSldViewPr snapToGrid="0">
      <p:cViewPr varScale="1">
        <p:scale>
          <a:sx n="115" d="100"/>
          <a:sy n="115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CD4D-95CB-462D-AB94-9C67407DCF9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E359-6FB0-4C14-84BF-D5B603AA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03350" y="1160463"/>
            <a:ext cx="4178300" cy="3133725"/>
          </a:xfrm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04FEB9-6838-40BB-B9E2-84166673B1E0}" type="slidenum"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1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2792-3A9D-44B6-AC21-4F9F94A93AA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127"/>
            <a:ext cx="8063345" cy="13569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Variable </a:t>
            </a:r>
            <a:r>
              <a:rPr lang="en-US" sz="2800" dirty="0" smtClean="0">
                <a:latin typeface="+mn-lt"/>
              </a:rPr>
              <a:t>patterns </a:t>
            </a:r>
            <a:r>
              <a:rPr lang="en-US" sz="2800" dirty="0">
                <a:latin typeface="+mn-lt"/>
              </a:rPr>
              <a:t>in </a:t>
            </a:r>
            <a:r>
              <a:rPr lang="en-US" sz="2800" dirty="0" err="1">
                <a:latin typeface="+mn-lt"/>
              </a:rPr>
              <a:t>pteropod</a:t>
            </a:r>
            <a:r>
              <a:rPr lang="en-US" sz="2800" dirty="0">
                <a:latin typeface="+mn-lt"/>
              </a:rPr>
              <a:t> abundance between the shelf and slope from two decades of observations off Newport Oregon,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86" y="4103667"/>
            <a:ext cx="8636580" cy="1655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 Jennifer </a:t>
            </a:r>
            <a:r>
              <a:rPr lang="en-US" altLang="en-US" dirty="0" smtClean="0"/>
              <a:t>L. Fisher</a:t>
            </a:r>
            <a:r>
              <a:rPr lang="en-US" altLang="en-US" baseline="30000" dirty="0" smtClean="0"/>
              <a:t>1</a:t>
            </a:r>
            <a:r>
              <a:rPr lang="en-US" altLang="en-US" dirty="0"/>
              <a:t>, Bill Peterson</a:t>
            </a:r>
            <a:r>
              <a:rPr lang="en-US" altLang="en-US" baseline="30000" dirty="0"/>
              <a:t>2</a:t>
            </a:r>
            <a:r>
              <a:rPr lang="en-US" altLang="en-US" dirty="0"/>
              <a:t>, </a:t>
            </a:r>
            <a:r>
              <a:rPr lang="en-US" altLang="en-US" dirty="0" smtClean="0"/>
              <a:t>Will White</a:t>
            </a:r>
            <a:r>
              <a:rPr lang="en-US" altLang="en-US" baseline="30000" dirty="0" smtClean="0"/>
              <a:t>3</a:t>
            </a:r>
            <a:endParaRPr lang="en-US" altLang="en-US" baseline="30000" dirty="0"/>
          </a:p>
          <a:p>
            <a:pPr>
              <a:defRPr/>
            </a:pPr>
            <a:r>
              <a:rPr lang="en-US" altLang="en-US" sz="1400" baseline="30000" dirty="0"/>
              <a:t>1</a:t>
            </a:r>
            <a:r>
              <a:rPr lang="en-US" altLang="en-US" sz="1400" dirty="0"/>
              <a:t>Cooperative Institute for Marine Resources Studies, Oregon State </a:t>
            </a:r>
            <a:r>
              <a:rPr lang="en-US" altLang="en-US" sz="1400" dirty="0" smtClean="0"/>
              <a:t>University</a:t>
            </a:r>
            <a:endParaRPr lang="en-US" altLang="en-US" sz="1400" dirty="0"/>
          </a:p>
          <a:p>
            <a:pPr>
              <a:defRPr/>
            </a:pPr>
            <a:r>
              <a:rPr lang="en-US" altLang="en-US" sz="1400" baseline="30000" dirty="0"/>
              <a:t>2</a:t>
            </a:r>
            <a:r>
              <a:rPr lang="en-US" altLang="en-US" sz="1400" dirty="0"/>
              <a:t>NOAA, Northwest Fisheries Science Center, Hatfield Marine Science </a:t>
            </a:r>
            <a:r>
              <a:rPr lang="en-US" altLang="en-US" sz="1400" dirty="0" smtClean="0"/>
              <a:t>Center</a:t>
            </a:r>
            <a:endParaRPr lang="en-US" altLang="en-US" sz="1400" dirty="0"/>
          </a:p>
          <a:p>
            <a:pPr>
              <a:defRPr/>
            </a:pPr>
            <a:r>
              <a:rPr lang="en-US" altLang="en-US" sz="1400" baseline="30000" dirty="0" smtClean="0"/>
              <a:t>3</a:t>
            </a:r>
            <a:r>
              <a:rPr lang="en-US" sz="1400" dirty="0" smtClean="0"/>
              <a:t>Department of Fisheries and Wildlife, Oregon State University</a:t>
            </a:r>
            <a:endParaRPr lang="en-US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20" y="1391638"/>
            <a:ext cx="3258788" cy="2444091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79" y="5289620"/>
            <a:ext cx="15240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6" y="5195887"/>
            <a:ext cx="16764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35" y="5719204"/>
            <a:ext cx="2287958" cy="78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7816" t="1268"/>
          <a:stretch/>
        </p:blipFill>
        <p:spPr>
          <a:xfrm>
            <a:off x="1133706" y="1291779"/>
            <a:ext cx="3547919" cy="54646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2344" y="264362"/>
            <a:ext cx="8129138" cy="8122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Severe shell dissolution was observed in</a:t>
            </a:r>
            <a:br>
              <a:rPr lang="en-US" sz="3200" b="1" dirty="0" smtClean="0"/>
            </a:br>
            <a:r>
              <a:rPr lang="en-US" sz="3200" b="1" dirty="0" smtClean="0"/>
              <a:t>regions with corrosive water  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86075" y="6455316"/>
            <a:ext cx="27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Bednarsek</a:t>
            </a:r>
            <a:r>
              <a:rPr lang="en-US" dirty="0" smtClean="0"/>
              <a:t> at al. 2014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11163" y="2105161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4347" y="2377107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38063" y="2774854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59739" t="3157" r="33097" b="24603"/>
          <a:stretch/>
        </p:blipFill>
        <p:spPr>
          <a:xfrm>
            <a:off x="117876" y="1670847"/>
            <a:ext cx="789710" cy="3998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19987"/>
          <a:stretch/>
        </p:blipFill>
        <p:spPr>
          <a:xfrm>
            <a:off x="4808227" y="1439291"/>
            <a:ext cx="3410425" cy="48273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3410" y="2480127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Shelf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17127" y="4841337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Slope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6" y="16625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Objectives of this study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11" y="1389407"/>
            <a:ext cx="4643994" cy="50826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Determine the seasonal and  inter-annual patterns of aragonite saturation and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sp. on the shelf and slope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Investigate whether patterns in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bundance are correlated with aragonite saturation or other environmental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Develop a model with a suite of environmental parameters that best characterize changes in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abundance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310927" y="129987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+mn-lt"/>
              </a:rPr>
              <a:t>Methods</a:t>
            </a:r>
            <a:br>
              <a:rPr lang="en-US" altLang="en-US" sz="3600" dirty="0" smtClean="0">
                <a:latin typeface="+mn-lt"/>
              </a:rPr>
            </a:br>
            <a:endParaRPr lang="en-US" altLang="en-US" sz="2800" dirty="0">
              <a:latin typeface="+mn-lt"/>
            </a:endParaRPr>
          </a:p>
        </p:txBody>
      </p:sp>
      <p:cxnSp>
        <p:nvCxnSpPr>
          <p:cNvPr id="123908" name="Straight Connector 5"/>
          <p:cNvCxnSpPr>
            <a:cxnSpLocks noChangeShapeType="1"/>
          </p:cNvCxnSpPr>
          <p:nvPr/>
        </p:nvCxnSpPr>
        <p:spPr bwMode="auto">
          <a:xfrm flipH="1">
            <a:off x="1524002" y="3352800"/>
            <a:ext cx="8604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480530" y="58737"/>
            <a:ext cx="4735513" cy="6588125"/>
            <a:chOff x="4480530" y="58737"/>
            <a:chExt cx="4735513" cy="6588125"/>
          </a:xfrm>
        </p:grpSpPr>
        <p:grpSp>
          <p:nvGrpSpPr>
            <p:cNvPr id="78867" name="Group 19"/>
            <p:cNvGrpSpPr>
              <a:grpSpLocks/>
            </p:cNvGrpSpPr>
            <p:nvPr/>
          </p:nvGrpSpPr>
          <p:grpSpPr bwMode="auto">
            <a:xfrm>
              <a:off x="4480530" y="58737"/>
              <a:ext cx="4735513" cy="6588125"/>
              <a:chOff x="-672" y="26"/>
              <a:chExt cx="2983" cy="4150"/>
            </a:xfrm>
          </p:grpSpPr>
          <p:pic>
            <p:nvPicPr>
              <p:cNvPr id="12391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96" r="26274" b="14444"/>
              <a:stretch>
                <a:fillRect/>
              </a:stretch>
            </p:blipFill>
            <p:spPr bwMode="auto">
              <a:xfrm>
                <a:off x="-672" y="26"/>
                <a:ext cx="2983" cy="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3914" name="Group 17"/>
              <p:cNvGrpSpPr>
                <a:grpSpLocks/>
              </p:cNvGrpSpPr>
              <p:nvPr/>
            </p:nvGrpSpPr>
            <p:grpSpPr bwMode="auto">
              <a:xfrm>
                <a:off x="278" y="480"/>
                <a:ext cx="1469" cy="3009"/>
                <a:chOff x="278" y="480"/>
                <a:chExt cx="1469" cy="3009"/>
              </a:xfrm>
            </p:grpSpPr>
            <p:sp>
              <p:nvSpPr>
                <p:cNvPr id="123915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802" y="1894"/>
                  <a:ext cx="894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400" dirty="0" smtClean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Newport Hydrographic </a:t>
                  </a:r>
                  <a:r>
                    <a:rPr lang="en-US" altLang="en-US" sz="1400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Line</a:t>
                  </a:r>
                </a:p>
              </p:txBody>
            </p:sp>
            <p:sp>
              <p:nvSpPr>
                <p:cNvPr id="123916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148" y="480"/>
                  <a:ext cx="59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Washington</a:t>
                  </a:r>
                </a:p>
              </p:txBody>
            </p:sp>
            <p:sp>
              <p:nvSpPr>
                <p:cNvPr id="123917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283" y="2736"/>
                  <a:ext cx="41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r>
                    <a:rPr lang="en-US" altLang="en-US" sz="12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Oregon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 bwMode="auto">
                <a:xfrm>
                  <a:off x="952" y="1008"/>
                  <a:ext cx="636" cy="1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dirty="0">
                      <a:solidFill>
                        <a:srgbClr val="000000"/>
                      </a:solidFill>
                      <a:latin typeface="Calibri"/>
                    </a:rPr>
                    <a:t>Columbia River</a:t>
                  </a:r>
                </a:p>
              </p:txBody>
            </p:sp>
            <p:cxnSp>
              <p:nvCxnSpPr>
                <p:cNvPr id="123919" name="Straight Connector 9"/>
                <p:cNvCxnSpPr>
                  <a:cxnSpLocks noChangeShapeType="1"/>
                </p:cNvCxnSpPr>
                <p:nvPr/>
              </p:nvCxnSpPr>
              <p:spPr bwMode="auto">
                <a:xfrm>
                  <a:off x="820" y="2101"/>
                  <a:ext cx="576" cy="576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920" name="Straight Connector 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78" y="2016"/>
                  <a:ext cx="542" cy="8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921" name="Straight Connector 17"/>
                <p:cNvCxnSpPr>
                  <a:cxnSpLocks noChangeShapeType="1"/>
                </p:cNvCxnSpPr>
                <p:nvPr/>
              </p:nvCxnSpPr>
              <p:spPr bwMode="auto">
                <a:xfrm>
                  <a:off x="820" y="2016"/>
                  <a:ext cx="576" cy="576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922" name="Straight Arrow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278" y="2112"/>
                  <a:ext cx="542" cy="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TextBox 30"/>
                <p:cNvSpPr txBox="1"/>
                <p:nvPr/>
              </p:nvSpPr>
              <p:spPr bwMode="auto">
                <a:xfrm>
                  <a:off x="507" y="3329"/>
                  <a:ext cx="539" cy="1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050" dirty="0">
                      <a:solidFill>
                        <a:srgbClr val="000000"/>
                      </a:solidFill>
                      <a:latin typeface="Calibri"/>
                    </a:rPr>
                    <a:t>Cape Blanco</a:t>
                  </a:r>
                </a:p>
              </p:txBody>
            </p:sp>
          </p:grpSp>
        </p:grpSp>
        <p:sp>
          <p:nvSpPr>
            <p:cNvPr id="3" name="5-Point Star 2"/>
            <p:cNvSpPr/>
            <p:nvPr/>
          </p:nvSpPr>
          <p:spPr>
            <a:xfrm>
              <a:off x="5795351" y="3211284"/>
              <a:ext cx="285008" cy="283029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6495016" y="3194563"/>
              <a:ext cx="285008" cy="283029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5378704" y="3477592"/>
            <a:ext cx="654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NH-25</a:t>
            </a:r>
          </a:p>
          <a:p>
            <a:pPr algn="ctr"/>
            <a:r>
              <a:rPr lang="en-US" altLang="en-US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300 m</a:t>
            </a:r>
            <a:endParaRPr lang="en-US" altLang="en-US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312049" y="3465265"/>
            <a:ext cx="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NH-5</a:t>
            </a:r>
          </a:p>
          <a:p>
            <a:pPr algn="ctr"/>
            <a:r>
              <a:rPr lang="en-US" alt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altLang="en-US" sz="1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0 m</a:t>
            </a:r>
            <a:endParaRPr lang="en-US" altLang="en-US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07" name="Content Placeholder 3"/>
          <p:cNvSpPr>
            <a:spLocks noGrp="1"/>
          </p:cNvSpPr>
          <p:nvPr>
            <p:ph sz="half" idx="2"/>
          </p:nvPr>
        </p:nvSpPr>
        <p:spPr>
          <a:xfrm>
            <a:off x="190005" y="964281"/>
            <a:ext cx="4417621" cy="547214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 smtClean="0"/>
              <a:t>Newport Hydrographic Line</a:t>
            </a:r>
          </a:p>
          <a:p>
            <a:pPr eaLnBrk="1" hangingPunct="1"/>
            <a:r>
              <a:rPr lang="en-US" altLang="en-US" sz="2400" dirty="0" smtClean="0"/>
              <a:t>Sampled biweekly/monthly 1996-present</a:t>
            </a:r>
          </a:p>
          <a:p>
            <a:pPr eaLnBrk="1" hangingPunct="1"/>
            <a:r>
              <a:rPr lang="en-US" altLang="en-US" sz="2400" dirty="0" smtClean="0"/>
              <a:t>2 stations</a:t>
            </a:r>
          </a:p>
          <a:p>
            <a:pPr lvl="1"/>
            <a:r>
              <a:rPr lang="en-US" altLang="en-US" sz="2000" dirty="0" smtClean="0"/>
              <a:t>Shelf- NH-5 (60 m)</a:t>
            </a:r>
          </a:p>
          <a:p>
            <a:pPr lvl="1"/>
            <a:r>
              <a:rPr lang="en-US" altLang="en-US" sz="2000" dirty="0" smtClean="0"/>
              <a:t>Slope NH-25 (300 m)</a:t>
            </a:r>
          </a:p>
          <a:p>
            <a:r>
              <a:rPr lang="en-US" altLang="en-US" sz="2400" dirty="0" err="1" smtClean="0"/>
              <a:t>Pteropod</a:t>
            </a:r>
            <a:r>
              <a:rPr lang="en-US" altLang="en-US" sz="2400" dirty="0" smtClean="0"/>
              <a:t> collections</a:t>
            </a:r>
          </a:p>
          <a:p>
            <a:pPr lvl="1"/>
            <a:r>
              <a:rPr lang="en-US" altLang="en-US" sz="2000" i="1" dirty="0" err="1" smtClean="0"/>
              <a:t>Limacina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helicina</a:t>
            </a:r>
            <a:endParaRPr lang="en-US" altLang="en-US" sz="2000" i="1" dirty="0" smtClean="0"/>
          </a:p>
          <a:p>
            <a:pPr lvl="1"/>
            <a:r>
              <a:rPr lang="en-US" altLang="en-US" sz="2000" dirty="0" smtClean="0"/>
              <a:t> ½ m vertical net (202-um)</a:t>
            </a:r>
          </a:p>
          <a:p>
            <a:pPr lvl="1"/>
            <a:r>
              <a:rPr lang="en-US" altLang="en-US" sz="2000" dirty="0" smtClean="0"/>
              <a:t>upper 100 m or 2 m off the bottom </a:t>
            </a:r>
          </a:p>
          <a:p>
            <a:r>
              <a:rPr lang="en-US" altLang="en-US" sz="2400" dirty="0" smtClean="0"/>
              <a:t>Aragonite saturation</a:t>
            </a:r>
          </a:p>
          <a:p>
            <a:pPr lvl="1"/>
            <a:r>
              <a:rPr lang="en-US" altLang="en-US" sz="2000" dirty="0" smtClean="0"/>
              <a:t>Derived from CTD- temperature and oxygen (</a:t>
            </a:r>
            <a:r>
              <a:rPr lang="en-US" altLang="en-US" sz="2000" dirty="0" err="1" smtClean="0"/>
              <a:t>Juranek</a:t>
            </a:r>
            <a:r>
              <a:rPr lang="en-US" altLang="en-US" sz="2000" dirty="0" smtClean="0"/>
              <a:t> et al. 2009)</a:t>
            </a:r>
          </a:p>
          <a:p>
            <a:pPr lvl="1"/>
            <a:r>
              <a:rPr lang="en-US" altLang="en-US" sz="2000" dirty="0" smtClean="0"/>
              <a:t>2006 – present (most consistent)</a:t>
            </a:r>
          </a:p>
          <a:p>
            <a:r>
              <a:rPr lang="en-US" altLang="en-US" sz="2400" dirty="0" smtClean="0"/>
              <a:t>Time series analysis and GLM</a:t>
            </a:r>
          </a:p>
          <a:p>
            <a:pPr lvl="1"/>
            <a:r>
              <a:rPr lang="en-US" altLang="en-US" sz="2000" dirty="0" smtClean="0"/>
              <a:t>Determine seasonal </a:t>
            </a:r>
            <a:r>
              <a:rPr lang="en-US" altLang="en-US" sz="2000" dirty="0"/>
              <a:t>and long  term </a:t>
            </a:r>
            <a:r>
              <a:rPr lang="en-US" altLang="en-US" sz="2000" dirty="0" smtClean="0"/>
              <a:t>trends (decompose in R)</a:t>
            </a:r>
          </a:p>
          <a:p>
            <a:pPr lvl="1"/>
            <a:r>
              <a:rPr lang="en-US" altLang="en-US" sz="2000" dirty="0" smtClean="0"/>
              <a:t>Quantify effect of environmental variables on </a:t>
            </a:r>
            <a:r>
              <a:rPr lang="en-US" altLang="en-US" sz="2000" dirty="0" err="1" smtClean="0"/>
              <a:t>pteropod</a:t>
            </a:r>
            <a:r>
              <a:rPr lang="en-US" altLang="en-US" sz="2000" dirty="0" smtClean="0"/>
              <a:t> density</a:t>
            </a:r>
          </a:p>
          <a:p>
            <a:pPr lvl="2"/>
            <a:endParaRPr lang="en-US" altLang="en-US" sz="2400" b="1" dirty="0"/>
          </a:p>
          <a:p>
            <a:pPr eaLnBrk="1" hangingPunct="1">
              <a:buFontTx/>
              <a:buNone/>
            </a:pPr>
            <a:endParaRPr lang="en-US" altLang="en-US" sz="2400" b="1" dirty="0"/>
          </a:p>
          <a:p>
            <a:pPr lvl="1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146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3" y="21229"/>
            <a:ext cx="8942119" cy="84062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More suitable </a:t>
            </a:r>
            <a:r>
              <a:rPr lang="en-US" sz="3200" dirty="0" err="1" smtClean="0">
                <a:latin typeface="+mn-lt"/>
              </a:rPr>
              <a:t>pteropod</a:t>
            </a:r>
            <a:r>
              <a:rPr lang="en-US" sz="3200" dirty="0" smtClean="0">
                <a:latin typeface="+mn-lt"/>
              </a:rPr>
              <a:t> habitat on the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slope compared to the shelf 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09836"/>
              </p:ext>
            </p:extLst>
          </p:nvPr>
        </p:nvGraphicFramePr>
        <p:xfrm>
          <a:off x="259286" y="3825028"/>
          <a:ext cx="3829406" cy="288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SPW 13.0 Graph" r:id="rId3" imgW="5568686" imgH="4190962" progId="SigmaPlotGraphicObject.12">
                  <p:embed/>
                </p:oleObj>
              </mc:Choice>
              <mc:Fallback>
                <p:oleObj name="SPW 13.0 Graph" r:id="rId3" imgW="5568686" imgH="419096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86" y="3825028"/>
                        <a:ext cx="3829406" cy="2881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86" name="Picture 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18" y="3783908"/>
            <a:ext cx="3938684" cy="296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4341" y="900001"/>
            <a:ext cx="3863046" cy="2871991"/>
            <a:chOff x="254341" y="840626"/>
            <a:chExt cx="3863046" cy="2871991"/>
          </a:xfrm>
        </p:grpSpPr>
        <p:pic>
          <p:nvPicPr>
            <p:cNvPr id="9289" name="Picture 7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41" y="840626"/>
              <a:ext cx="3863046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07524" y="1161594"/>
              <a:ext cx="139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 station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29160" y="900001"/>
            <a:ext cx="4095850" cy="2871991"/>
            <a:chOff x="4729160" y="840626"/>
            <a:chExt cx="4095850" cy="2871991"/>
          </a:xfrm>
        </p:grpSpPr>
        <p:pic>
          <p:nvPicPr>
            <p:cNvPr id="9288" name="Picture 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160" y="840626"/>
              <a:ext cx="4095850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82544" y="1161594"/>
              <a:ext cx="13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Shelf station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0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43" y="175172"/>
            <a:ext cx="7886700" cy="79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End </a:t>
            </a:r>
            <a:r>
              <a:rPr lang="en-US" sz="3200" dirty="0" smtClean="0"/>
              <a:t>Goal for this class…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4443" y="1019288"/>
            <a:ext cx="4126230" cy="23307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Time series model (</a:t>
            </a:r>
            <a:r>
              <a:rPr lang="en-US" sz="2000" dirty="0" err="1" smtClean="0"/>
              <a:t>gls</a:t>
            </a:r>
            <a:r>
              <a:rPr lang="en-US" sz="2000" dirty="0" smtClean="0"/>
              <a:t>) with AR response and </a:t>
            </a:r>
            <a:r>
              <a:rPr lang="en-US" sz="2000" dirty="0" err="1" smtClean="0"/>
              <a:t>env</a:t>
            </a:r>
            <a:r>
              <a:rPr lang="en-US" sz="2000" dirty="0" smtClean="0"/>
              <a:t>.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State-space model (MARSS) with </a:t>
            </a:r>
            <a:r>
              <a:rPr lang="en-US" sz="2000" dirty="0" err="1" smtClean="0"/>
              <a:t>env</a:t>
            </a:r>
            <a:r>
              <a:rPr lang="en-US" sz="2000" dirty="0" smtClean="0"/>
              <a:t>.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Nice figures representing the seasonal and long term effects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48" y="358052"/>
            <a:ext cx="4114741" cy="6172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5" y="3213042"/>
            <a:ext cx="3644958" cy="3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3836" y="1346662"/>
            <a:ext cx="7886700" cy="46557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pteropod</a:t>
            </a:r>
            <a:r>
              <a:rPr lang="en-US" dirty="0" smtClean="0"/>
              <a:t> and environmental data from MS Access database</a:t>
            </a:r>
          </a:p>
          <a:p>
            <a:r>
              <a:rPr lang="en-US" dirty="0" smtClean="0"/>
              <a:t>Calculate monthly anomalies for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Plot monthly raw and anomaly data for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Plot the climatology of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 the autocorrelation order (e.g., AR1, AR2) for the </a:t>
            </a:r>
            <a:r>
              <a:rPr lang="en-US" dirty="0" err="1" smtClean="0"/>
              <a:t>pteropod</a:t>
            </a:r>
            <a:r>
              <a:rPr lang="en-US" dirty="0" smtClean="0"/>
              <a:t> dataset (test with AIC)</a:t>
            </a:r>
          </a:p>
          <a:p>
            <a:endParaRPr lang="en-US" dirty="0" smtClean="0"/>
          </a:p>
          <a:p>
            <a:r>
              <a:rPr lang="en-US" dirty="0" smtClean="0"/>
              <a:t>Build the time series model, is it linear or non-linear, make it a state space model</a:t>
            </a:r>
          </a:p>
          <a:p>
            <a:r>
              <a:rPr lang="en-US" dirty="0"/>
              <a:t>Lag the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with variable lags and add them as </a:t>
            </a:r>
            <a:r>
              <a:rPr lang="en-US" dirty="0" smtClean="0"/>
              <a:t>covariates to the model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Goals/steps for this class (in R)…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41243</TotalTime>
  <Words>377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SPW 13.0 Graph</vt:lpstr>
      <vt:lpstr>Variable patterns in pteropod abundance between the shelf and slope from two decades of observations off Newport Oregon, USA</vt:lpstr>
      <vt:lpstr>Severe shell dissolution was observed in regions with corrosive water  </vt:lpstr>
      <vt:lpstr>Objectives of this study</vt:lpstr>
      <vt:lpstr>Methods </vt:lpstr>
      <vt:lpstr>More suitable pteropod habitat on the slope compared to the shelf </vt:lpstr>
      <vt:lpstr>End Goal for this class…</vt:lpstr>
      <vt:lpstr>Goals/steps for this class (in R)…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Jennifer.Fisher</dc:creator>
  <cp:lastModifiedBy>Jennifer.Fisher</cp:lastModifiedBy>
  <cp:revision>264</cp:revision>
  <cp:lastPrinted>2018-09-10T18:39:09Z</cp:lastPrinted>
  <dcterms:created xsi:type="dcterms:W3CDTF">2018-02-05T21:56:40Z</dcterms:created>
  <dcterms:modified xsi:type="dcterms:W3CDTF">2019-04-10T01:25:36Z</dcterms:modified>
</cp:coreProperties>
</file>