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70" r:id="rId5"/>
    <p:sldId id="271" r:id="rId6"/>
    <p:sldId id="272" r:id="rId7"/>
    <p:sldId id="269"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58" r:id="rId26"/>
    <p:sldId id="259" r:id="rId27"/>
    <p:sldId id="260" r:id="rId28"/>
    <p:sldId id="261" r:id="rId29"/>
    <p:sldId id="262" r:id="rId30"/>
    <p:sldId id="263" r:id="rId31"/>
    <p:sldId id="264" r:id="rId32"/>
    <p:sldId id="265" r:id="rId33"/>
    <p:sldId id="266" r:id="rId34"/>
    <p:sldId id="26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6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E9C58867-D7DF-4A99-B2A4-41F8FB63EE1B}"/>
    <pc:docChg chg="addSld modSld">
      <pc:chgData name="" userId="" providerId="" clId="Web-{E9C58867-D7DF-4A99-B2A4-41F8FB63EE1B}" dt="2019-04-23T19:58:31.906" v="9" actId="1076"/>
      <pc:docMkLst>
        <pc:docMk/>
      </pc:docMkLst>
      <pc:sldChg chg="addSp modSp new">
        <pc:chgData name="" userId="" providerId="" clId="Web-{E9C58867-D7DF-4A99-B2A4-41F8FB63EE1B}" dt="2019-04-23T19:58:31.906" v="9" actId="1076"/>
        <pc:sldMkLst>
          <pc:docMk/>
          <pc:sldMk cId="3166091433" sldId="289"/>
        </pc:sldMkLst>
        <pc:picChg chg="add mod">
          <ac:chgData name="" userId="" providerId="" clId="Web-{E9C58867-D7DF-4A99-B2A4-41F8FB63EE1B}" dt="2019-04-23T19:57:57.203" v="5" actId="1076"/>
          <ac:picMkLst>
            <pc:docMk/>
            <pc:sldMk cId="3166091433" sldId="289"/>
            <ac:picMk id="2" creationId="{827E229A-727F-454F-B1AA-8DFD729E3835}"/>
          </ac:picMkLst>
        </pc:picChg>
        <pc:picChg chg="add mod">
          <ac:chgData name="" userId="" providerId="" clId="Web-{E9C58867-D7DF-4A99-B2A4-41F8FB63EE1B}" dt="2019-04-23T19:58:31.906" v="9" actId="1076"/>
          <ac:picMkLst>
            <pc:docMk/>
            <pc:sldMk cId="3166091433" sldId="289"/>
            <ac:picMk id="4" creationId="{60D578FF-5CA3-4690-82FC-5A461938EF2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C052-4645-40DC-97EC-ADB192FEC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F3E7F9-168D-4C4E-8CFA-4B31E94F67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8F85D8-BB01-4645-8F90-4A8446925207}"/>
              </a:ext>
            </a:extLst>
          </p:cNvPr>
          <p:cNvSpPr>
            <a:spLocks noGrp="1"/>
          </p:cNvSpPr>
          <p:nvPr>
            <p:ph type="dt" sz="half" idx="10"/>
          </p:nvPr>
        </p:nvSpPr>
        <p:spPr/>
        <p:txBody>
          <a:bodyPr/>
          <a:lstStyle/>
          <a:p>
            <a:fld id="{0CD52FCE-F8B7-4B76-BFCF-AFB481EB768A}" type="datetimeFigureOut">
              <a:rPr lang="en-US" smtClean="0"/>
              <a:t>4/23/2019</a:t>
            </a:fld>
            <a:endParaRPr lang="en-US"/>
          </a:p>
        </p:txBody>
      </p:sp>
      <p:sp>
        <p:nvSpPr>
          <p:cNvPr id="5" name="Footer Placeholder 4">
            <a:extLst>
              <a:ext uri="{FF2B5EF4-FFF2-40B4-BE49-F238E27FC236}">
                <a16:creationId xmlns:a16="http://schemas.microsoft.com/office/drawing/2014/main" id="{BA4A51D9-1CCF-4FE3-890D-FE44C3F67F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D4327-BCF3-4A00-982A-438F1BC54254}"/>
              </a:ext>
            </a:extLst>
          </p:cNvPr>
          <p:cNvSpPr>
            <a:spLocks noGrp="1"/>
          </p:cNvSpPr>
          <p:nvPr>
            <p:ph type="sldNum" sz="quarter" idx="12"/>
          </p:nvPr>
        </p:nvSpPr>
        <p:spPr/>
        <p:txBody>
          <a:bodyPr/>
          <a:lstStyle/>
          <a:p>
            <a:fld id="{E88109E9-976B-4351-ACEB-CC581BABDB3B}" type="slidenum">
              <a:rPr lang="en-US" smtClean="0"/>
              <a:t>‹#›</a:t>
            </a:fld>
            <a:endParaRPr lang="en-US"/>
          </a:p>
        </p:txBody>
      </p:sp>
    </p:spTree>
    <p:extLst>
      <p:ext uri="{BB962C8B-B14F-4D97-AF65-F5344CB8AC3E}">
        <p14:creationId xmlns:p14="http://schemas.microsoft.com/office/powerpoint/2010/main" val="91025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EA89-1DE6-41CA-8F9F-3A7334BE41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942FC70-A20B-4A4F-8B3A-552A47FCFD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79FFE7-0C99-4C91-BCAF-8791726DF04D}"/>
              </a:ext>
            </a:extLst>
          </p:cNvPr>
          <p:cNvSpPr>
            <a:spLocks noGrp="1"/>
          </p:cNvSpPr>
          <p:nvPr>
            <p:ph type="dt" sz="half" idx="10"/>
          </p:nvPr>
        </p:nvSpPr>
        <p:spPr/>
        <p:txBody>
          <a:bodyPr/>
          <a:lstStyle/>
          <a:p>
            <a:fld id="{0CD52FCE-F8B7-4B76-BFCF-AFB481EB768A}" type="datetimeFigureOut">
              <a:rPr lang="en-US" smtClean="0"/>
              <a:t>4/23/2019</a:t>
            </a:fld>
            <a:endParaRPr lang="en-US"/>
          </a:p>
        </p:txBody>
      </p:sp>
      <p:sp>
        <p:nvSpPr>
          <p:cNvPr id="5" name="Footer Placeholder 4">
            <a:extLst>
              <a:ext uri="{FF2B5EF4-FFF2-40B4-BE49-F238E27FC236}">
                <a16:creationId xmlns:a16="http://schemas.microsoft.com/office/drawing/2014/main" id="{DF57FFB0-8F27-40C4-8F88-5B895D66A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A3F10-43D7-4237-B3D1-5970D0730626}"/>
              </a:ext>
            </a:extLst>
          </p:cNvPr>
          <p:cNvSpPr>
            <a:spLocks noGrp="1"/>
          </p:cNvSpPr>
          <p:nvPr>
            <p:ph type="sldNum" sz="quarter" idx="12"/>
          </p:nvPr>
        </p:nvSpPr>
        <p:spPr/>
        <p:txBody>
          <a:bodyPr/>
          <a:lstStyle/>
          <a:p>
            <a:fld id="{E88109E9-976B-4351-ACEB-CC581BABDB3B}" type="slidenum">
              <a:rPr lang="en-US" smtClean="0"/>
              <a:t>‹#›</a:t>
            </a:fld>
            <a:endParaRPr lang="en-US"/>
          </a:p>
        </p:txBody>
      </p:sp>
    </p:spTree>
    <p:extLst>
      <p:ext uri="{BB962C8B-B14F-4D97-AF65-F5344CB8AC3E}">
        <p14:creationId xmlns:p14="http://schemas.microsoft.com/office/powerpoint/2010/main" val="257399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F4094-45F2-4961-8DC3-2E4201C93D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3DC31E-EB40-4BB4-86FE-3767DEE928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F36601-6C97-42D7-AB63-3114384698CF}"/>
              </a:ext>
            </a:extLst>
          </p:cNvPr>
          <p:cNvSpPr>
            <a:spLocks noGrp="1"/>
          </p:cNvSpPr>
          <p:nvPr>
            <p:ph type="dt" sz="half" idx="10"/>
          </p:nvPr>
        </p:nvSpPr>
        <p:spPr/>
        <p:txBody>
          <a:bodyPr/>
          <a:lstStyle/>
          <a:p>
            <a:fld id="{0CD52FCE-F8B7-4B76-BFCF-AFB481EB768A}" type="datetimeFigureOut">
              <a:rPr lang="en-US" smtClean="0"/>
              <a:t>4/23/2019</a:t>
            </a:fld>
            <a:endParaRPr lang="en-US"/>
          </a:p>
        </p:txBody>
      </p:sp>
      <p:sp>
        <p:nvSpPr>
          <p:cNvPr id="5" name="Footer Placeholder 4">
            <a:extLst>
              <a:ext uri="{FF2B5EF4-FFF2-40B4-BE49-F238E27FC236}">
                <a16:creationId xmlns:a16="http://schemas.microsoft.com/office/drawing/2014/main" id="{9AE464EE-C13E-45C2-84DC-DFBCC7B13F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FF8FA-7EF2-4668-A3B9-E903F412907F}"/>
              </a:ext>
            </a:extLst>
          </p:cNvPr>
          <p:cNvSpPr>
            <a:spLocks noGrp="1"/>
          </p:cNvSpPr>
          <p:nvPr>
            <p:ph type="sldNum" sz="quarter" idx="12"/>
          </p:nvPr>
        </p:nvSpPr>
        <p:spPr/>
        <p:txBody>
          <a:bodyPr/>
          <a:lstStyle/>
          <a:p>
            <a:fld id="{E88109E9-976B-4351-ACEB-CC581BABDB3B}" type="slidenum">
              <a:rPr lang="en-US" smtClean="0"/>
              <a:t>‹#›</a:t>
            </a:fld>
            <a:endParaRPr lang="en-US"/>
          </a:p>
        </p:txBody>
      </p:sp>
    </p:spTree>
    <p:extLst>
      <p:ext uri="{BB962C8B-B14F-4D97-AF65-F5344CB8AC3E}">
        <p14:creationId xmlns:p14="http://schemas.microsoft.com/office/powerpoint/2010/main" val="79566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05747-A7ED-43FC-B9EA-6003C4030B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BA6612-0012-4908-B955-B5B90B130A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6AB2F-0866-4953-9FC8-99E845C8B802}"/>
              </a:ext>
            </a:extLst>
          </p:cNvPr>
          <p:cNvSpPr>
            <a:spLocks noGrp="1"/>
          </p:cNvSpPr>
          <p:nvPr>
            <p:ph type="dt" sz="half" idx="10"/>
          </p:nvPr>
        </p:nvSpPr>
        <p:spPr/>
        <p:txBody>
          <a:bodyPr/>
          <a:lstStyle/>
          <a:p>
            <a:fld id="{0CD52FCE-F8B7-4B76-BFCF-AFB481EB768A}" type="datetimeFigureOut">
              <a:rPr lang="en-US" smtClean="0"/>
              <a:t>4/23/2019</a:t>
            </a:fld>
            <a:endParaRPr lang="en-US"/>
          </a:p>
        </p:txBody>
      </p:sp>
      <p:sp>
        <p:nvSpPr>
          <p:cNvPr id="5" name="Footer Placeholder 4">
            <a:extLst>
              <a:ext uri="{FF2B5EF4-FFF2-40B4-BE49-F238E27FC236}">
                <a16:creationId xmlns:a16="http://schemas.microsoft.com/office/drawing/2014/main" id="{29CC3705-1B07-423C-A9E6-E614707CF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B81A6-BEAA-4A12-A8AE-526F72DF596A}"/>
              </a:ext>
            </a:extLst>
          </p:cNvPr>
          <p:cNvSpPr>
            <a:spLocks noGrp="1"/>
          </p:cNvSpPr>
          <p:nvPr>
            <p:ph type="sldNum" sz="quarter" idx="12"/>
          </p:nvPr>
        </p:nvSpPr>
        <p:spPr/>
        <p:txBody>
          <a:bodyPr/>
          <a:lstStyle/>
          <a:p>
            <a:fld id="{E88109E9-976B-4351-ACEB-CC581BABDB3B}" type="slidenum">
              <a:rPr lang="en-US" smtClean="0"/>
              <a:t>‹#›</a:t>
            </a:fld>
            <a:endParaRPr lang="en-US"/>
          </a:p>
        </p:txBody>
      </p:sp>
    </p:spTree>
    <p:extLst>
      <p:ext uri="{BB962C8B-B14F-4D97-AF65-F5344CB8AC3E}">
        <p14:creationId xmlns:p14="http://schemas.microsoft.com/office/powerpoint/2010/main" val="2466391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5C4DE-AEDC-4B45-AEE9-B0CA8894DE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55B4E9-0192-4DDA-A1B2-356E45FEF8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CA769A-8925-4A23-8935-DBFD92C23C10}"/>
              </a:ext>
            </a:extLst>
          </p:cNvPr>
          <p:cNvSpPr>
            <a:spLocks noGrp="1"/>
          </p:cNvSpPr>
          <p:nvPr>
            <p:ph type="dt" sz="half" idx="10"/>
          </p:nvPr>
        </p:nvSpPr>
        <p:spPr/>
        <p:txBody>
          <a:bodyPr/>
          <a:lstStyle/>
          <a:p>
            <a:fld id="{0CD52FCE-F8B7-4B76-BFCF-AFB481EB768A}" type="datetimeFigureOut">
              <a:rPr lang="en-US" smtClean="0"/>
              <a:t>4/23/2019</a:t>
            </a:fld>
            <a:endParaRPr lang="en-US"/>
          </a:p>
        </p:txBody>
      </p:sp>
      <p:sp>
        <p:nvSpPr>
          <p:cNvPr id="5" name="Footer Placeholder 4">
            <a:extLst>
              <a:ext uri="{FF2B5EF4-FFF2-40B4-BE49-F238E27FC236}">
                <a16:creationId xmlns:a16="http://schemas.microsoft.com/office/drawing/2014/main" id="{34CD0B3D-5707-49BA-BAAD-4A6982781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47723-D19E-4BE4-A045-99AA0A3417D5}"/>
              </a:ext>
            </a:extLst>
          </p:cNvPr>
          <p:cNvSpPr>
            <a:spLocks noGrp="1"/>
          </p:cNvSpPr>
          <p:nvPr>
            <p:ph type="sldNum" sz="quarter" idx="12"/>
          </p:nvPr>
        </p:nvSpPr>
        <p:spPr/>
        <p:txBody>
          <a:bodyPr/>
          <a:lstStyle/>
          <a:p>
            <a:fld id="{E88109E9-976B-4351-ACEB-CC581BABDB3B}" type="slidenum">
              <a:rPr lang="en-US" smtClean="0"/>
              <a:t>‹#›</a:t>
            </a:fld>
            <a:endParaRPr lang="en-US"/>
          </a:p>
        </p:txBody>
      </p:sp>
    </p:spTree>
    <p:extLst>
      <p:ext uri="{BB962C8B-B14F-4D97-AF65-F5344CB8AC3E}">
        <p14:creationId xmlns:p14="http://schemas.microsoft.com/office/powerpoint/2010/main" val="9867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8F0D-9045-4B17-A37D-D377A9002F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075928-CED5-4D41-BD3D-7F6766BF70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8F8BFD-11F8-46A0-83DB-C6E696AFCA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3988FA-7605-4422-A5CF-653A52B4DECA}"/>
              </a:ext>
            </a:extLst>
          </p:cNvPr>
          <p:cNvSpPr>
            <a:spLocks noGrp="1"/>
          </p:cNvSpPr>
          <p:nvPr>
            <p:ph type="dt" sz="half" idx="10"/>
          </p:nvPr>
        </p:nvSpPr>
        <p:spPr/>
        <p:txBody>
          <a:bodyPr/>
          <a:lstStyle/>
          <a:p>
            <a:fld id="{0CD52FCE-F8B7-4B76-BFCF-AFB481EB768A}" type="datetimeFigureOut">
              <a:rPr lang="en-US" smtClean="0"/>
              <a:t>4/23/2019</a:t>
            </a:fld>
            <a:endParaRPr lang="en-US"/>
          </a:p>
        </p:txBody>
      </p:sp>
      <p:sp>
        <p:nvSpPr>
          <p:cNvPr id="6" name="Footer Placeholder 5">
            <a:extLst>
              <a:ext uri="{FF2B5EF4-FFF2-40B4-BE49-F238E27FC236}">
                <a16:creationId xmlns:a16="http://schemas.microsoft.com/office/drawing/2014/main" id="{670843A8-8BCE-4BD7-8A28-4A434A079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3D1E85-EC41-4ADD-84BD-5C0F8F4CE238}"/>
              </a:ext>
            </a:extLst>
          </p:cNvPr>
          <p:cNvSpPr>
            <a:spLocks noGrp="1"/>
          </p:cNvSpPr>
          <p:nvPr>
            <p:ph type="sldNum" sz="quarter" idx="12"/>
          </p:nvPr>
        </p:nvSpPr>
        <p:spPr/>
        <p:txBody>
          <a:bodyPr/>
          <a:lstStyle/>
          <a:p>
            <a:fld id="{E88109E9-976B-4351-ACEB-CC581BABDB3B}" type="slidenum">
              <a:rPr lang="en-US" smtClean="0"/>
              <a:t>‹#›</a:t>
            </a:fld>
            <a:endParaRPr lang="en-US"/>
          </a:p>
        </p:txBody>
      </p:sp>
    </p:spTree>
    <p:extLst>
      <p:ext uri="{BB962C8B-B14F-4D97-AF65-F5344CB8AC3E}">
        <p14:creationId xmlns:p14="http://schemas.microsoft.com/office/powerpoint/2010/main" val="407046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40718-1A19-4016-AF4F-A2E939D557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7BC304-12DD-406F-B731-3D2EBF158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5A71B3-2F05-4488-B148-4C803BCF68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4747F7-07B2-40E0-BA9B-824C98468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DA1F6D-D6AD-43C7-95F1-8C3399A2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196AA7-F456-4794-9589-DD1B1BAB34AE}"/>
              </a:ext>
            </a:extLst>
          </p:cNvPr>
          <p:cNvSpPr>
            <a:spLocks noGrp="1"/>
          </p:cNvSpPr>
          <p:nvPr>
            <p:ph type="dt" sz="half" idx="10"/>
          </p:nvPr>
        </p:nvSpPr>
        <p:spPr/>
        <p:txBody>
          <a:bodyPr/>
          <a:lstStyle/>
          <a:p>
            <a:fld id="{0CD52FCE-F8B7-4B76-BFCF-AFB481EB768A}" type="datetimeFigureOut">
              <a:rPr lang="en-US" smtClean="0"/>
              <a:t>4/23/2019</a:t>
            </a:fld>
            <a:endParaRPr lang="en-US"/>
          </a:p>
        </p:txBody>
      </p:sp>
      <p:sp>
        <p:nvSpPr>
          <p:cNvPr id="8" name="Footer Placeholder 7">
            <a:extLst>
              <a:ext uri="{FF2B5EF4-FFF2-40B4-BE49-F238E27FC236}">
                <a16:creationId xmlns:a16="http://schemas.microsoft.com/office/drawing/2014/main" id="{AE7E27C8-8A16-4D13-9CCC-0AE6B01F8C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937773-26FF-4078-9FB1-6D2B4B656AE9}"/>
              </a:ext>
            </a:extLst>
          </p:cNvPr>
          <p:cNvSpPr>
            <a:spLocks noGrp="1"/>
          </p:cNvSpPr>
          <p:nvPr>
            <p:ph type="sldNum" sz="quarter" idx="12"/>
          </p:nvPr>
        </p:nvSpPr>
        <p:spPr/>
        <p:txBody>
          <a:bodyPr/>
          <a:lstStyle/>
          <a:p>
            <a:fld id="{E88109E9-976B-4351-ACEB-CC581BABDB3B}" type="slidenum">
              <a:rPr lang="en-US" smtClean="0"/>
              <a:t>‹#›</a:t>
            </a:fld>
            <a:endParaRPr lang="en-US"/>
          </a:p>
        </p:txBody>
      </p:sp>
    </p:spTree>
    <p:extLst>
      <p:ext uri="{BB962C8B-B14F-4D97-AF65-F5344CB8AC3E}">
        <p14:creationId xmlns:p14="http://schemas.microsoft.com/office/powerpoint/2010/main" val="237317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0FA4-6F8C-42ED-908F-81D5000559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90C78E-C8DA-44CA-BF15-86615CA8A311}"/>
              </a:ext>
            </a:extLst>
          </p:cNvPr>
          <p:cNvSpPr>
            <a:spLocks noGrp="1"/>
          </p:cNvSpPr>
          <p:nvPr>
            <p:ph type="dt" sz="half" idx="10"/>
          </p:nvPr>
        </p:nvSpPr>
        <p:spPr/>
        <p:txBody>
          <a:bodyPr/>
          <a:lstStyle/>
          <a:p>
            <a:fld id="{0CD52FCE-F8B7-4B76-BFCF-AFB481EB768A}" type="datetimeFigureOut">
              <a:rPr lang="en-US" smtClean="0"/>
              <a:t>4/23/2019</a:t>
            </a:fld>
            <a:endParaRPr lang="en-US"/>
          </a:p>
        </p:txBody>
      </p:sp>
      <p:sp>
        <p:nvSpPr>
          <p:cNvPr id="4" name="Footer Placeholder 3">
            <a:extLst>
              <a:ext uri="{FF2B5EF4-FFF2-40B4-BE49-F238E27FC236}">
                <a16:creationId xmlns:a16="http://schemas.microsoft.com/office/drawing/2014/main" id="{6F57BCDB-1CAC-4703-AA2E-0BA1347F03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4BAEDA-476B-4795-8C85-13FFC2525435}"/>
              </a:ext>
            </a:extLst>
          </p:cNvPr>
          <p:cNvSpPr>
            <a:spLocks noGrp="1"/>
          </p:cNvSpPr>
          <p:nvPr>
            <p:ph type="sldNum" sz="quarter" idx="12"/>
          </p:nvPr>
        </p:nvSpPr>
        <p:spPr/>
        <p:txBody>
          <a:bodyPr/>
          <a:lstStyle/>
          <a:p>
            <a:fld id="{E88109E9-976B-4351-ACEB-CC581BABDB3B}" type="slidenum">
              <a:rPr lang="en-US" smtClean="0"/>
              <a:t>‹#›</a:t>
            </a:fld>
            <a:endParaRPr lang="en-US"/>
          </a:p>
        </p:txBody>
      </p:sp>
    </p:spTree>
    <p:extLst>
      <p:ext uri="{BB962C8B-B14F-4D97-AF65-F5344CB8AC3E}">
        <p14:creationId xmlns:p14="http://schemas.microsoft.com/office/powerpoint/2010/main" val="345840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01E7B-A17A-4A05-AC0B-F394D3677D42}"/>
              </a:ext>
            </a:extLst>
          </p:cNvPr>
          <p:cNvSpPr>
            <a:spLocks noGrp="1"/>
          </p:cNvSpPr>
          <p:nvPr>
            <p:ph type="dt" sz="half" idx="10"/>
          </p:nvPr>
        </p:nvSpPr>
        <p:spPr/>
        <p:txBody>
          <a:bodyPr/>
          <a:lstStyle/>
          <a:p>
            <a:fld id="{0CD52FCE-F8B7-4B76-BFCF-AFB481EB768A}" type="datetimeFigureOut">
              <a:rPr lang="en-US" smtClean="0"/>
              <a:t>4/23/2019</a:t>
            </a:fld>
            <a:endParaRPr lang="en-US"/>
          </a:p>
        </p:txBody>
      </p:sp>
      <p:sp>
        <p:nvSpPr>
          <p:cNvPr id="3" name="Footer Placeholder 2">
            <a:extLst>
              <a:ext uri="{FF2B5EF4-FFF2-40B4-BE49-F238E27FC236}">
                <a16:creationId xmlns:a16="http://schemas.microsoft.com/office/drawing/2014/main" id="{9C3D8FD1-D430-4407-A447-D2C06FC451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02B9DB-9F6C-48B8-A589-243887DC43AC}"/>
              </a:ext>
            </a:extLst>
          </p:cNvPr>
          <p:cNvSpPr>
            <a:spLocks noGrp="1"/>
          </p:cNvSpPr>
          <p:nvPr>
            <p:ph type="sldNum" sz="quarter" idx="12"/>
          </p:nvPr>
        </p:nvSpPr>
        <p:spPr/>
        <p:txBody>
          <a:bodyPr/>
          <a:lstStyle/>
          <a:p>
            <a:fld id="{E88109E9-976B-4351-ACEB-CC581BABDB3B}" type="slidenum">
              <a:rPr lang="en-US" smtClean="0"/>
              <a:t>‹#›</a:t>
            </a:fld>
            <a:endParaRPr lang="en-US"/>
          </a:p>
        </p:txBody>
      </p:sp>
    </p:spTree>
    <p:extLst>
      <p:ext uri="{BB962C8B-B14F-4D97-AF65-F5344CB8AC3E}">
        <p14:creationId xmlns:p14="http://schemas.microsoft.com/office/powerpoint/2010/main" val="1998162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9D477-FCF4-43A1-8298-2447E2C6F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92B48B-53B9-4DEC-99F0-AA21EBAF4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C4B6CF-C48A-41C6-A9B9-4E67C50E8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7AEB7-0D91-4E65-AD06-0829286529DC}"/>
              </a:ext>
            </a:extLst>
          </p:cNvPr>
          <p:cNvSpPr>
            <a:spLocks noGrp="1"/>
          </p:cNvSpPr>
          <p:nvPr>
            <p:ph type="dt" sz="half" idx="10"/>
          </p:nvPr>
        </p:nvSpPr>
        <p:spPr/>
        <p:txBody>
          <a:bodyPr/>
          <a:lstStyle/>
          <a:p>
            <a:fld id="{0CD52FCE-F8B7-4B76-BFCF-AFB481EB768A}" type="datetimeFigureOut">
              <a:rPr lang="en-US" smtClean="0"/>
              <a:t>4/23/2019</a:t>
            </a:fld>
            <a:endParaRPr lang="en-US"/>
          </a:p>
        </p:txBody>
      </p:sp>
      <p:sp>
        <p:nvSpPr>
          <p:cNvPr id="6" name="Footer Placeholder 5">
            <a:extLst>
              <a:ext uri="{FF2B5EF4-FFF2-40B4-BE49-F238E27FC236}">
                <a16:creationId xmlns:a16="http://schemas.microsoft.com/office/drawing/2014/main" id="{89C59219-13AE-4B2E-A6C5-E14FF35C19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541AF8-B41A-4916-9968-06ED8D617455}"/>
              </a:ext>
            </a:extLst>
          </p:cNvPr>
          <p:cNvSpPr>
            <a:spLocks noGrp="1"/>
          </p:cNvSpPr>
          <p:nvPr>
            <p:ph type="sldNum" sz="quarter" idx="12"/>
          </p:nvPr>
        </p:nvSpPr>
        <p:spPr/>
        <p:txBody>
          <a:bodyPr/>
          <a:lstStyle/>
          <a:p>
            <a:fld id="{E88109E9-976B-4351-ACEB-CC581BABDB3B}" type="slidenum">
              <a:rPr lang="en-US" smtClean="0"/>
              <a:t>‹#›</a:t>
            </a:fld>
            <a:endParaRPr lang="en-US"/>
          </a:p>
        </p:txBody>
      </p:sp>
    </p:spTree>
    <p:extLst>
      <p:ext uri="{BB962C8B-B14F-4D97-AF65-F5344CB8AC3E}">
        <p14:creationId xmlns:p14="http://schemas.microsoft.com/office/powerpoint/2010/main" val="2884360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6611-10F4-4C5E-BFD5-1AA71D88EB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63B53A-0914-47B9-A1CA-84A99FA006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E888EA-B933-4BF8-83B3-F48E9FAB3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EB0D7-188D-4DCA-B5E5-C8345CEEB7DC}"/>
              </a:ext>
            </a:extLst>
          </p:cNvPr>
          <p:cNvSpPr>
            <a:spLocks noGrp="1"/>
          </p:cNvSpPr>
          <p:nvPr>
            <p:ph type="dt" sz="half" idx="10"/>
          </p:nvPr>
        </p:nvSpPr>
        <p:spPr/>
        <p:txBody>
          <a:bodyPr/>
          <a:lstStyle/>
          <a:p>
            <a:fld id="{0CD52FCE-F8B7-4B76-BFCF-AFB481EB768A}" type="datetimeFigureOut">
              <a:rPr lang="en-US" smtClean="0"/>
              <a:t>4/23/2019</a:t>
            </a:fld>
            <a:endParaRPr lang="en-US"/>
          </a:p>
        </p:txBody>
      </p:sp>
      <p:sp>
        <p:nvSpPr>
          <p:cNvPr id="6" name="Footer Placeholder 5">
            <a:extLst>
              <a:ext uri="{FF2B5EF4-FFF2-40B4-BE49-F238E27FC236}">
                <a16:creationId xmlns:a16="http://schemas.microsoft.com/office/drawing/2014/main" id="{E012AE6F-AC9B-4889-B29E-674248E13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B9443-7B2B-48DE-A45E-DFE25C87B61E}"/>
              </a:ext>
            </a:extLst>
          </p:cNvPr>
          <p:cNvSpPr>
            <a:spLocks noGrp="1"/>
          </p:cNvSpPr>
          <p:nvPr>
            <p:ph type="sldNum" sz="quarter" idx="12"/>
          </p:nvPr>
        </p:nvSpPr>
        <p:spPr/>
        <p:txBody>
          <a:bodyPr/>
          <a:lstStyle/>
          <a:p>
            <a:fld id="{E88109E9-976B-4351-ACEB-CC581BABDB3B}" type="slidenum">
              <a:rPr lang="en-US" smtClean="0"/>
              <a:t>‹#›</a:t>
            </a:fld>
            <a:endParaRPr lang="en-US"/>
          </a:p>
        </p:txBody>
      </p:sp>
    </p:spTree>
    <p:extLst>
      <p:ext uri="{BB962C8B-B14F-4D97-AF65-F5344CB8AC3E}">
        <p14:creationId xmlns:p14="http://schemas.microsoft.com/office/powerpoint/2010/main" val="2719775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37CB10-D915-469B-8532-D7D613973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1EE6AF-483D-4A18-8B8B-C0E2470E23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24C14C-6D75-4C74-93F1-9E4F5C78E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D52FCE-F8B7-4B76-BFCF-AFB481EB768A}" type="datetimeFigureOut">
              <a:rPr lang="en-US" smtClean="0"/>
              <a:t>4/23/2019</a:t>
            </a:fld>
            <a:endParaRPr lang="en-US"/>
          </a:p>
        </p:txBody>
      </p:sp>
      <p:sp>
        <p:nvSpPr>
          <p:cNvPr id="5" name="Footer Placeholder 4">
            <a:extLst>
              <a:ext uri="{FF2B5EF4-FFF2-40B4-BE49-F238E27FC236}">
                <a16:creationId xmlns:a16="http://schemas.microsoft.com/office/drawing/2014/main" id="{6246F8C6-F866-4E61-86CA-6B8215F69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B23D13-4277-40E1-B12E-A01DF5EB35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8109E9-976B-4351-ACEB-CC581BABDB3B}" type="slidenum">
              <a:rPr lang="en-US" smtClean="0"/>
              <a:t>‹#›</a:t>
            </a:fld>
            <a:endParaRPr lang="en-US"/>
          </a:p>
        </p:txBody>
      </p:sp>
    </p:spTree>
    <p:extLst>
      <p:ext uri="{BB962C8B-B14F-4D97-AF65-F5344CB8AC3E}">
        <p14:creationId xmlns:p14="http://schemas.microsoft.com/office/powerpoint/2010/main" val="4159082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365A-64E8-4216-8BC2-67A113F5A7DE}"/>
              </a:ext>
            </a:extLst>
          </p:cNvPr>
          <p:cNvSpPr>
            <a:spLocks noGrp="1"/>
          </p:cNvSpPr>
          <p:nvPr>
            <p:ph type="ctrTitle"/>
          </p:nvPr>
        </p:nvSpPr>
        <p:spPr/>
        <p:txBody>
          <a:bodyPr/>
          <a:lstStyle/>
          <a:p>
            <a:r>
              <a:rPr lang="en-US" dirty="0"/>
              <a:t>5G and the Challenges of mm-Waves</a:t>
            </a:r>
          </a:p>
        </p:txBody>
      </p:sp>
      <p:sp>
        <p:nvSpPr>
          <p:cNvPr id="3" name="Subtitle 2">
            <a:extLst>
              <a:ext uri="{FF2B5EF4-FFF2-40B4-BE49-F238E27FC236}">
                <a16:creationId xmlns:a16="http://schemas.microsoft.com/office/drawing/2014/main" id="{ABA9B81B-3CB0-4280-A202-704CF8CFD5FC}"/>
              </a:ext>
            </a:extLst>
          </p:cNvPr>
          <p:cNvSpPr>
            <a:spLocks noGrp="1"/>
          </p:cNvSpPr>
          <p:nvPr>
            <p:ph type="subTitle" idx="1"/>
          </p:nvPr>
        </p:nvSpPr>
        <p:spPr/>
        <p:txBody>
          <a:bodyPr/>
          <a:lstStyle/>
          <a:p>
            <a:r>
              <a:rPr lang="en-US" dirty="0"/>
              <a:t>By</a:t>
            </a:r>
          </a:p>
          <a:p>
            <a:r>
              <a:rPr lang="en-US" dirty="0"/>
              <a:t>Jeff </a:t>
            </a:r>
            <a:r>
              <a:rPr lang="en-US" dirty="0" err="1"/>
              <a:t>Fitih</a:t>
            </a:r>
            <a:r>
              <a:rPr lang="en-US" dirty="0"/>
              <a:t> and Steven Jenkins</a:t>
            </a:r>
          </a:p>
        </p:txBody>
      </p:sp>
    </p:spTree>
    <p:extLst>
      <p:ext uri="{BB962C8B-B14F-4D97-AF65-F5344CB8AC3E}">
        <p14:creationId xmlns:p14="http://schemas.microsoft.com/office/powerpoint/2010/main" val="828410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Routing</a:t>
            </a:r>
          </a:p>
        </p:txBody>
      </p:sp>
      <p:sp>
        <p:nvSpPr>
          <p:cNvPr id="3" name="Content Placeholder 2"/>
          <p:cNvSpPr>
            <a:spLocks noGrp="1"/>
          </p:cNvSpPr>
          <p:nvPr>
            <p:ph idx="1"/>
          </p:nvPr>
        </p:nvSpPr>
        <p:spPr/>
        <p:txBody>
          <a:bodyPr/>
          <a:lstStyle/>
          <a:p>
            <a:r>
              <a:rPr lang="en-US" dirty="0"/>
              <a:t>This is usually a point to point link between an active base station and a mobile station. Technologies like Opportunity Driven Multiple Access (ODMA) may have flexibility regarding which devices serve in which roles. Some types of wireless connections possess the ability to broadcast or multicast.</a:t>
            </a:r>
          </a:p>
        </p:txBody>
      </p:sp>
    </p:spTree>
    <p:extLst>
      <p:ext uri="{BB962C8B-B14F-4D97-AF65-F5344CB8AC3E}">
        <p14:creationId xmlns:p14="http://schemas.microsoft.com/office/powerpoint/2010/main" val="2219615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Multicast</a:t>
            </a:r>
            <a:br>
              <a:rPr lang="en-US" dirty="0"/>
            </a:br>
            <a:endParaRPr lang="en-US" dirty="0"/>
          </a:p>
        </p:txBody>
      </p:sp>
      <p:pic>
        <p:nvPicPr>
          <p:cNvPr id="1026" name="Picture 2" descr="Multicast.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22056" y="2358666"/>
            <a:ext cx="5365967" cy="35844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197988" y="2849150"/>
            <a:ext cx="1184039" cy="369332"/>
          </a:xfrm>
          <a:prstGeom prst="rect">
            <a:avLst/>
          </a:prstGeom>
        </p:spPr>
        <p:txBody>
          <a:bodyPr wrap="square">
            <a:spAutoFit/>
          </a:bodyPr>
          <a:lstStyle/>
          <a:p>
            <a:r>
              <a:rPr lang="en-US" dirty="0"/>
              <a:t>Multicast</a:t>
            </a:r>
          </a:p>
        </p:txBody>
      </p:sp>
      <p:sp>
        <p:nvSpPr>
          <p:cNvPr id="7" name="Rectangle 6"/>
          <p:cNvSpPr/>
          <p:nvPr/>
        </p:nvSpPr>
        <p:spPr>
          <a:xfrm>
            <a:off x="3535520" y="1808254"/>
            <a:ext cx="2791117" cy="923330"/>
          </a:xfrm>
          <a:prstGeom prst="rect">
            <a:avLst/>
          </a:prstGeom>
        </p:spPr>
        <p:txBody>
          <a:bodyPr wrap="square">
            <a:spAutoFit/>
          </a:bodyPr>
          <a:lstStyle/>
          <a:p>
            <a:r>
              <a:rPr lang="en-US" dirty="0"/>
              <a:t> Multicast can be one-to-many or many-to-many distribution.</a:t>
            </a:r>
          </a:p>
        </p:txBody>
      </p:sp>
    </p:spTree>
    <p:extLst>
      <p:ext uri="{BB962C8B-B14F-4D97-AF65-F5344CB8AC3E}">
        <p14:creationId xmlns:p14="http://schemas.microsoft.com/office/powerpoint/2010/main" val="252752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21269" y="3420689"/>
            <a:ext cx="2261812" cy="1511939"/>
          </a:xfrm>
          <a:prstGeom prst="rect">
            <a:avLst/>
          </a:prstGeom>
        </p:spPr>
      </p:pic>
      <p:sp>
        <p:nvSpPr>
          <p:cNvPr id="5" name="Title 4"/>
          <p:cNvSpPr>
            <a:spLocks noGrp="1"/>
          </p:cNvSpPr>
          <p:nvPr>
            <p:ph type="title"/>
          </p:nvPr>
        </p:nvSpPr>
        <p:spPr>
          <a:xfrm>
            <a:off x="4033352" y="677041"/>
            <a:ext cx="4125295" cy="701731"/>
          </a:xfrm>
          <a:prstGeom prst="rect">
            <a:avLst/>
          </a:prstGeom>
        </p:spPr>
        <p:txBody>
          <a:bodyPr wrap="none">
            <a:spAutoFit/>
          </a:bodyPr>
          <a:lstStyle/>
          <a:p>
            <a:pPr algn="ctr"/>
            <a:r>
              <a:rPr lang="en-US" dirty="0"/>
              <a:t>Delivery schemes</a:t>
            </a:r>
          </a:p>
        </p:txBody>
      </p:sp>
      <p:pic>
        <p:nvPicPr>
          <p:cNvPr id="6" name="Picture 5"/>
          <p:cNvPicPr>
            <a:picLocks noChangeAspect="1"/>
          </p:cNvPicPr>
          <p:nvPr/>
        </p:nvPicPr>
        <p:blipFill>
          <a:blip r:embed="rId3"/>
          <a:stretch>
            <a:fillRect/>
          </a:stretch>
        </p:blipFill>
        <p:spPr>
          <a:xfrm>
            <a:off x="1819285" y="1924918"/>
            <a:ext cx="3145809" cy="774259"/>
          </a:xfrm>
          <a:prstGeom prst="rect">
            <a:avLst/>
          </a:prstGeom>
        </p:spPr>
      </p:pic>
      <p:sp>
        <p:nvSpPr>
          <p:cNvPr id="7" name="Rectangle 6"/>
          <p:cNvSpPr/>
          <p:nvPr/>
        </p:nvSpPr>
        <p:spPr>
          <a:xfrm>
            <a:off x="5360542" y="2127381"/>
            <a:ext cx="4953151" cy="369332"/>
          </a:xfrm>
          <a:prstGeom prst="rect">
            <a:avLst/>
          </a:prstGeom>
        </p:spPr>
        <p:txBody>
          <a:bodyPr wrap="none">
            <a:spAutoFit/>
          </a:bodyPr>
          <a:lstStyle/>
          <a:p>
            <a:r>
              <a:rPr lang="en-US"/>
              <a:t>unicast delivers a message to a single specific node</a:t>
            </a:r>
          </a:p>
        </p:txBody>
      </p:sp>
      <p:sp>
        <p:nvSpPr>
          <p:cNvPr id="8" name="Rectangle 7"/>
          <p:cNvSpPr/>
          <p:nvPr/>
        </p:nvSpPr>
        <p:spPr>
          <a:xfrm>
            <a:off x="4825780" y="2602336"/>
            <a:ext cx="5487913" cy="369332"/>
          </a:xfrm>
          <a:prstGeom prst="rect">
            <a:avLst/>
          </a:prstGeom>
        </p:spPr>
        <p:txBody>
          <a:bodyPr wrap="none">
            <a:spAutoFit/>
          </a:bodyPr>
          <a:lstStyle/>
          <a:p>
            <a:r>
              <a:rPr lang="en-US" dirty="0"/>
              <a:t>broadcast delivers a message to all nodes in the network</a:t>
            </a:r>
          </a:p>
        </p:txBody>
      </p:sp>
      <p:sp>
        <p:nvSpPr>
          <p:cNvPr id="9" name="Rectangle 8"/>
          <p:cNvSpPr/>
          <p:nvPr/>
        </p:nvSpPr>
        <p:spPr>
          <a:xfrm>
            <a:off x="4825780" y="3097523"/>
            <a:ext cx="6096000" cy="646331"/>
          </a:xfrm>
          <a:prstGeom prst="rect">
            <a:avLst/>
          </a:prstGeom>
        </p:spPr>
        <p:txBody>
          <a:bodyPr>
            <a:spAutoFit/>
          </a:bodyPr>
          <a:lstStyle/>
          <a:p>
            <a:r>
              <a:rPr lang="en-US" dirty="0"/>
              <a:t>multicast delivers a message to a group of nodes that have expressed interest in receiving the message</a:t>
            </a:r>
          </a:p>
        </p:txBody>
      </p:sp>
      <p:sp>
        <p:nvSpPr>
          <p:cNvPr id="10" name="Rectangle 9"/>
          <p:cNvSpPr/>
          <p:nvPr/>
        </p:nvSpPr>
        <p:spPr>
          <a:xfrm>
            <a:off x="4825780" y="3922741"/>
            <a:ext cx="6096000" cy="646331"/>
          </a:xfrm>
          <a:prstGeom prst="rect">
            <a:avLst/>
          </a:prstGeom>
        </p:spPr>
        <p:txBody>
          <a:bodyPr>
            <a:spAutoFit/>
          </a:bodyPr>
          <a:lstStyle/>
          <a:p>
            <a:r>
              <a:rPr lang="en-US" dirty="0" err="1"/>
              <a:t>anycast</a:t>
            </a:r>
            <a:r>
              <a:rPr lang="en-US" dirty="0"/>
              <a:t> delivers a message to any one out of a group of nodes, typically the one nearest to the source</a:t>
            </a:r>
          </a:p>
        </p:txBody>
      </p:sp>
      <p:sp>
        <p:nvSpPr>
          <p:cNvPr id="11" name="Rectangle 10"/>
          <p:cNvSpPr/>
          <p:nvPr/>
        </p:nvSpPr>
        <p:spPr>
          <a:xfrm>
            <a:off x="4825780" y="4767007"/>
            <a:ext cx="6096000" cy="646331"/>
          </a:xfrm>
          <a:prstGeom prst="rect">
            <a:avLst/>
          </a:prstGeom>
        </p:spPr>
        <p:txBody>
          <a:bodyPr>
            <a:spAutoFit/>
          </a:bodyPr>
          <a:lstStyle/>
          <a:p>
            <a:r>
              <a:rPr lang="en-US" dirty="0" err="1"/>
              <a:t>geocast</a:t>
            </a:r>
            <a:r>
              <a:rPr lang="en-US" dirty="0"/>
              <a:t> delivers a message to a group of nodes based on geographic location</a:t>
            </a:r>
          </a:p>
        </p:txBody>
      </p:sp>
    </p:spTree>
    <p:extLst>
      <p:ext uri="{BB962C8B-B14F-4D97-AF65-F5344CB8AC3E}">
        <p14:creationId xmlns:p14="http://schemas.microsoft.com/office/powerpoint/2010/main" val="1335018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pic>
        <p:nvPicPr>
          <p:cNvPr id="2050" name="Picture 2" descr="Unicast.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2028" y="2634467"/>
            <a:ext cx="4929166" cy="327789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72219" y="566241"/>
            <a:ext cx="6096000" cy="923330"/>
          </a:xfrm>
          <a:prstGeom prst="rect">
            <a:avLst/>
          </a:prstGeom>
        </p:spPr>
        <p:txBody>
          <a:bodyPr>
            <a:spAutoFit/>
          </a:bodyPr>
          <a:lstStyle/>
          <a:p>
            <a:r>
              <a:rPr lang="en-US" b="1" dirty="0"/>
              <a:t>Unicast addressing </a:t>
            </a:r>
            <a:r>
              <a:rPr lang="en-US" dirty="0"/>
              <a:t>uses a one-to-one association between a sender and destination: each destination address uniquely identifies a single receiver endpoint.</a:t>
            </a:r>
          </a:p>
        </p:txBody>
      </p:sp>
      <p:sp>
        <p:nvSpPr>
          <p:cNvPr id="5" name="Rectangle 4"/>
          <p:cNvSpPr/>
          <p:nvPr/>
        </p:nvSpPr>
        <p:spPr>
          <a:xfrm>
            <a:off x="2061413" y="2000339"/>
            <a:ext cx="1993366" cy="369332"/>
          </a:xfrm>
          <a:prstGeom prst="rect">
            <a:avLst/>
          </a:prstGeom>
        </p:spPr>
        <p:txBody>
          <a:bodyPr wrap="none">
            <a:spAutoFit/>
          </a:bodyPr>
          <a:lstStyle/>
          <a:p>
            <a:r>
              <a:rPr lang="en-US" dirty="0"/>
              <a:t>Unicast addressing </a:t>
            </a:r>
          </a:p>
        </p:txBody>
      </p:sp>
    </p:spTree>
    <p:extLst>
      <p:ext uri="{BB962C8B-B14F-4D97-AF65-F5344CB8AC3E}">
        <p14:creationId xmlns:p14="http://schemas.microsoft.com/office/powerpoint/2010/main" val="4088486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Broadcasting (networking)</a:t>
            </a:r>
          </a:p>
        </p:txBody>
      </p:sp>
      <p:pic>
        <p:nvPicPr>
          <p:cNvPr id="4098" name="Picture 2" descr="Broadcast.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2817" y="3112866"/>
            <a:ext cx="4677036" cy="31242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72817" y="1940112"/>
            <a:ext cx="6096000" cy="923330"/>
          </a:xfrm>
          <a:prstGeom prst="rect">
            <a:avLst/>
          </a:prstGeom>
        </p:spPr>
        <p:txBody>
          <a:bodyPr>
            <a:spAutoFit/>
          </a:bodyPr>
          <a:lstStyle/>
          <a:p>
            <a:r>
              <a:rPr lang="en-US" dirty="0"/>
              <a:t>All-to-all communication is a computer communication method in which each sender transmits messages to all receivers within a group</a:t>
            </a:r>
          </a:p>
        </p:txBody>
      </p:sp>
    </p:spTree>
    <p:extLst>
      <p:ext uri="{BB962C8B-B14F-4D97-AF65-F5344CB8AC3E}">
        <p14:creationId xmlns:p14="http://schemas.microsoft.com/office/powerpoint/2010/main" val="1302639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Anycast</a:t>
            </a:r>
            <a:endParaRPr lang="en-US" dirty="0"/>
          </a:p>
        </p:txBody>
      </p:sp>
      <p:pic>
        <p:nvPicPr>
          <p:cNvPr id="5122" name="Picture 2" descr="https://upload.wikimedia.org/wikipedia/en/thumb/1/18/Anycast-BM.svg/220px-Anycast-BM.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45698" y="3304080"/>
            <a:ext cx="3927807" cy="33569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248416" y="1549754"/>
            <a:ext cx="6096000" cy="1754326"/>
          </a:xfrm>
          <a:prstGeom prst="rect">
            <a:avLst/>
          </a:prstGeom>
        </p:spPr>
        <p:txBody>
          <a:bodyPr>
            <a:spAutoFit/>
          </a:bodyPr>
          <a:lstStyle/>
          <a:p>
            <a:r>
              <a:rPr lang="en-US" dirty="0" err="1"/>
              <a:t>Anycast</a:t>
            </a:r>
            <a:r>
              <a:rPr lang="en-US" dirty="0"/>
              <a:t> is a network addressing and routing methodology in which a single destination address has multiple routing paths to two or more endpoint destinations. Routers will select the desired path on the basis of number of hops, distance, lowest cost, latency measurements or based on the least congested route.</a:t>
            </a:r>
          </a:p>
        </p:txBody>
      </p:sp>
    </p:spTree>
    <p:extLst>
      <p:ext uri="{BB962C8B-B14F-4D97-AF65-F5344CB8AC3E}">
        <p14:creationId xmlns:p14="http://schemas.microsoft.com/office/powerpoint/2010/main" val="2918983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Geocast</a:t>
            </a:r>
            <a:endParaRPr lang="en-US" b="1" dirty="0"/>
          </a:p>
        </p:txBody>
      </p:sp>
      <p:pic>
        <p:nvPicPr>
          <p:cNvPr id="6146" name="Picture 2" descr="Geocast.sv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45075" y="3016251"/>
            <a:ext cx="4637594" cy="30840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960318" y="1690688"/>
            <a:ext cx="6096000" cy="1200329"/>
          </a:xfrm>
          <a:prstGeom prst="rect">
            <a:avLst/>
          </a:prstGeom>
        </p:spPr>
        <p:txBody>
          <a:bodyPr>
            <a:spAutoFit/>
          </a:bodyPr>
          <a:lstStyle/>
          <a:p>
            <a:r>
              <a:rPr lang="en-US" dirty="0" err="1"/>
              <a:t>Geocast</a:t>
            </a:r>
            <a:r>
              <a:rPr lang="en-US" dirty="0"/>
              <a:t> refers to the delivery of information to a group of destinations in a network identified by their geographical locations. It is a specialized form of multicast addressing used by some routing protocols for mobile ad hoc networks.</a:t>
            </a:r>
          </a:p>
        </p:txBody>
      </p:sp>
    </p:spTree>
    <p:extLst>
      <p:ext uri="{BB962C8B-B14F-4D97-AF65-F5344CB8AC3E}">
        <p14:creationId xmlns:p14="http://schemas.microsoft.com/office/powerpoint/2010/main" val="2834031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MIMO Antennas(Smart Antenna)</a:t>
            </a:r>
          </a:p>
        </p:txBody>
      </p:sp>
      <p:pic>
        <p:nvPicPr>
          <p:cNvPr id="4" name="Content Placeholder 3"/>
          <p:cNvPicPr>
            <a:picLocks noGrp="1" noChangeAspect="1"/>
          </p:cNvPicPr>
          <p:nvPr>
            <p:ph idx="1"/>
          </p:nvPr>
        </p:nvPicPr>
        <p:blipFill>
          <a:blip r:embed="rId2"/>
          <a:stretch>
            <a:fillRect/>
          </a:stretch>
        </p:blipFill>
        <p:spPr>
          <a:xfrm>
            <a:off x="917270" y="2636636"/>
            <a:ext cx="2381250" cy="2381250"/>
          </a:xfrm>
          <a:prstGeom prst="rect">
            <a:avLst/>
          </a:prstGeom>
        </p:spPr>
      </p:pic>
      <p:sp>
        <p:nvSpPr>
          <p:cNvPr id="5" name="Rectangle 4"/>
          <p:cNvSpPr/>
          <p:nvPr/>
        </p:nvSpPr>
        <p:spPr>
          <a:xfrm>
            <a:off x="1475714" y="2267304"/>
            <a:ext cx="3077766" cy="369332"/>
          </a:xfrm>
          <a:prstGeom prst="rect">
            <a:avLst/>
          </a:prstGeom>
        </p:spPr>
        <p:txBody>
          <a:bodyPr wrap="none">
            <a:spAutoFit/>
          </a:bodyPr>
          <a:lstStyle/>
          <a:p>
            <a:r>
              <a:rPr lang="en-US" dirty="0"/>
              <a:t>Ceiling Mount MIMO antennas</a:t>
            </a:r>
          </a:p>
        </p:txBody>
      </p:sp>
      <p:pic>
        <p:nvPicPr>
          <p:cNvPr id="6" name="Picture 5"/>
          <p:cNvPicPr>
            <a:picLocks noChangeAspect="1"/>
          </p:cNvPicPr>
          <p:nvPr/>
        </p:nvPicPr>
        <p:blipFill>
          <a:blip r:embed="rId3"/>
          <a:stretch>
            <a:fillRect/>
          </a:stretch>
        </p:blipFill>
        <p:spPr>
          <a:xfrm>
            <a:off x="8750865" y="2302326"/>
            <a:ext cx="2381250" cy="2381250"/>
          </a:xfrm>
          <a:prstGeom prst="rect">
            <a:avLst/>
          </a:prstGeom>
        </p:spPr>
      </p:pic>
      <p:sp>
        <p:nvSpPr>
          <p:cNvPr id="7" name="Rectangle 6"/>
          <p:cNvSpPr/>
          <p:nvPr/>
        </p:nvSpPr>
        <p:spPr>
          <a:xfrm>
            <a:off x="3298520" y="4153029"/>
            <a:ext cx="6096000" cy="1477328"/>
          </a:xfrm>
          <a:prstGeom prst="rect">
            <a:avLst/>
          </a:prstGeom>
        </p:spPr>
        <p:txBody>
          <a:bodyPr>
            <a:spAutoFit/>
          </a:bodyPr>
          <a:lstStyle/>
          <a:p>
            <a:r>
              <a:rPr lang="en-US" dirty="0"/>
              <a:t>2.4 GHz 3 </a:t>
            </a:r>
            <a:r>
              <a:rPr lang="en-US" dirty="0" err="1"/>
              <a:t>dBi</a:t>
            </a:r>
            <a:r>
              <a:rPr lang="en-US" dirty="0"/>
              <a:t> Spatial Diversity MIMO Ceiling Antenna - 18in N-Female Connectors	2.4 GHz 10 </a:t>
            </a:r>
            <a:r>
              <a:rPr lang="en-US" dirty="0" err="1"/>
              <a:t>dBi</a:t>
            </a:r>
            <a:r>
              <a:rPr lang="en-US" dirty="0"/>
              <a:t> Dual Polarity Omnidirectional MIMO/802.11n Antenna - N-Female Connectors</a:t>
            </a:r>
          </a:p>
          <a:p>
            <a:r>
              <a:rPr lang="en-US" dirty="0"/>
              <a:t>	</a:t>
            </a:r>
          </a:p>
        </p:txBody>
      </p:sp>
      <p:sp>
        <p:nvSpPr>
          <p:cNvPr id="8" name="Rectangle 7"/>
          <p:cNvSpPr/>
          <p:nvPr/>
        </p:nvSpPr>
        <p:spPr>
          <a:xfrm>
            <a:off x="7453411" y="2005920"/>
            <a:ext cx="3347776" cy="369332"/>
          </a:xfrm>
          <a:prstGeom prst="rect">
            <a:avLst/>
          </a:prstGeom>
        </p:spPr>
        <p:txBody>
          <a:bodyPr wrap="none">
            <a:spAutoFit/>
          </a:bodyPr>
          <a:lstStyle/>
          <a:p>
            <a:r>
              <a:rPr lang="en-US" dirty="0"/>
              <a:t>Omni directional MIMO Antennas</a:t>
            </a:r>
          </a:p>
        </p:txBody>
      </p:sp>
    </p:spTree>
    <p:extLst>
      <p:ext uri="{BB962C8B-B14F-4D97-AF65-F5344CB8AC3E}">
        <p14:creationId xmlns:p14="http://schemas.microsoft.com/office/powerpoint/2010/main" val="316463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MIMO antenna</a:t>
            </a:r>
          </a:p>
        </p:txBody>
      </p:sp>
      <p:pic>
        <p:nvPicPr>
          <p:cNvPr id="4" name="Content Placeholder 3"/>
          <p:cNvPicPr>
            <a:picLocks noGrp="1" noChangeAspect="1"/>
          </p:cNvPicPr>
          <p:nvPr>
            <p:ph idx="1"/>
          </p:nvPr>
        </p:nvPicPr>
        <p:blipFill>
          <a:blip r:embed="rId2"/>
          <a:stretch>
            <a:fillRect/>
          </a:stretch>
        </p:blipFill>
        <p:spPr>
          <a:xfrm>
            <a:off x="1510821" y="2635304"/>
            <a:ext cx="2381250" cy="2381250"/>
          </a:xfrm>
          <a:prstGeom prst="rect">
            <a:avLst/>
          </a:prstGeom>
        </p:spPr>
      </p:pic>
      <p:pic>
        <p:nvPicPr>
          <p:cNvPr id="5" name="Picture 4"/>
          <p:cNvPicPr>
            <a:picLocks noChangeAspect="1"/>
          </p:cNvPicPr>
          <p:nvPr/>
        </p:nvPicPr>
        <p:blipFill>
          <a:blip r:embed="rId3"/>
          <a:stretch>
            <a:fillRect/>
          </a:stretch>
        </p:blipFill>
        <p:spPr>
          <a:xfrm>
            <a:off x="8274877" y="2635304"/>
            <a:ext cx="2381250" cy="2381250"/>
          </a:xfrm>
          <a:prstGeom prst="rect">
            <a:avLst/>
          </a:prstGeom>
        </p:spPr>
      </p:pic>
      <p:sp>
        <p:nvSpPr>
          <p:cNvPr id="6" name="Rectangle 5"/>
          <p:cNvSpPr/>
          <p:nvPr/>
        </p:nvSpPr>
        <p:spPr>
          <a:xfrm>
            <a:off x="1553879" y="2265972"/>
            <a:ext cx="2338192" cy="369332"/>
          </a:xfrm>
          <a:prstGeom prst="rect">
            <a:avLst/>
          </a:prstGeom>
        </p:spPr>
        <p:txBody>
          <a:bodyPr wrap="square">
            <a:spAutoFit/>
          </a:bodyPr>
          <a:lstStyle/>
          <a:p>
            <a:r>
              <a:rPr lang="en-US" dirty="0"/>
              <a:t>Panel MIMO Antennas</a:t>
            </a:r>
          </a:p>
        </p:txBody>
      </p:sp>
      <p:sp>
        <p:nvSpPr>
          <p:cNvPr id="7" name="Rectangle 6"/>
          <p:cNvSpPr/>
          <p:nvPr/>
        </p:nvSpPr>
        <p:spPr>
          <a:xfrm>
            <a:off x="8114100" y="1793664"/>
            <a:ext cx="2377126" cy="369332"/>
          </a:xfrm>
          <a:prstGeom prst="rect">
            <a:avLst/>
          </a:prstGeom>
        </p:spPr>
        <p:txBody>
          <a:bodyPr wrap="none">
            <a:spAutoFit/>
          </a:bodyPr>
          <a:lstStyle/>
          <a:p>
            <a:r>
              <a:rPr lang="en-US" dirty="0"/>
              <a:t>Sector MIMO Antennas</a:t>
            </a:r>
          </a:p>
        </p:txBody>
      </p:sp>
      <p:sp>
        <p:nvSpPr>
          <p:cNvPr id="8" name="Rectangle 7"/>
          <p:cNvSpPr/>
          <p:nvPr/>
        </p:nvSpPr>
        <p:spPr>
          <a:xfrm>
            <a:off x="3206663" y="4785721"/>
            <a:ext cx="6096000" cy="1200329"/>
          </a:xfrm>
          <a:prstGeom prst="rect">
            <a:avLst/>
          </a:prstGeom>
        </p:spPr>
        <p:txBody>
          <a:bodyPr>
            <a:spAutoFit/>
          </a:bodyPr>
          <a:lstStyle/>
          <a:p>
            <a:r>
              <a:rPr lang="en-US" dirty="0"/>
              <a:t>Sector MIMO Antennas</a:t>
            </a:r>
          </a:p>
          <a:p>
            <a:r>
              <a:rPr lang="en-US" dirty="0"/>
              <a:t>2.4 GHz 14 </a:t>
            </a:r>
            <a:r>
              <a:rPr lang="en-US" dirty="0" err="1"/>
              <a:t>dBi</a:t>
            </a:r>
            <a:r>
              <a:rPr lang="en-US" dirty="0"/>
              <a:t> Three Element, Dual Polarized Panel Antenna - N-Female Connectors	4.9-5.8 GHz Dual Polarity 17dBi Sector Antenna</a:t>
            </a:r>
          </a:p>
        </p:txBody>
      </p:sp>
      <p:pic>
        <p:nvPicPr>
          <p:cNvPr id="9" name="Picture 8"/>
          <p:cNvPicPr>
            <a:picLocks noChangeAspect="1"/>
          </p:cNvPicPr>
          <p:nvPr/>
        </p:nvPicPr>
        <p:blipFill>
          <a:blip r:embed="rId4"/>
          <a:stretch>
            <a:fillRect/>
          </a:stretch>
        </p:blipFill>
        <p:spPr>
          <a:xfrm>
            <a:off x="4193426" y="1816728"/>
            <a:ext cx="3805147" cy="2968993"/>
          </a:xfrm>
          <a:prstGeom prst="rect">
            <a:avLst/>
          </a:prstGeom>
        </p:spPr>
      </p:pic>
    </p:spTree>
    <p:extLst>
      <p:ext uri="{BB962C8B-B14F-4D97-AF65-F5344CB8AC3E}">
        <p14:creationId xmlns:p14="http://schemas.microsoft.com/office/powerpoint/2010/main" val="678777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algn="ctr"/>
            <a:r>
              <a:rPr lang="en-US" b="1" dirty="0"/>
              <a:t>Beamforming</a:t>
            </a:r>
          </a:p>
        </p:txBody>
      </p:sp>
      <p:pic>
        <p:nvPicPr>
          <p:cNvPr id="4" name="Content Placeholder 3"/>
          <p:cNvPicPr>
            <a:picLocks noGrp="1" noChangeAspect="1"/>
          </p:cNvPicPr>
          <p:nvPr>
            <p:ph idx="1"/>
          </p:nvPr>
        </p:nvPicPr>
        <p:blipFill>
          <a:blip r:embed="rId2"/>
          <a:stretch>
            <a:fillRect/>
          </a:stretch>
        </p:blipFill>
        <p:spPr>
          <a:xfrm>
            <a:off x="1306882" y="4037342"/>
            <a:ext cx="3440482" cy="2448476"/>
          </a:xfrm>
        </p:spPr>
      </p:pic>
      <p:sp>
        <p:nvSpPr>
          <p:cNvPr id="5" name="Rectangle 4"/>
          <p:cNvSpPr/>
          <p:nvPr/>
        </p:nvSpPr>
        <p:spPr>
          <a:xfrm>
            <a:off x="1306882" y="1472456"/>
            <a:ext cx="6096000" cy="923330"/>
          </a:xfrm>
          <a:prstGeom prst="rect">
            <a:avLst/>
          </a:prstGeom>
        </p:spPr>
        <p:txBody>
          <a:bodyPr>
            <a:spAutoFit/>
          </a:bodyPr>
          <a:lstStyle/>
          <a:p>
            <a:r>
              <a:rPr lang="en-US" b="1" dirty="0"/>
              <a:t>Beamforming or spatial filtering is a signal processing technique used in sensor arrays for directional signal transmission or reception.</a:t>
            </a:r>
          </a:p>
        </p:txBody>
      </p:sp>
      <p:pic>
        <p:nvPicPr>
          <p:cNvPr id="10" name="Picture 9"/>
          <p:cNvPicPr>
            <a:picLocks noChangeAspect="1"/>
          </p:cNvPicPr>
          <p:nvPr/>
        </p:nvPicPr>
        <p:blipFill>
          <a:blip r:embed="rId3"/>
          <a:stretch>
            <a:fillRect/>
          </a:stretch>
        </p:blipFill>
        <p:spPr>
          <a:xfrm>
            <a:off x="7871564" y="1524053"/>
            <a:ext cx="3344449" cy="5026578"/>
          </a:xfrm>
          <a:prstGeom prst="rect">
            <a:avLst/>
          </a:prstGeom>
        </p:spPr>
      </p:pic>
      <p:cxnSp>
        <p:nvCxnSpPr>
          <p:cNvPr id="12" name="Straight Arrow Connector 11"/>
          <p:cNvCxnSpPr/>
          <p:nvPr/>
        </p:nvCxnSpPr>
        <p:spPr>
          <a:xfrm flipH="1">
            <a:off x="4121063" y="2395786"/>
            <a:ext cx="3585053" cy="2201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872625" y="2993721"/>
            <a:ext cx="2833491" cy="1603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809994" y="3695178"/>
            <a:ext cx="2896122" cy="13903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008329" y="1803748"/>
            <a:ext cx="3697787" cy="2586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5739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8AAC-5BD1-4E54-9B6F-4FF2118B1449}"/>
              </a:ext>
            </a:extLst>
          </p:cNvPr>
          <p:cNvSpPr>
            <a:spLocks noGrp="1"/>
          </p:cNvSpPr>
          <p:nvPr>
            <p:ph type="title"/>
          </p:nvPr>
        </p:nvSpPr>
        <p:spPr/>
        <p:txBody>
          <a:bodyPr/>
          <a:lstStyle/>
          <a:p>
            <a:pPr algn="ctr"/>
            <a:r>
              <a:rPr lang="en-US" dirty="0"/>
              <a:t>Introduction to 5g</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4464248" y="1825625"/>
            <a:ext cx="3263503" cy="4351338"/>
          </a:xfrm>
        </p:spPr>
      </p:pic>
    </p:spTree>
    <p:extLst>
      <p:ext uri="{BB962C8B-B14F-4D97-AF65-F5344CB8AC3E}">
        <p14:creationId xmlns:p14="http://schemas.microsoft.com/office/powerpoint/2010/main" val="2690833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Trunked systems</a:t>
            </a:r>
          </a:p>
        </p:txBody>
      </p:sp>
      <p:pic>
        <p:nvPicPr>
          <p:cNvPr id="8194" name="Picture 2" descr="https://upload.wikimedia.org/wikipedia/commons/thumb/f/fa/Trunked_5ch_central_control.svg/800px-Trunked_5ch_central_control.svg.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25019" y="1226431"/>
            <a:ext cx="4584526" cy="503825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38200" y="1913351"/>
            <a:ext cx="4893501" cy="1200329"/>
          </a:xfrm>
          <a:prstGeom prst="rect">
            <a:avLst/>
          </a:prstGeom>
        </p:spPr>
        <p:txBody>
          <a:bodyPr wrap="square">
            <a:spAutoFit/>
          </a:bodyPr>
          <a:lstStyle/>
          <a:p>
            <a:r>
              <a:rPr lang="en-US" b="1" dirty="0"/>
              <a:t>have groups of base stations configured as repeaters. The center blocks with frequencies in this trunked block diagram each represent a base station.</a:t>
            </a:r>
          </a:p>
        </p:txBody>
      </p:sp>
    </p:spTree>
    <p:extLst>
      <p:ext uri="{BB962C8B-B14F-4D97-AF65-F5344CB8AC3E}">
        <p14:creationId xmlns:p14="http://schemas.microsoft.com/office/powerpoint/2010/main" val="3191444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C-RAN</a:t>
            </a:r>
            <a:br>
              <a:rPr lang="en-US" dirty="0"/>
            </a:br>
            <a:r>
              <a:rPr lang="en-US" dirty="0"/>
              <a:t>Cloud/Centralized Radio Access Network </a:t>
            </a:r>
          </a:p>
        </p:txBody>
      </p:sp>
      <p:pic>
        <p:nvPicPr>
          <p:cNvPr id="9218" name="Picture 2" descr="Image result for c-ra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7655" y="2139862"/>
            <a:ext cx="6187857" cy="41482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954027" y="1798849"/>
            <a:ext cx="3920646" cy="3139321"/>
          </a:xfrm>
          <a:prstGeom prst="rect">
            <a:avLst/>
          </a:prstGeom>
        </p:spPr>
        <p:txBody>
          <a:bodyPr wrap="square">
            <a:spAutoFit/>
          </a:bodyPr>
          <a:lstStyle/>
          <a:p>
            <a:r>
              <a:rPr lang="en-US" b="1" dirty="0"/>
              <a:t>As the amount of data traffic on mobile networks continues to grow, network operators are meeting the demands by adopting Cloud/Centralized Radio Access Network architectures (C-RAN). </a:t>
            </a:r>
            <a:r>
              <a:rPr lang="en-US" dirty="0"/>
              <a:t>This new approach to network architecture has two clear advantages:</a:t>
            </a:r>
          </a:p>
          <a:p>
            <a:endParaRPr lang="en-US" dirty="0"/>
          </a:p>
          <a:p>
            <a:r>
              <a:rPr lang="en-US" dirty="0"/>
              <a:t>Reduced CAPEX/OPEX for operators</a:t>
            </a:r>
          </a:p>
          <a:p>
            <a:r>
              <a:rPr lang="en-US" dirty="0"/>
              <a:t>Improved user experience through less interference</a:t>
            </a:r>
          </a:p>
        </p:txBody>
      </p:sp>
    </p:spTree>
    <p:extLst>
      <p:ext uri="{BB962C8B-B14F-4D97-AF65-F5344CB8AC3E}">
        <p14:creationId xmlns:p14="http://schemas.microsoft.com/office/powerpoint/2010/main" val="1821739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C-RAN Architecture</a:t>
            </a:r>
          </a:p>
        </p:txBody>
      </p:sp>
      <p:sp>
        <p:nvSpPr>
          <p:cNvPr id="3" name="Content Placeholder 2"/>
          <p:cNvSpPr>
            <a:spLocks noGrp="1"/>
          </p:cNvSpPr>
          <p:nvPr>
            <p:ph idx="1"/>
          </p:nvPr>
        </p:nvSpPr>
        <p:spPr>
          <a:xfrm>
            <a:off x="1013564" y="2054267"/>
            <a:ext cx="2944661" cy="4371585"/>
          </a:xfrm>
        </p:spPr>
        <p:txBody>
          <a:bodyPr>
            <a:normAutofit fontScale="77500" lnSpcReduction="20000"/>
          </a:bodyPr>
          <a:lstStyle/>
          <a:p>
            <a:r>
              <a:rPr lang="en-US" dirty="0"/>
              <a:t>Separating the base station into two parts, the Baseband Unit (BBU) and the Remote Radio Head (RRH), allows network operators to maintain or increase the number of network access points (RRHs), while centralizing the baseband processing functions into a “master base station” </a:t>
            </a:r>
          </a:p>
        </p:txBody>
      </p:sp>
      <p:pic>
        <p:nvPicPr>
          <p:cNvPr id="4" name="Picture 3"/>
          <p:cNvPicPr>
            <a:picLocks noChangeAspect="1"/>
          </p:cNvPicPr>
          <p:nvPr/>
        </p:nvPicPr>
        <p:blipFill>
          <a:blip r:embed="rId2"/>
          <a:stretch>
            <a:fillRect/>
          </a:stretch>
        </p:blipFill>
        <p:spPr>
          <a:xfrm>
            <a:off x="4673874" y="2267212"/>
            <a:ext cx="6976643" cy="3908120"/>
          </a:xfrm>
          <a:prstGeom prst="rect">
            <a:avLst/>
          </a:prstGeom>
        </p:spPr>
      </p:pic>
    </p:spTree>
    <p:extLst>
      <p:ext uri="{BB962C8B-B14F-4D97-AF65-F5344CB8AC3E}">
        <p14:creationId xmlns:p14="http://schemas.microsoft.com/office/powerpoint/2010/main" val="41656893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Heteregeneous</a:t>
            </a:r>
            <a:r>
              <a:rPr lang="en-US" dirty="0"/>
              <a:t> network</a:t>
            </a:r>
            <a:br>
              <a:rPr lang="en-US" dirty="0"/>
            </a:br>
            <a:r>
              <a:rPr lang="en-US" dirty="0"/>
              <a:t>(</a:t>
            </a:r>
            <a:r>
              <a:rPr lang="en-US" dirty="0" err="1"/>
              <a:t>HetNet</a:t>
            </a:r>
            <a:r>
              <a:rPr lang="en-US" dirty="0"/>
              <a:t>)</a:t>
            </a:r>
          </a:p>
        </p:txBody>
      </p:sp>
      <p:pic>
        <p:nvPicPr>
          <p:cNvPr id="4" name="Content Placeholder 3"/>
          <p:cNvPicPr>
            <a:picLocks noGrp="1" noChangeAspect="1"/>
          </p:cNvPicPr>
          <p:nvPr>
            <p:ph idx="1"/>
          </p:nvPr>
        </p:nvPicPr>
        <p:blipFill>
          <a:blip r:embed="rId2"/>
          <a:stretch>
            <a:fillRect/>
          </a:stretch>
        </p:blipFill>
        <p:spPr>
          <a:xfrm>
            <a:off x="3226166" y="1690688"/>
            <a:ext cx="6581714" cy="4722638"/>
          </a:xfrm>
          <a:prstGeom prst="rect">
            <a:avLst/>
          </a:prstGeom>
        </p:spPr>
      </p:pic>
      <p:sp>
        <p:nvSpPr>
          <p:cNvPr id="5" name="Rectangle 4"/>
          <p:cNvSpPr/>
          <p:nvPr/>
        </p:nvSpPr>
        <p:spPr>
          <a:xfrm>
            <a:off x="10024997" y="1665310"/>
            <a:ext cx="1661786" cy="3416320"/>
          </a:xfrm>
          <a:prstGeom prst="rect">
            <a:avLst/>
          </a:prstGeom>
        </p:spPr>
        <p:txBody>
          <a:bodyPr wrap="square">
            <a:spAutoFit/>
          </a:bodyPr>
          <a:lstStyle/>
          <a:p>
            <a:r>
              <a:rPr lang="en-US" dirty="0"/>
              <a:t>Macro cells are used to provide coverage. Pico cells and micro cells are used to enhance capacity in busy areas, such as train stations, shopping malls and city centers.</a:t>
            </a:r>
          </a:p>
        </p:txBody>
      </p:sp>
      <p:sp>
        <p:nvSpPr>
          <p:cNvPr id="6" name="Rectangle 5"/>
          <p:cNvSpPr/>
          <p:nvPr/>
        </p:nvSpPr>
        <p:spPr>
          <a:xfrm>
            <a:off x="612402" y="1585090"/>
            <a:ext cx="2613764" cy="2862322"/>
          </a:xfrm>
          <a:prstGeom prst="rect">
            <a:avLst/>
          </a:prstGeom>
        </p:spPr>
        <p:txBody>
          <a:bodyPr wrap="square">
            <a:spAutoFit/>
          </a:bodyPr>
          <a:lstStyle/>
          <a:p>
            <a:r>
              <a:rPr lang="en-US" dirty="0"/>
              <a:t>Heterogeneous networks (</a:t>
            </a:r>
            <a:r>
              <a:rPr lang="en-US" dirty="0" err="1"/>
              <a:t>HetNet</a:t>
            </a:r>
            <a:r>
              <a:rPr lang="en-US" dirty="0"/>
              <a:t>) is a term used for modern mobile communications networks. A modern mobile communications network is comprised of a combination of different cell types and different access technologies.</a:t>
            </a:r>
          </a:p>
        </p:txBody>
      </p:sp>
    </p:spTree>
    <p:extLst>
      <p:ext uri="{BB962C8B-B14F-4D97-AF65-F5344CB8AC3E}">
        <p14:creationId xmlns:p14="http://schemas.microsoft.com/office/powerpoint/2010/main" val="189620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close up of a map&#10;&#10;Description generated with very high confidence">
            <a:extLst>
              <a:ext uri="{FF2B5EF4-FFF2-40B4-BE49-F238E27FC236}">
                <a16:creationId xmlns:a16="http://schemas.microsoft.com/office/drawing/2014/main" id="{827E229A-727F-454F-B1AA-8DFD729E3835}"/>
              </a:ext>
            </a:extLst>
          </p:cNvPr>
          <p:cNvPicPr>
            <a:picLocks noChangeAspect="1"/>
          </p:cNvPicPr>
          <p:nvPr/>
        </p:nvPicPr>
        <p:blipFill>
          <a:blip r:embed="rId2"/>
          <a:stretch>
            <a:fillRect/>
          </a:stretch>
        </p:blipFill>
        <p:spPr>
          <a:xfrm>
            <a:off x="1581240" y="-17972"/>
            <a:ext cx="8741972" cy="6879566"/>
          </a:xfrm>
          <a:prstGeom prst="rect">
            <a:avLst/>
          </a:prstGeom>
        </p:spPr>
      </p:pic>
      <p:pic>
        <p:nvPicPr>
          <p:cNvPr id="4" name="Picture 4" descr="A close up of a map&#10;&#10;Description generated with very high confidence">
            <a:extLst>
              <a:ext uri="{FF2B5EF4-FFF2-40B4-BE49-F238E27FC236}">
                <a16:creationId xmlns:a16="http://schemas.microsoft.com/office/drawing/2014/main" id="{60D578FF-5CA3-4690-82FC-5A461938EF27}"/>
              </a:ext>
            </a:extLst>
          </p:cNvPr>
          <p:cNvPicPr>
            <a:picLocks noChangeAspect="1"/>
          </p:cNvPicPr>
          <p:nvPr/>
        </p:nvPicPr>
        <p:blipFill>
          <a:blip r:embed="rId3"/>
          <a:stretch>
            <a:fillRect/>
          </a:stretch>
        </p:blipFill>
        <p:spPr>
          <a:xfrm>
            <a:off x="1575759" y="56954"/>
            <a:ext cx="8465387" cy="6801602"/>
          </a:xfrm>
          <a:prstGeom prst="rect">
            <a:avLst/>
          </a:prstGeom>
        </p:spPr>
      </p:pic>
    </p:spTree>
    <p:extLst>
      <p:ext uri="{BB962C8B-B14F-4D97-AF65-F5344CB8AC3E}">
        <p14:creationId xmlns:p14="http://schemas.microsoft.com/office/powerpoint/2010/main" val="3166091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0927-D773-405F-9FEC-B43C298C0225}"/>
              </a:ext>
            </a:extLst>
          </p:cNvPr>
          <p:cNvSpPr>
            <a:spLocks noGrp="1"/>
          </p:cNvSpPr>
          <p:nvPr>
            <p:ph type="title"/>
          </p:nvPr>
        </p:nvSpPr>
        <p:spPr/>
        <p:txBody>
          <a:bodyPr/>
          <a:lstStyle/>
          <a:p>
            <a:pPr algn="ctr"/>
            <a:r>
              <a:rPr lang="en-US" dirty="0"/>
              <a:t>5g and mm waves</a:t>
            </a:r>
          </a:p>
        </p:txBody>
      </p:sp>
      <p:sp>
        <p:nvSpPr>
          <p:cNvPr id="3" name="Content Placeholder 2">
            <a:extLst>
              <a:ext uri="{FF2B5EF4-FFF2-40B4-BE49-F238E27FC236}">
                <a16:creationId xmlns:a16="http://schemas.microsoft.com/office/drawing/2014/main" id="{0BAA3BF6-A5C3-4D9B-93DC-57DC0A28657A}"/>
              </a:ext>
            </a:extLst>
          </p:cNvPr>
          <p:cNvSpPr>
            <a:spLocks noGrp="1"/>
          </p:cNvSpPr>
          <p:nvPr>
            <p:ph idx="1"/>
          </p:nvPr>
        </p:nvSpPr>
        <p:spPr/>
        <p:txBody>
          <a:bodyPr/>
          <a:lstStyle/>
          <a:p>
            <a:r>
              <a:rPr lang="en-US" dirty="0"/>
              <a:t>Mm waves are required in order to mix 5g and existing wireless tech</a:t>
            </a:r>
          </a:p>
          <a:p>
            <a:endParaRPr lang="en-US" dirty="0"/>
          </a:p>
          <a:p>
            <a:r>
              <a:rPr lang="en-US" dirty="0"/>
              <a:t>Comes with many challenges:</a:t>
            </a:r>
          </a:p>
          <a:p>
            <a:pPr lvl="1"/>
            <a:r>
              <a:rPr lang="en-US" dirty="0"/>
              <a:t>Propagation loss</a:t>
            </a:r>
          </a:p>
          <a:p>
            <a:pPr lvl="1"/>
            <a:r>
              <a:rPr lang="en-US" dirty="0"/>
              <a:t>Penetration</a:t>
            </a:r>
          </a:p>
          <a:p>
            <a:pPr lvl="1"/>
            <a:r>
              <a:rPr lang="en-US" dirty="0"/>
              <a:t>Los communication</a:t>
            </a:r>
          </a:p>
          <a:p>
            <a:pPr lvl="1"/>
            <a:r>
              <a:rPr lang="en-US" dirty="0"/>
              <a:t>Multipath/</a:t>
            </a:r>
            <a:r>
              <a:rPr lang="en-US" dirty="0" err="1"/>
              <a:t>nlos</a:t>
            </a:r>
            <a:endParaRPr lang="en-US" dirty="0"/>
          </a:p>
          <a:p>
            <a:pPr lvl="1"/>
            <a:r>
              <a:rPr lang="en-US" dirty="0"/>
              <a:t>Doppler effect	</a:t>
            </a:r>
          </a:p>
        </p:txBody>
      </p:sp>
    </p:spTree>
    <p:extLst>
      <p:ext uri="{BB962C8B-B14F-4D97-AF65-F5344CB8AC3E}">
        <p14:creationId xmlns:p14="http://schemas.microsoft.com/office/powerpoint/2010/main" val="3655398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D790-14B0-4FCF-A647-264EA820ECDF}"/>
              </a:ext>
            </a:extLst>
          </p:cNvPr>
          <p:cNvSpPr>
            <a:spLocks noGrp="1"/>
          </p:cNvSpPr>
          <p:nvPr>
            <p:ph type="title"/>
          </p:nvPr>
        </p:nvSpPr>
        <p:spPr/>
        <p:txBody>
          <a:bodyPr/>
          <a:lstStyle/>
          <a:p>
            <a:pPr algn="ctr"/>
            <a:r>
              <a:rPr lang="en-US" dirty="0"/>
              <a:t>Propagation Loss</a:t>
            </a:r>
          </a:p>
        </p:txBody>
      </p:sp>
      <p:sp>
        <p:nvSpPr>
          <p:cNvPr id="3" name="Content Placeholder 2">
            <a:extLst>
              <a:ext uri="{FF2B5EF4-FFF2-40B4-BE49-F238E27FC236}">
                <a16:creationId xmlns:a16="http://schemas.microsoft.com/office/drawing/2014/main" id="{8EF2D4F5-A24D-4F65-88FA-B42E260E508B}"/>
              </a:ext>
            </a:extLst>
          </p:cNvPr>
          <p:cNvSpPr>
            <a:spLocks noGrp="1"/>
          </p:cNvSpPr>
          <p:nvPr>
            <p:ph idx="1"/>
          </p:nvPr>
        </p:nvSpPr>
        <p:spPr/>
        <p:txBody>
          <a:bodyPr/>
          <a:lstStyle/>
          <a:p>
            <a:r>
              <a:rPr lang="en-US" dirty="0"/>
              <a:t>Propagation loss is the diluting of waves as they travel, resulting in data loss.</a:t>
            </a:r>
          </a:p>
          <a:p>
            <a:endParaRPr lang="en-US" dirty="0"/>
          </a:p>
          <a:p>
            <a:r>
              <a:rPr lang="en-US" dirty="0"/>
              <a:t>Loss seems to increase at higher frequencies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64653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3501-8020-456A-8BE5-870DEE2EFDED}"/>
              </a:ext>
            </a:extLst>
          </p:cNvPr>
          <p:cNvSpPr>
            <a:spLocks noGrp="1"/>
          </p:cNvSpPr>
          <p:nvPr>
            <p:ph type="title"/>
          </p:nvPr>
        </p:nvSpPr>
        <p:spPr/>
        <p:txBody>
          <a:bodyPr/>
          <a:lstStyle/>
          <a:p>
            <a:r>
              <a:rPr lang="en-US" dirty="0"/>
              <a:t>Loss solutions</a:t>
            </a:r>
          </a:p>
        </p:txBody>
      </p:sp>
      <p:sp>
        <p:nvSpPr>
          <p:cNvPr id="3" name="Content Placeholder 2">
            <a:extLst>
              <a:ext uri="{FF2B5EF4-FFF2-40B4-BE49-F238E27FC236}">
                <a16:creationId xmlns:a16="http://schemas.microsoft.com/office/drawing/2014/main" id="{ABE2D638-D22E-48D8-BDE8-A7DEA8FA623F}"/>
              </a:ext>
            </a:extLst>
          </p:cNvPr>
          <p:cNvSpPr>
            <a:spLocks noGrp="1"/>
          </p:cNvSpPr>
          <p:nvPr>
            <p:ph idx="1"/>
          </p:nvPr>
        </p:nvSpPr>
        <p:spPr/>
        <p:txBody>
          <a:bodyPr/>
          <a:lstStyle/>
          <a:p>
            <a:r>
              <a:rPr lang="en-US" dirty="0"/>
              <a:t>Higher loss at higher frequencies is only true for isotropic antennas</a:t>
            </a:r>
          </a:p>
          <a:p>
            <a:endParaRPr lang="en-US" dirty="0"/>
          </a:p>
          <a:p>
            <a:r>
              <a:rPr lang="en-US" dirty="0"/>
              <a:t>Non-isotropic antenna with Shorter </a:t>
            </a:r>
            <a:r>
              <a:rPr lang="en-US" dirty="0" err="1"/>
              <a:t>wavelenths</a:t>
            </a:r>
            <a:r>
              <a:rPr lang="en-US" dirty="0"/>
              <a:t> and higher frequencies have less loss</a:t>
            </a:r>
          </a:p>
          <a:p>
            <a:endParaRPr lang="en-US" dirty="0"/>
          </a:p>
          <a:p>
            <a:r>
              <a:rPr lang="en-US" dirty="0"/>
              <a:t>Allows for smaller antennas which means less space</a:t>
            </a:r>
          </a:p>
          <a:p>
            <a:endParaRPr lang="en-US" dirty="0"/>
          </a:p>
          <a:p>
            <a:r>
              <a:rPr lang="en-US" dirty="0"/>
              <a:t>Also lowers interference</a:t>
            </a:r>
          </a:p>
          <a:p>
            <a:endParaRPr lang="en-US" dirty="0"/>
          </a:p>
        </p:txBody>
      </p:sp>
    </p:spTree>
    <p:extLst>
      <p:ext uri="{BB962C8B-B14F-4D97-AF65-F5344CB8AC3E}">
        <p14:creationId xmlns:p14="http://schemas.microsoft.com/office/powerpoint/2010/main" val="2866984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EA08-0D52-497F-BCBF-0F1D51CD12C3}"/>
              </a:ext>
            </a:extLst>
          </p:cNvPr>
          <p:cNvSpPr>
            <a:spLocks noGrp="1"/>
          </p:cNvSpPr>
          <p:nvPr>
            <p:ph type="title"/>
          </p:nvPr>
        </p:nvSpPr>
        <p:spPr/>
        <p:txBody>
          <a:bodyPr/>
          <a:lstStyle/>
          <a:p>
            <a:r>
              <a:rPr lang="en-US" dirty="0"/>
              <a:t>Penetration and LOS Communication</a:t>
            </a:r>
          </a:p>
        </p:txBody>
      </p:sp>
      <p:sp>
        <p:nvSpPr>
          <p:cNvPr id="3" name="Content Placeholder 2">
            <a:extLst>
              <a:ext uri="{FF2B5EF4-FFF2-40B4-BE49-F238E27FC236}">
                <a16:creationId xmlns:a16="http://schemas.microsoft.com/office/drawing/2014/main" id="{DF3476AA-9363-48DF-B877-1F5A3A7F5DA0}"/>
              </a:ext>
            </a:extLst>
          </p:cNvPr>
          <p:cNvSpPr>
            <a:spLocks noGrp="1"/>
          </p:cNvSpPr>
          <p:nvPr>
            <p:ph idx="1"/>
          </p:nvPr>
        </p:nvSpPr>
        <p:spPr/>
        <p:txBody>
          <a:bodyPr/>
          <a:lstStyle/>
          <a:p>
            <a:r>
              <a:rPr lang="en-US" dirty="0"/>
              <a:t>As mm-waves travel they have to pass through or penetrate objects in their path</a:t>
            </a:r>
          </a:p>
          <a:p>
            <a:endParaRPr lang="en-US" dirty="0"/>
          </a:p>
          <a:p>
            <a:r>
              <a:rPr lang="en-US" dirty="0"/>
              <a:t>Common building materials like drywall and concrete have a negative effect on LOS </a:t>
            </a:r>
            <a:r>
              <a:rPr lang="en-US" dirty="0" err="1"/>
              <a:t>propogation</a:t>
            </a:r>
            <a:endParaRPr lang="en-US" dirty="0"/>
          </a:p>
          <a:p>
            <a:pPr lvl="1"/>
            <a:r>
              <a:rPr lang="en-US" dirty="0"/>
              <a:t>Human bodies are especially a problem</a:t>
            </a:r>
          </a:p>
        </p:txBody>
      </p:sp>
    </p:spTree>
    <p:extLst>
      <p:ext uri="{BB962C8B-B14F-4D97-AF65-F5344CB8AC3E}">
        <p14:creationId xmlns:p14="http://schemas.microsoft.com/office/powerpoint/2010/main" val="1831783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40FD-312F-4E7A-9648-83FD6FAEC075}"/>
              </a:ext>
            </a:extLst>
          </p:cNvPr>
          <p:cNvSpPr>
            <a:spLocks noGrp="1"/>
          </p:cNvSpPr>
          <p:nvPr>
            <p:ph type="title"/>
          </p:nvPr>
        </p:nvSpPr>
        <p:spPr/>
        <p:txBody>
          <a:bodyPr/>
          <a:lstStyle/>
          <a:p>
            <a:r>
              <a:rPr lang="en-US" dirty="0"/>
              <a:t>An Easy fix</a:t>
            </a:r>
          </a:p>
        </p:txBody>
      </p:sp>
      <p:sp>
        <p:nvSpPr>
          <p:cNvPr id="3" name="Content Placeholder 2">
            <a:extLst>
              <a:ext uri="{FF2B5EF4-FFF2-40B4-BE49-F238E27FC236}">
                <a16:creationId xmlns:a16="http://schemas.microsoft.com/office/drawing/2014/main" id="{42989526-EC0A-4804-8F21-131A1388AEDF}"/>
              </a:ext>
            </a:extLst>
          </p:cNvPr>
          <p:cNvSpPr>
            <a:spLocks noGrp="1"/>
          </p:cNvSpPr>
          <p:nvPr>
            <p:ph idx="1"/>
          </p:nvPr>
        </p:nvSpPr>
        <p:spPr/>
        <p:txBody>
          <a:bodyPr/>
          <a:lstStyle/>
          <a:p>
            <a:r>
              <a:rPr lang="en-US" dirty="0"/>
              <a:t>Solving the penetration problem is simple</a:t>
            </a:r>
          </a:p>
          <a:p>
            <a:endParaRPr lang="en-US" dirty="0"/>
          </a:p>
          <a:p>
            <a:r>
              <a:rPr lang="en-US" dirty="0"/>
              <a:t>Separating indoor and outdoor traffic</a:t>
            </a:r>
          </a:p>
          <a:p>
            <a:pPr lvl="1"/>
            <a:r>
              <a:rPr lang="en-US" dirty="0"/>
              <a:t>Different nodes should serve different sites.</a:t>
            </a:r>
          </a:p>
          <a:p>
            <a:pPr lvl="1"/>
            <a:endParaRPr lang="en-US" dirty="0"/>
          </a:p>
          <a:p>
            <a:pPr marL="0" indent="0">
              <a:buNone/>
            </a:pPr>
            <a:endParaRPr lang="en-US" dirty="0"/>
          </a:p>
        </p:txBody>
      </p:sp>
    </p:spTree>
    <p:extLst>
      <p:ext uri="{BB962C8B-B14F-4D97-AF65-F5344CB8AC3E}">
        <p14:creationId xmlns:p14="http://schemas.microsoft.com/office/powerpoint/2010/main" val="3239575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WiMax</a:t>
            </a:r>
            <a:r>
              <a:rPr lang="en-US" dirty="0"/>
              <a:t> Equipment</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3909060" y="2300129"/>
            <a:ext cx="4373880" cy="3402330"/>
          </a:xfrm>
        </p:spPr>
      </p:pic>
    </p:spTree>
    <p:extLst>
      <p:ext uri="{BB962C8B-B14F-4D97-AF65-F5344CB8AC3E}">
        <p14:creationId xmlns:p14="http://schemas.microsoft.com/office/powerpoint/2010/main" val="2930694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BA0F-F443-4B6E-83BF-182A115A5060}"/>
              </a:ext>
            </a:extLst>
          </p:cNvPr>
          <p:cNvSpPr>
            <a:spLocks noGrp="1"/>
          </p:cNvSpPr>
          <p:nvPr>
            <p:ph type="title"/>
          </p:nvPr>
        </p:nvSpPr>
        <p:spPr/>
        <p:txBody>
          <a:bodyPr/>
          <a:lstStyle/>
          <a:p>
            <a:r>
              <a:rPr lang="en-US" dirty="0"/>
              <a:t>Multipath and NLOS</a:t>
            </a:r>
          </a:p>
        </p:txBody>
      </p:sp>
      <p:sp>
        <p:nvSpPr>
          <p:cNvPr id="3" name="Content Placeholder 2">
            <a:extLst>
              <a:ext uri="{FF2B5EF4-FFF2-40B4-BE49-F238E27FC236}">
                <a16:creationId xmlns:a16="http://schemas.microsoft.com/office/drawing/2014/main" id="{AC9EF716-3199-478D-B02C-6BA3B90B55CA}"/>
              </a:ext>
            </a:extLst>
          </p:cNvPr>
          <p:cNvSpPr>
            <a:spLocks noGrp="1"/>
          </p:cNvSpPr>
          <p:nvPr>
            <p:ph idx="1"/>
          </p:nvPr>
        </p:nvSpPr>
        <p:spPr/>
        <p:txBody>
          <a:bodyPr/>
          <a:lstStyle/>
          <a:p>
            <a:r>
              <a:rPr lang="en-US" dirty="0"/>
              <a:t>Multipath is the ability to receive a signal through more than one path</a:t>
            </a:r>
          </a:p>
          <a:p>
            <a:pPr lvl="1"/>
            <a:r>
              <a:rPr lang="en-US" dirty="0"/>
              <a:t>Human bodies obstruct paths by causing shadowing</a:t>
            </a:r>
          </a:p>
          <a:p>
            <a:endParaRPr lang="en-US" dirty="0"/>
          </a:p>
          <a:p>
            <a:r>
              <a:rPr lang="en-US" dirty="0"/>
              <a:t>NLOS communication require equalizers</a:t>
            </a:r>
          </a:p>
          <a:p>
            <a:pPr lvl="1"/>
            <a:r>
              <a:rPr lang="en-US" dirty="0"/>
              <a:t>Equalizers cause slowdown and propagation loss</a:t>
            </a:r>
          </a:p>
        </p:txBody>
      </p:sp>
    </p:spTree>
    <p:extLst>
      <p:ext uri="{BB962C8B-B14F-4D97-AF65-F5344CB8AC3E}">
        <p14:creationId xmlns:p14="http://schemas.microsoft.com/office/powerpoint/2010/main" val="1672305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FC88-45EE-4E20-855D-46ADD50C5EE0}"/>
              </a:ext>
            </a:extLst>
          </p:cNvPr>
          <p:cNvSpPr>
            <a:spLocks noGrp="1"/>
          </p:cNvSpPr>
          <p:nvPr>
            <p:ph type="title"/>
          </p:nvPr>
        </p:nvSpPr>
        <p:spPr/>
        <p:txBody>
          <a:bodyPr/>
          <a:lstStyle/>
          <a:p>
            <a:r>
              <a:rPr lang="en-US" dirty="0"/>
              <a:t>Angles</a:t>
            </a:r>
          </a:p>
        </p:txBody>
      </p:sp>
      <p:sp>
        <p:nvSpPr>
          <p:cNvPr id="3" name="Content Placeholder 2">
            <a:extLst>
              <a:ext uri="{FF2B5EF4-FFF2-40B4-BE49-F238E27FC236}">
                <a16:creationId xmlns:a16="http://schemas.microsoft.com/office/drawing/2014/main" id="{66DD9625-141A-4BF1-863F-60751959347B}"/>
              </a:ext>
            </a:extLst>
          </p:cNvPr>
          <p:cNvSpPr>
            <a:spLocks noGrp="1"/>
          </p:cNvSpPr>
          <p:nvPr>
            <p:ph idx="1"/>
          </p:nvPr>
        </p:nvSpPr>
        <p:spPr/>
        <p:txBody>
          <a:bodyPr/>
          <a:lstStyle/>
          <a:p>
            <a:r>
              <a:rPr lang="en-US" dirty="0"/>
              <a:t>Wider beam width antennas solve multipathing issue</a:t>
            </a:r>
          </a:p>
          <a:p>
            <a:pPr marL="0" indent="0">
              <a:buNone/>
            </a:pPr>
            <a:endParaRPr lang="en-US" dirty="0"/>
          </a:p>
          <a:p>
            <a:r>
              <a:rPr lang="en-US" dirty="0"/>
              <a:t>However smaller beam width antennas are much better in most other ways.</a:t>
            </a:r>
          </a:p>
          <a:p>
            <a:endParaRPr lang="en-US" dirty="0"/>
          </a:p>
          <a:p>
            <a:r>
              <a:rPr lang="en-US" dirty="0"/>
              <a:t>True solution requires the correct combination of wide and small beam width antennas placed at the correct angles.</a:t>
            </a:r>
          </a:p>
        </p:txBody>
      </p:sp>
    </p:spTree>
    <p:extLst>
      <p:ext uri="{BB962C8B-B14F-4D97-AF65-F5344CB8AC3E}">
        <p14:creationId xmlns:p14="http://schemas.microsoft.com/office/powerpoint/2010/main" val="748130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F9A0-F26A-4C2E-8391-E14408C8C068}"/>
              </a:ext>
            </a:extLst>
          </p:cNvPr>
          <p:cNvSpPr>
            <a:spLocks noGrp="1"/>
          </p:cNvSpPr>
          <p:nvPr>
            <p:ph type="title"/>
          </p:nvPr>
        </p:nvSpPr>
        <p:spPr/>
        <p:txBody>
          <a:bodyPr/>
          <a:lstStyle/>
          <a:p>
            <a:r>
              <a:rPr lang="en-US" dirty="0"/>
              <a:t>Doppler effect</a:t>
            </a:r>
          </a:p>
        </p:txBody>
      </p:sp>
      <p:sp>
        <p:nvSpPr>
          <p:cNvPr id="3" name="Content Placeholder 2">
            <a:extLst>
              <a:ext uri="{FF2B5EF4-FFF2-40B4-BE49-F238E27FC236}">
                <a16:creationId xmlns:a16="http://schemas.microsoft.com/office/drawing/2014/main" id="{5B7C39AC-9EA2-4E23-A271-7D478B6CF81A}"/>
              </a:ext>
            </a:extLst>
          </p:cNvPr>
          <p:cNvSpPr>
            <a:spLocks noGrp="1"/>
          </p:cNvSpPr>
          <p:nvPr>
            <p:ph idx="1"/>
          </p:nvPr>
        </p:nvSpPr>
        <p:spPr/>
        <p:txBody>
          <a:bodyPr/>
          <a:lstStyle/>
          <a:p>
            <a:r>
              <a:rPr lang="en-US" dirty="0"/>
              <a:t>Causes the waves to reach the destination spread out with different shift values.</a:t>
            </a:r>
          </a:p>
          <a:p>
            <a:endParaRPr lang="en-US" dirty="0"/>
          </a:p>
          <a:p>
            <a:r>
              <a:rPr lang="en-US" dirty="0"/>
              <a:t>This is why small beam width antennas are needed.</a:t>
            </a:r>
          </a:p>
          <a:p>
            <a:pPr lvl="1"/>
            <a:r>
              <a:rPr lang="en-US" dirty="0"/>
              <a:t>Smaller starting beam means smaller spread which alleviates the issue</a:t>
            </a:r>
          </a:p>
        </p:txBody>
      </p:sp>
    </p:spTree>
    <p:extLst>
      <p:ext uri="{BB962C8B-B14F-4D97-AF65-F5344CB8AC3E}">
        <p14:creationId xmlns:p14="http://schemas.microsoft.com/office/powerpoint/2010/main" val="2895393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BDF24-F935-4043-8E3A-EF5E2159D42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4AB95BE-0B26-42C8-9F67-77EBE0689013}"/>
              </a:ext>
            </a:extLst>
          </p:cNvPr>
          <p:cNvSpPr>
            <a:spLocks noGrp="1"/>
          </p:cNvSpPr>
          <p:nvPr>
            <p:ph idx="1"/>
          </p:nvPr>
        </p:nvSpPr>
        <p:spPr/>
        <p:txBody>
          <a:bodyPr/>
          <a:lstStyle/>
          <a:p>
            <a:r>
              <a:rPr lang="en-US" dirty="0"/>
              <a:t>Propagation loss -&gt; higher frequencies, shorter wavelengths, no isotropic antennas</a:t>
            </a:r>
          </a:p>
          <a:p>
            <a:r>
              <a:rPr lang="en-US" dirty="0"/>
              <a:t>Penetration and LOS communication -&gt; separate indoor and outdoor communication</a:t>
            </a:r>
          </a:p>
          <a:p>
            <a:r>
              <a:rPr lang="en-US" dirty="0"/>
              <a:t>Multipath and NLOS -&gt; correct angle for antenna with correct combination of beam width</a:t>
            </a:r>
          </a:p>
          <a:p>
            <a:r>
              <a:rPr lang="en-US" dirty="0"/>
              <a:t>Doppler effect -&gt; small beam width antennas</a:t>
            </a:r>
          </a:p>
        </p:txBody>
      </p:sp>
    </p:spTree>
    <p:extLst>
      <p:ext uri="{BB962C8B-B14F-4D97-AF65-F5344CB8AC3E}">
        <p14:creationId xmlns:p14="http://schemas.microsoft.com/office/powerpoint/2010/main" val="1402595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FD672-3679-4CE3-BC37-8F200E8A6028}"/>
              </a:ext>
            </a:extLst>
          </p:cNvPr>
          <p:cNvSpPr>
            <a:spLocks noGrp="1"/>
          </p:cNvSpPr>
          <p:nvPr>
            <p:ph type="title"/>
          </p:nvPr>
        </p:nvSpPr>
        <p:spPr>
          <a:xfrm>
            <a:off x="838200" y="2317750"/>
            <a:ext cx="10515600" cy="1325563"/>
          </a:xfrm>
        </p:spPr>
        <p:txBody>
          <a:bodyPr/>
          <a:lstStyle/>
          <a:p>
            <a:r>
              <a:rPr lang="en-US" dirty="0"/>
              <a:t>Any Questions?</a:t>
            </a:r>
          </a:p>
        </p:txBody>
      </p:sp>
    </p:spTree>
    <p:extLst>
      <p:ext uri="{BB962C8B-B14F-4D97-AF65-F5344CB8AC3E}">
        <p14:creationId xmlns:p14="http://schemas.microsoft.com/office/powerpoint/2010/main" val="183829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London's 5G trial takes to the rooftops</a:t>
            </a:r>
          </a:p>
        </p:txBody>
      </p:sp>
      <p:pic>
        <p:nvPicPr>
          <p:cNvPr id="4" name="Content Placeholder 3"/>
          <p:cNvPicPr>
            <a:picLocks noGrp="1" noChangeAspect="1"/>
          </p:cNvPicPr>
          <p:nvPr>
            <p:ph idx="1"/>
          </p:nvPr>
        </p:nvPicPr>
        <p:blipFill>
          <a:blip r:embed="rId2"/>
          <a:stretch>
            <a:fillRect/>
          </a:stretch>
        </p:blipFill>
        <p:spPr>
          <a:xfrm>
            <a:off x="7039280" y="1916575"/>
            <a:ext cx="2898382" cy="4351338"/>
          </a:xfrm>
          <a:prstGeom prst="rect">
            <a:avLst/>
          </a:prstGeom>
        </p:spPr>
      </p:pic>
      <p:sp>
        <p:nvSpPr>
          <p:cNvPr id="5" name="Rectangle 4"/>
          <p:cNvSpPr/>
          <p:nvPr/>
        </p:nvSpPr>
        <p:spPr>
          <a:xfrm>
            <a:off x="1120477" y="1916575"/>
            <a:ext cx="4414542" cy="369332"/>
          </a:xfrm>
          <a:prstGeom prst="rect">
            <a:avLst/>
          </a:prstGeom>
        </p:spPr>
        <p:txBody>
          <a:bodyPr wrap="none">
            <a:spAutoFit/>
          </a:bodyPr>
          <a:lstStyle/>
          <a:p>
            <a:r>
              <a:rPr lang="en-US" dirty="0"/>
              <a:t>​1⁄r 4 propagation over the rooftop landscape</a:t>
            </a:r>
          </a:p>
        </p:txBody>
      </p:sp>
      <p:sp>
        <p:nvSpPr>
          <p:cNvPr id="6" name="Rectangle 5"/>
          <p:cNvSpPr/>
          <p:nvPr/>
        </p:nvSpPr>
        <p:spPr>
          <a:xfrm>
            <a:off x="1120477" y="2511794"/>
            <a:ext cx="3506281" cy="369332"/>
          </a:xfrm>
          <a:prstGeom prst="rect">
            <a:avLst/>
          </a:prstGeom>
        </p:spPr>
        <p:txBody>
          <a:bodyPr wrap="none">
            <a:spAutoFit/>
          </a:bodyPr>
          <a:lstStyle/>
          <a:p>
            <a:r>
              <a:rPr lang="en-US" dirty="0"/>
              <a:t>diffraction into the "street canyon" </a:t>
            </a:r>
          </a:p>
        </p:txBody>
      </p:sp>
      <p:sp>
        <p:nvSpPr>
          <p:cNvPr id="7" name="Rectangle 6"/>
          <p:cNvSpPr/>
          <p:nvPr/>
        </p:nvSpPr>
        <p:spPr>
          <a:xfrm>
            <a:off x="1120477" y="3107013"/>
            <a:ext cx="3593100" cy="369332"/>
          </a:xfrm>
          <a:prstGeom prst="rect">
            <a:avLst/>
          </a:prstGeom>
        </p:spPr>
        <p:txBody>
          <a:bodyPr wrap="none">
            <a:spAutoFit/>
          </a:bodyPr>
          <a:lstStyle/>
          <a:p>
            <a:r>
              <a:rPr lang="en-US" dirty="0"/>
              <a:t>multipath reflection along the street</a:t>
            </a:r>
          </a:p>
        </p:txBody>
      </p:sp>
      <p:sp>
        <p:nvSpPr>
          <p:cNvPr id="8" name="Rectangle 7"/>
          <p:cNvSpPr/>
          <p:nvPr/>
        </p:nvSpPr>
        <p:spPr>
          <a:xfrm>
            <a:off x="838200" y="3769078"/>
            <a:ext cx="6096000" cy="646331"/>
          </a:xfrm>
          <a:prstGeom prst="rect">
            <a:avLst/>
          </a:prstGeom>
        </p:spPr>
        <p:txBody>
          <a:bodyPr>
            <a:spAutoFit/>
          </a:bodyPr>
          <a:lstStyle/>
          <a:p>
            <a:r>
              <a:rPr lang="en-US" dirty="0"/>
              <a:t>diffraction through windows, and attenuated passage through walls, into the building</a:t>
            </a:r>
          </a:p>
        </p:txBody>
      </p:sp>
      <p:sp>
        <p:nvSpPr>
          <p:cNvPr id="9" name="Rectangle 8"/>
          <p:cNvSpPr/>
          <p:nvPr/>
        </p:nvSpPr>
        <p:spPr>
          <a:xfrm>
            <a:off x="943280" y="4708142"/>
            <a:ext cx="6096000" cy="646331"/>
          </a:xfrm>
          <a:prstGeom prst="rect">
            <a:avLst/>
          </a:prstGeom>
        </p:spPr>
        <p:txBody>
          <a:bodyPr>
            <a:spAutoFit/>
          </a:bodyPr>
          <a:lstStyle/>
          <a:p>
            <a:r>
              <a:rPr lang="en-US" dirty="0"/>
              <a:t>reflection, diffraction, and attenuated passage through internal walls, floors and ceilings within the building</a:t>
            </a:r>
          </a:p>
        </p:txBody>
      </p:sp>
    </p:spTree>
    <p:extLst>
      <p:ext uri="{BB962C8B-B14F-4D97-AF65-F5344CB8AC3E}">
        <p14:creationId xmlns:p14="http://schemas.microsoft.com/office/powerpoint/2010/main" val="385149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LOS (Line Of Sight)</a:t>
            </a:r>
          </a:p>
        </p:txBody>
      </p:sp>
      <p:pic>
        <p:nvPicPr>
          <p:cNvPr id="4" name="Content Placeholder 3"/>
          <p:cNvPicPr>
            <a:picLocks noGrp="1" noChangeAspect="1"/>
          </p:cNvPicPr>
          <p:nvPr>
            <p:ph idx="1"/>
          </p:nvPr>
        </p:nvPicPr>
        <p:blipFill>
          <a:blip r:embed="rId2"/>
          <a:stretch>
            <a:fillRect/>
          </a:stretch>
        </p:blipFill>
        <p:spPr>
          <a:xfrm>
            <a:off x="1365713" y="3557850"/>
            <a:ext cx="2095500" cy="1178516"/>
          </a:xfrm>
          <a:prstGeom prst="rect">
            <a:avLst/>
          </a:prstGeom>
        </p:spPr>
      </p:pic>
      <p:sp>
        <p:nvSpPr>
          <p:cNvPr id="5" name="Rectangle 4"/>
          <p:cNvSpPr/>
          <p:nvPr/>
        </p:nvSpPr>
        <p:spPr>
          <a:xfrm>
            <a:off x="838200" y="2842770"/>
            <a:ext cx="3873304" cy="369332"/>
          </a:xfrm>
          <a:prstGeom prst="rect">
            <a:avLst/>
          </a:prstGeom>
        </p:spPr>
        <p:txBody>
          <a:bodyPr wrap="none">
            <a:spAutoFit/>
          </a:bodyPr>
          <a:lstStyle/>
          <a:p>
            <a:r>
              <a:rPr lang="en-US" dirty="0"/>
              <a:t>Line of sight propagation to an antenna</a:t>
            </a:r>
          </a:p>
        </p:txBody>
      </p:sp>
      <p:pic>
        <p:nvPicPr>
          <p:cNvPr id="6" name="Picture 5"/>
          <p:cNvPicPr>
            <a:picLocks noChangeAspect="1"/>
          </p:cNvPicPr>
          <p:nvPr/>
        </p:nvPicPr>
        <p:blipFill>
          <a:blip r:embed="rId3"/>
          <a:stretch>
            <a:fillRect/>
          </a:stretch>
        </p:blipFill>
        <p:spPr>
          <a:xfrm>
            <a:off x="6660917" y="1974012"/>
            <a:ext cx="3871307" cy="4753406"/>
          </a:xfrm>
          <a:prstGeom prst="rect">
            <a:avLst/>
          </a:prstGeom>
        </p:spPr>
      </p:pic>
      <p:sp>
        <p:nvSpPr>
          <p:cNvPr id="7" name="Rectangle 6"/>
          <p:cNvSpPr/>
          <p:nvPr/>
        </p:nvSpPr>
        <p:spPr>
          <a:xfrm>
            <a:off x="6364997" y="1396517"/>
            <a:ext cx="3997633" cy="369332"/>
          </a:xfrm>
          <a:prstGeom prst="rect">
            <a:avLst/>
          </a:prstGeom>
        </p:spPr>
        <p:txBody>
          <a:bodyPr wrap="none">
            <a:spAutoFit/>
          </a:bodyPr>
          <a:lstStyle/>
          <a:p>
            <a:r>
              <a:rPr lang="en-US" dirty="0"/>
              <a:t>Impairments to line-of-sight propagation</a:t>
            </a:r>
          </a:p>
        </p:txBody>
      </p:sp>
      <mc:AlternateContent xmlns:mc="http://schemas.openxmlformats.org/markup-compatibility/2006" xmlns:a14="http://schemas.microsoft.com/office/drawing/2010/main">
        <mc:Choice Requires="a14">
          <p:sp>
            <p:nvSpPr>
              <p:cNvPr id="8" name="TextBox 7"/>
              <p:cNvSpPr txBox="1"/>
              <p:nvPr/>
            </p:nvSpPr>
            <p:spPr>
              <a:xfrm>
                <a:off x="5636712" y="2974931"/>
                <a:ext cx="435953" cy="3481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US" i="1" smtClean="0">
                              <a:latin typeface="Cambria Math" panose="02040503050406030204" pitchFamily="18" charset="0"/>
                            </a:rPr>
                          </m:ctrlPr>
                        </m:radPr>
                        <m:deg/>
                        <m:e/>
                      </m:rad>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5636712" y="2974931"/>
                <a:ext cx="435953" cy="34817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36100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000000"/>
                </a:solidFill>
                <a:latin typeface="Linux Libertine"/>
              </a:rPr>
              <a:t>Radio horizon</a:t>
            </a:r>
            <a:endParaRPr lang="en-US" b="0" i="0" dirty="0">
              <a:solidFill>
                <a:srgbClr val="000000"/>
              </a:solidFill>
              <a:effectLst/>
              <a:latin typeface="Linux Libertine"/>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8777" y="3366654"/>
            <a:ext cx="3725025" cy="2675241"/>
          </a:xfrm>
        </p:spPr>
      </p:pic>
      <p:sp>
        <p:nvSpPr>
          <p:cNvPr id="7" name="Rectangle 6"/>
          <p:cNvSpPr/>
          <p:nvPr/>
        </p:nvSpPr>
        <p:spPr>
          <a:xfrm>
            <a:off x="1161010" y="2169622"/>
            <a:ext cx="4404108" cy="923330"/>
          </a:xfrm>
          <a:prstGeom prst="rect">
            <a:avLst/>
          </a:prstGeom>
        </p:spPr>
        <p:txBody>
          <a:bodyPr wrap="square">
            <a:spAutoFit/>
          </a:bodyPr>
          <a:lstStyle/>
          <a:p>
            <a:r>
              <a:rPr lang="en-US" dirty="0"/>
              <a:t>Two stations not in line-of-sight may be able to communicate through an intermediate radio repeater station.</a:t>
            </a:r>
          </a:p>
        </p:txBody>
      </p:sp>
      <mc:AlternateContent xmlns:mc="http://schemas.openxmlformats.org/markup-compatibility/2006" xmlns:a14="http://schemas.microsoft.com/office/drawing/2010/main">
        <mc:Choice Requires="a14">
          <p:sp>
            <p:nvSpPr>
              <p:cNvPr id="8" name="Rectangle 7"/>
              <p:cNvSpPr/>
              <p:nvPr/>
            </p:nvSpPr>
            <p:spPr>
              <a:xfrm>
                <a:off x="5578153" y="2039541"/>
                <a:ext cx="6096000" cy="2148152"/>
              </a:xfrm>
              <a:prstGeom prst="rect">
                <a:avLst/>
              </a:prstGeom>
            </p:spPr>
            <p:txBody>
              <a:bodyPr>
                <a:spAutoFit/>
              </a:bodyPr>
              <a:lstStyle/>
              <a:p>
                <a:r>
                  <a:rPr lang="en-US" dirty="0"/>
                  <a:t>Radio wave propagation is affected by atmospheric conditions, </a:t>
                </a:r>
                <a:r>
                  <a:rPr lang="en-US" dirty="0" err="1"/>
                  <a:t>ionospheric</a:t>
                </a:r>
                <a:r>
                  <a:rPr lang="en-US" dirty="0"/>
                  <a:t> absorption, and the presence of obstructions, for example mountains or trees. Simple formulas that include the effect of the atmosphere give the range as:</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h𝑜𝑟𝑖𝑧𝑜𝑛</m:t>
                        </m:r>
                      </m:e>
                      <m:sub>
                        <m:r>
                          <a:rPr lang="en-US" b="0" i="1" smtClean="0">
                            <a:latin typeface="Cambria Math" panose="02040503050406030204" pitchFamily="18" charset="0"/>
                          </a:rPr>
                          <m:t>𝑚𝑖𝑙𝑒𝑠</m:t>
                        </m:r>
                        <m:r>
                          <a:rPr lang="en-US" b="0" i="1" smtClean="0">
                            <a:latin typeface="Cambria Math" panose="02040503050406030204" pitchFamily="18" charset="0"/>
                          </a:rPr>
                          <m:t>   </m:t>
                        </m:r>
                      </m:sub>
                    </m:sSub>
                  </m:oMath>
                </a14:m>
                <a:r>
                  <a:rPr lang="en-US" dirty="0"/>
                  <a:t>͌ 1.23 * </a:t>
                </a:r>
                <a14:m>
                  <m:oMath xmlns:m="http://schemas.openxmlformats.org/officeDocument/2006/math">
                    <m:rad>
                      <m:radPr>
                        <m:degHide m:val="on"/>
                        <m:ctrlPr>
                          <a:rPr lang="en-US" i="1" smtClean="0">
                            <a:latin typeface="Cambria Math" panose="02040503050406030204" pitchFamily="18" charset="0"/>
                          </a:rPr>
                        </m:ctrlPr>
                      </m:radPr>
                      <m:deg/>
                      <m:e>
                        <m:sSub>
                          <m:sSubPr>
                            <m:ctrlPr>
                              <a:rPr lang="en-US" i="1" smtClean="0">
                                <a:latin typeface="Cambria Math" panose="02040503050406030204" pitchFamily="18" charset="0"/>
                              </a:rPr>
                            </m:ctrlPr>
                          </m:sSubPr>
                          <m:e>
                            <m:r>
                              <a:rPr lang="en-US" b="0" i="1" smtClean="0">
                                <a:latin typeface="Cambria Math" panose="02040503050406030204" pitchFamily="18" charset="0"/>
                              </a:rPr>
                              <m:t>h𝑒𝑖𝑔h𝑡</m:t>
                            </m:r>
                          </m:e>
                          <m:sub>
                            <m:r>
                              <a:rPr lang="en-US" b="0" i="1" smtClean="0">
                                <a:latin typeface="Cambria Math" panose="02040503050406030204" pitchFamily="18" charset="0"/>
                              </a:rPr>
                              <m:t>𝑓𝑒𝑒𝑡</m:t>
                            </m:r>
                          </m:sub>
                        </m:sSub>
                      </m:e>
                    </m:rad>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h𝑜𝑟𝑖𝑧𝑜𝑛</m:t>
                        </m:r>
                      </m:e>
                      <m:sub>
                        <m:r>
                          <a:rPr lang="en-US" b="0" i="1" smtClean="0">
                            <a:latin typeface="Cambria Math" panose="02040503050406030204" pitchFamily="18" charset="0"/>
                          </a:rPr>
                          <m:t>𝑘</m:t>
                        </m:r>
                        <m:r>
                          <a:rPr lang="en-US" i="1">
                            <a:latin typeface="Cambria Math" panose="02040503050406030204" pitchFamily="18" charset="0"/>
                          </a:rPr>
                          <m:t>𝑚𝑠</m:t>
                        </m:r>
                        <m:r>
                          <a:rPr lang="en-US" i="1">
                            <a:latin typeface="Cambria Math" panose="02040503050406030204" pitchFamily="18" charset="0"/>
                          </a:rPr>
                          <m:t>   </m:t>
                        </m:r>
                      </m:sub>
                    </m:sSub>
                  </m:oMath>
                </a14:m>
                <a:r>
                  <a:rPr lang="en-US" dirty="0"/>
                  <a:t>͌ 3.57 * </a:t>
                </a:r>
                <a14:m>
                  <m:oMath xmlns:m="http://schemas.openxmlformats.org/officeDocument/2006/math">
                    <m:rad>
                      <m:radPr>
                        <m:degHide m:val="on"/>
                        <m:ctrlPr>
                          <a:rPr lang="en-US" i="1">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h𝑒𝑖𝑔h𝑡</m:t>
                            </m:r>
                          </m:e>
                          <m:sub>
                            <m:r>
                              <a:rPr lang="en-US" i="1">
                                <a:latin typeface="Cambria Math" panose="02040503050406030204" pitchFamily="18" charset="0"/>
                              </a:rPr>
                              <m:t>𝑓𝑒𝑒𝑡</m:t>
                            </m:r>
                          </m:sub>
                        </m:sSub>
                      </m:e>
                    </m:rad>
                  </m:oMath>
                </a14:m>
                <a:endParaRPr lang="en-US" dirty="0"/>
              </a:p>
              <a:p>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5578153" y="2039541"/>
                <a:ext cx="6096000" cy="2148152"/>
              </a:xfrm>
              <a:prstGeom prst="rect">
                <a:avLst/>
              </a:prstGeom>
              <a:blipFill>
                <a:blip r:embed="rId3"/>
                <a:stretch>
                  <a:fillRect l="-800" t="-1705" r="-100"/>
                </a:stretch>
              </a:blipFill>
            </p:spPr>
            <p:txBody>
              <a:bodyPr/>
              <a:lstStyle/>
              <a:p>
                <a:r>
                  <a:rPr lang="en-US">
                    <a:noFill/>
                  </a:rPr>
                  <a:t> </a:t>
                </a:r>
              </a:p>
            </p:txBody>
          </p:sp>
        </mc:Fallback>
      </mc:AlternateContent>
    </p:spTree>
    <p:extLst>
      <p:ext uri="{BB962C8B-B14F-4D97-AF65-F5344CB8AC3E}">
        <p14:creationId xmlns:p14="http://schemas.microsoft.com/office/powerpoint/2010/main" val="3715042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of the Atacama Large Millimeter Array (ALMA), a millimeter wave radio telescope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2745" y="3463460"/>
            <a:ext cx="7062292" cy="3017520"/>
          </a:xfrm>
        </p:spPr>
      </p:pic>
    </p:spTree>
    <p:extLst>
      <p:ext uri="{BB962C8B-B14F-4D97-AF65-F5344CB8AC3E}">
        <p14:creationId xmlns:p14="http://schemas.microsoft.com/office/powerpoint/2010/main" val="825802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900MHz, Non-Line of Sight, Short Range, Point to Point Wireless Bridge, 8dBi Antennas, High Power, WPA/WPA2 </a:t>
            </a:r>
          </a:p>
        </p:txBody>
      </p:sp>
      <p:pic>
        <p:nvPicPr>
          <p:cNvPr id="5" name="Content Placeholder 4"/>
          <p:cNvPicPr>
            <a:picLocks noGrp="1" noChangeAspect="1"/>
          </p:cNvPicPr>
          <p:nvPr>
            <p:ph idx="1"/>
          </p:nvPr>
        </p:nvPicPr>
        <p:blipFill>
          <a:blip r:embed="rId2"/>
          <a:stretch>
            <a:fillRect/>
          </a:stretch>
        </p:blipFill>
        <p:spPr>
          <a:xfrm>
            <a:off x="1333500" y="2988577"/>
            <a:ext cx="4762500" cy="3152775"/>
          </a:xfrm>
          <a:prstGeom prst="rect">
            <a:avLst/>
          </a:prstGeom>
        </p:spPr>
      </p:pic>
      <p:pic>
        <p:nvPicPr>
          <p:cNvPr id="6" name="Picture 5"/>
          <p:cNvPicPr>
            <a:picLocks noChangeAspect="1"/>
          </p:cNvPicPr>
          <p:nvPr/>
        </p:nvPicPr>
        <p:blipFill>
          <a:blip r:embed="rId3"/>
          <a:stretch>
            <a:fillRect/>
          </a:stretch>
        </p:blipFill>
        <p:spPr>
          <a:xfrm>
            <a:off x="6463430" y="3162049"/>
            <a:ext cx="5035727" cy="2805830"/>
          </a:xfrm>
          <a:prstGeom prst="rect">
            <a:avLst/>
          </a:prstGeom>
        </p:spPr>
      </p:pic>
    </p:spTree>
    <p:extLst>
      <p:ext uri="{BB962C8B-B14F-4D97-AF65-F5344CB8AC3E}">
        <p14:creationId xmlns:p14="http://schemas.microsoft.com/office/powerpoint/2010/main" val="251089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WiMAX works in a network environment</a:t>
            </a:r>
          </a:p>
        </p:txBody>
      </p:sp>
      <p:pic>
        <p:nvPicPr>
          <p:cNvPr id="4" name="Content Placeholder 3"/>
          <p:cNvPicPr>
            <a:picLocks noGrp="1" noChangeAspect="1"/>
          </p:cNvPicPr>
          <p:nvPr>
            <p:ph idx="1"/>
          </p:nvPr>
        </p:nvPicPr>
        <p:blipFill>
          <a:blip r:embed="rId2"/>
          <a:stretch>
            <a:fillRect/>
          </a:stretch>
        </p:blipFill>
        <p:spPr>
          <a:xfrm>
            <a:off x="3169085" y="1854425"/>
            <a:ext cx="5574081" cy="4325941"/>
          </a:xfrm>
          <a:prstGeom prst="rect">
            <a:avLst/>
          </a:prstGeom>
        </p:spPr>
      </p:pic>
    </p:spTree>
    <p:extLst>
      <p:ext uri="{BB962C8B-B14F-4D97-AF65-F5344CB8AC3E}">
        <p14:creationId xmlns:p14="http://schemas.microsoft.com/office/powerpoint/2010/main" val="1809861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TotalTime>
  <Words>1050</Words>
  <Application>Microsoft Office PowerPoint</Application>
  <PresentationFormat>Widescreen</PresentationFormat>
  <Paragraphs>123</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5G and the Challenges of mm-Waves</vt:lpstr>
      <vt:lpstr>Introduction to 5g</vt:lpstr>
      <vt:lpstr>WiMax Equipment</vt:lpstr>
      <vt:lpstr>London's 5G trial takes to the rooftops</vt:lpstr>
      <vt:lpstr>LOS (Line Of Sight)</vt:lpstr>
      <vt:lpstr>Radio horizon</vt:lpstr>
      <vt:lpstr>Part of the Atacama Large Millimeter Array (ALMA), a millimeter wave radio telescope</vt:lpstr>
      <vt:lpstr>900MHz, Non-Line of Sight, Short Range, Point to Point Wireless Bridge, 8dBi Antennas, High Power, WPA/WPA2 </vt:lpstr>
      <vt:lpstr>How WiMAX works in a network environment</vt:lpstr>
      <vt:lpstr>Routing</vt:lpstr>
      <vt:lpstr>Multicast </vt:lpstr>
      <vt:lpstr>Delivery schemes</vt:lpstr>
      <vt:lpstr>  </vt:lpstr>
      <vt:lpstr>Broadcasting (networking)</vt:lpstr>
      <vt:lpstr>Anycast</vt:lpstr>
      <vt:lpstr>Geocast</vt:lpstr>
      <vt:lpstr>MIMO Antennas(Smart Antenna)</vt:lpstr>
      <vt:lpstr>MIMO antenna</vt:lpstr>
      <vt:lpstr>Beamforming</vt:lpstr>
      <vt:lpstr>Trunked systems</vt:lpstr>
      <vt:lpstr>C-RAN Cloud/Centralized Radio Access Network </vt:lpstr>
      <vt:lpstr> C-RAN Architecture</vt:lpstr>
      <vt:lpstr>Heteregeneous network (HetNet)</vt:lpstr>
      <vt:lpstr>PowerPoint Presentation</vt:lpstr>
      <vt:lpstr>5g and mm waves</vt:lpstr>
      <vt:lpstr>Propagation Loss</vt:lpstr>
      <vt:lpstr>Loss solutions</vt:lpstr>
      <vt:lpstr>Penetration and LOS Communication</vt:lpstr>
      <vt:lpstr>An Easy fix</vt:lpstr>
      <vt:lpstr>Multipath and NLOS</vt:lpstr>
      <vt:lpstr>Angles</vt:lpstr>
      <vt:lpstr>Doppler effect</vt:lpstr>
      <vt:lpstr>conclusion</vt:lpstr>
      <vt:lpstr>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In The Physical Layer</dc:title>
  <dc:creator>Steven Jenkins</dc:creator>
  <cp:lastModifiedBy>Fitih, Jeff (jfitih)</cp:lastModifiedBy>
  <cp:revision>40</cp:revision>
  <dcterms:created xsi:type="dcterms:W3CDTF">2019-04-22T22:43:42Z</dcterms:created>
  <dcterms:modified xsi:type="dcterms:W3CDTF">2019-04-23T19:58:40Z</dcterms:modified>
</cp:coreProperties>
</file>