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0" d="100"/>
          <a:sy n="110" d="100"/>
        </p:scale>
        <p:origin x="13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424B5A-AD73-49CD-A378-0BFBF1BF3D73}"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ADA1C-29C5-4E34-BA1D-E7FD3DC4FF10}" type="slidenum">
              <a:rPr lang="en-US" smtClean="0"/>
              <a:t>‹#›</a:t>
            </a:fld>
            <a:endParaRPr lang="en-US"/>
          </a:p>
        </p:txBody>
      </p:sp>
    </p:spTree>
    <p:extLst>
      <p:ext uri="{BB962C8B-B14F-4D97-AF65-F5344CB8AC3E}">
        <p14:creationId xmlns:p14="http://schemas.microsoft.com/office/powerpoint/2010/main" val="2832990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424B5A-AD73-49CD-A378-0BFBF1BF3D73}"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ADA1C-29C5-4E34-BA1D-E7FD3DC4FF10}" type="slidenum">
              <a:rPr lang="en-US" smtClean="0"/>
              <a:t>‹#›</a:t>
            </a:fld>
            <a:endParaRPr lang="en-US"/>
          </a:p>
        </p:txBody>
      </p:sp>
    </p:spTree>
    <p:extLst>
      <p:ext uri="{BB962C8B-B14F-4D97-AF65-F5344CB8AC3E}">
        <p14:creationId xmlns:p14="http://schemas.microsoft.com/office/powerpoint/2010/main" val="2443829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424B5A-AD73-49CD-A378-0BFBF1BF3D73}"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ADA1C-29C5-4E34-BA1D-E7FD3DC4FF10}" type="slidenum">
              <a:rPr lang="en-US" smtClean="0"/>
              <a:t>‹#›</a:t>
            </a:fld>
            <a:endParaRPr lang="en-US"/>
          </a:p>
        </p:txBody>
      </p:sp>
    </p:spTree>
    <p:extLst>
      <p:ext uri="{BB962C8B-B14F-4D97-AF65-F5344CB8AC3E}">
        <p14:creationId xmlns:p14="http://schemas.microsoft.com/office/powerpoint/2010/main" val="362637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424B5A-AD73-49CD-A378-0BFBF1BF3D73}"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ADA1C-29C5-4E34-BA1D-E7FD3DC4FF10}" type="slidenum">
              <a:rPr lang="en-US" smtClean="0"/>
              <a:t>‹#›</a:t>
            </a:fld>
            <a:endParaRPr lang="en-US"/>
          </a:p>
        </p:txBody>
      </p:sp>
    </p:spTree>
    <p:extLst>
      <p:ext uri="{BB962C8B-B14F-4D97-AF65-F5344CB8AC3E}">
        <p14:creationId xmlns:p14="http://schemas.microsoft.com/office/powerpoint/2010/main" val="380650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424B5A-AD73-49CD-A378-0BFBF1BF3D73}"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ADA1C-29C5-4E34-BA1D-E7FD3DC4FF10}" type="slidenum">
              <a:rPr lang="en-US" smtClean="0"/>
              <a:t>‹#›</a:t>
            </a:fld>
            <a:endParaRPr lang="en-US"/>
          </a:p>
        </p:txBody>
      </p:sp>
    </p:spTree>
    <p:extLst>
      <p:ext uri="{BB962C8B-B14F-4D97-AF65-F5344CB8AC3E}">
        <p14:creationId xmlns:p14="http://schemas.microsoft.com/office/powerpoint/2010/main" val="141628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424B5A-AD73-49CD-A378-0BFBF1BF3D73}"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ADA1C-29C5-4E34-BA1D-E7FD3DC4FF10}" type="slidenum">
              <a:rPr lang="en-US" smtClean="0"/>
              <a:t>‹#›</a:t>
            </a:fld>
            <a:endParaRPr lang="en-US"/>
          </a:p>
        </p:txBody>
      </p:sp>
    </p:spTree>
    <p:extLst>
      <p:ext uri="{BB962C8B-B14F-4D97-AF65-F5344CB8AC3E}">
        <p14:creationId xmlns:p14="http://schemas.microsoft.com/office/powerpoint/2010/main" val="305999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424B5A-AD73-49CD-A378-0BFBF1BF3D73}"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9ADA1C-29C5-4E34-BA1D-E7FD3DC4FF10}" type="slidenum">
              <a:rPr lang="en-US" smtClean="0"/>
              <a:t>‹#›</a:t>
            </a:fld>
            <a:endParaRPr lang="en-US"/>
          </a:p>
        </p:txBody>
      </p:sp>
    </p:spTree>
    <p:extLst>
      <p:ext uri="{BB962C8B-B14F-4D97-AF65-F5344CB8AC3E}">
        <p14:creationId xmlns:p14="http://schemas.microsoft.com/office/powerpoint/2010/main" val="189283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424B5A-AD73-49CD-A378-0BFBF1BF3D73}"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9ADA1C-29C5-4E34-BA1D-E7FD3DC4FF10}" type="slidenum">
              <a:rPr lang="en-US" smtClean="0"/>
              <a:t>‹#›</a:t>
            </a:fld>
            <a:endParaRPr lang="en-US"/>
          </a:p>
        </p:txBody>
      </p:sp>
    </p:spTree>
    <p:extLst>
      <p:ext uri="{BB962C8B-B14F-4D97-AF65-F5344CB8AC3E}">
        <p14:creationId xmlns:p14="http://schemas.microsoft.com/office/powerpoint/2010/main" val="178917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24B5A-AD73-49CD-A378-0BFBF1BF3D73}"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ADA1C-29C5-4E34-BA1D-E7FD3DC4FF10}" type="slidenum">
              <a:rPr lang="en-US" smtClean="0"/>
              <a:t>‹#›</a:t>
            </a:fld>
            <a:endParaRPr lang="en-US"/>
          </a:p>
        </p:txBody>
      </p:sp>
    </p:spTree>
    <p:extLst>
      <p:ext uri="{BB962C8B-B14F-4D97-AF65-F5344CB8AC3E}">
        <p14:creationId xmlns:p14="http://schemas.microsoft.com/office/powerpoint/2010/main" val="1397570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424B5A-AD73-49CD-A378-0BFBF1BF3D73}"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ADA1C-29C5-4E34-BA1D-E7FD3DC4FF10}" type="slidenum">
              <a:rPr lang="en-US" smtClean="0"/>
              <a:t>‹#›</a:t>
            </a:fld>
            <a:endParaRPr lang="en-US"/>
          </a:p>
        </p:txBody>
      </p:sp>
    </p:spTree>
    <p:extLst>
      <p:ext uri="{BB962C8B-B14F-4D97-AF65-F5344CB8AC3E}">
        <p14:creationId xmlns:p14="http://schemas.microsoft.com/office/powerpoint/2010/main" val="389204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424B5A-AD73-49CD-A378-0BFBF1BF3D73}"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ADA1C-29C5-4E34-BA1D-E7FD3DC4FF10}" type="slidenum">
              <a:rPr lang="en-US" smtClean="0"/>
              <a:t>‹#›</a:t>
            </a:fld>
            <a:endParaRPr lang="en-US"/>
          </a:p>
        </p:txBody>
      </p:sp>
    </p:spTree>
    <p:extLst>
      <p:ext uri="{BB962C8B-B14F-4D97-AF65-F5344CB8AC3E}">
        <p14:creationId xmlns:p14="http://schemas.microsoft.com/office/powerpoint/2010/main" val="384678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24B5A-AD73-49CD-A378-0BFBF1BF3D73}" type="datetimeFigureOut">
              <a:rPr lang="en-US" smtClean="0"/>
              <a:t>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ADA1C-29C5-4E34-BA1D-E7FD3DC4FF10}" type="slidenum">
              <a:rPr lang="en-US" smtClean="0"/>
              <a:t>‹#›</a:t>
            </a:fld>
            <a:endParaRPr lang="en-US"/>
          </a:p>
        </p:txBody>
      </p:sp>
    </p:spTree>
    <p:extLst>
      <p:ext uri="{BB962C8B-B14F-4D97-AF65-F5344CB8AC3E}">
        <p14:creationId xmlns:p14="http://schemas.microsoft.com/office/powerpoint/2010/main" val="1104265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 1</a:t>
            </a:r>
          </a:p>
        </p:txBody>
      </p:sp>
      <p:sp>
        <p:nvSpPr>
          <p:cNvPr id="3" name="Subtitle 2"/>
          <p:cNvSpPr>
            <a:spLocks noGrp="1"/>
          </p:cNvSpPr>
          <p:nvPr>
            <p:ph type="subTitle" idx="1"/>
          </p:nvPr>
        </p:nvSpPr>
        <p:spPr/>
        <p:txBody>
          <a:bodyPr>
            <a:normAutofit/>
          </a:bodyPr>
          <a:lstStyle/>
          <a:p>
            <a:r>
              <a:rPr lang="en-US" dirty="0"/>
              <a:t>Wormy code – exploration of python</a:t>
            </a:r>
          </a:p>
          <a:p>
            <a:r>
              <a:rPr lang="en-US"/>
              <a:t>Do </a:t>
            </a:r>
            <a:r>
              <a:rPr lang="en-US" dirty="0"/>
              <a:t>whatever you want to become familiar with python.</a:t>
            </a:r>
          </a:p>
          <a:p>
            <a:r>
              <a:rPr lang="en-US" dirty="0"/>
              <a:t>You will NOT be tested on python.</a:t>
            </a:r>
          </a:p>
        </p:txBody>
      </p:sp>
    </p:spTree>
    <p:extLst>
      <p:ext uri="{BB962C8B-B14F-4D97-AF65-F5344CB8AC3E}">
        <p14:creationId xmlns:p14="http://schemas.microsoft.com/office/powerpoint/2010/main" val="60147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a:t>– the coaching center will .</a:t>
            </a:r>
            <a:endParaRPr lang="en-US" dirty="0"/>
          </a:p>
        </p:txBody>
      </p:sp>
      <p:sp>
        <p:nvSpPr>
          <p:cNvPr id="3" name="Content Placeholder 2"/>
          <p:cNvSpPr>
            <a:spLocks noGrp="1"/>
          </p:cNvSpPr>
          <p:nvPr>
            <p:ph idx="1"/>
          </p:nvPr>
        </p:nvSpPr>
        <p:spPr/>
        <p:txBody>
          <a:bodyPr/>
          <a:lstStyle/>
          <a:p>
            <a:r>
              <a:rPr lang="en-US" dirty="0"/>
              <a:t>Python</a:t>
            </a:r>
          </a:p>
          <a:p>
            <a:r>
              <a:rPr lang="en-US" dirty="0" err="1"/>
              <a:t>Pycharm</a:t>
            </a:r>
            <a:endParaRPr lang="en-US" dirty="0"/>
          </a:p>
          <a:p>
            <a:r>
              <a:rPr lang="en-US" dirty="0" err="1"/>
              <a:t>Pygame</a:t>
            </a:r>
            <a:endParaRPr lang="en-US" dirty="0"/>
          </a:p>
        </p:txBody>
      </p:sp>
    </p:spTree>
    <p:extLst>
      <p:ext uri="{BB962C8B-B14F-4D97-AF65-F5344CB8AC3E}">
        <p14:creationId xmlns:p14="http://schemas.microsoft.com/office/powerpoint/2010/main" val="114115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Given wormy as starting code</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Learn by reading code and making small changes.</a:t>
            </a:r>
          </a:p>
          <a:p>
            <a:pPr marL="342900" marR="0" lvl="0" indent="-342900">
              <a:lnSpc>
                <a:spcPct val="115000"/>
              </a:lnSpc>
              <a:spcBef>
                <a:spcPts val="0"/>
              </a:spcBef>
              <a:spcAft>
                <a:spcPts val="1000"/>
              </a:spcAft>
              <a:buFont typeface="+mj-lt"/>
              <a:buAutoNum type="alphaLcParenR"/>
            </a:pPr>
            <a:r>
              <a:rPr lang="en-US" sz="1800">
                <a:effectLst/>
                <a:latin typeface="Calibri" panose="020F0502020204030204" pitchFamily="34" charset="0"/>
                <a:ea typeface="Calibri" panose="020F0502020204030204" pitchFamily="34" charset="0"/>
                <a:cs typeface="Times New Roman" panose="02020603050405020304" pitchFamily="18" charset="0"/>
              </a:rPr>
              <a:t>Change the name of the game  (which displays at the beginning) to be something new.</a:t>
            </a:r>
          </a:p>
          <a:p>
            <a:pPr marL="342900" marR="0" lvl="0" indent="-342900">
              <a:lnSpc>
                <a:spcPct val="115000"/>
              </a:lnSpc>
              <a:spcBef>
                <a:spcPts val="0"/>
              </a:spcBef>
              <a:spcAft>
                <a:spcPts val="1000"/>
              </a:spcAft>
              <a:buFont typeface="+mj-lt"/>
              <a:buAutoNum type="alphaLcParenR"/>
            </a:pPr>
            <a:r>
              <a:rPr lang="en-US" sz="1800">
                <a:effectLst/>
                <a:latin typeface="Calibri" panose="020F0502020204030204" pitchFamily="34" charset="0"/>
                <a:ea typeface="Calibri" panose="020F0502020204030204" pitchFamily="34" charset="0"/>
                <a:cs typeface="Times New Roman" panose="02020603050405020304" pitchFamily="18" charset="0"/>
              </a:rPr>
              <a:t>Change the colors that display at the beginning. </a:t>
            </a:r>
          </a:p>
          <a:p>
            <a:pPr marL="342900" marR="0" lvl="0" indent="-342900">
              <a:lnSpc>
                <a:spcPct val="115000"/>
              </a:lnSpc>
              <a:spcBef>
                <a:spcPts val="0"/>
              </a:spcBef>
              <a:spcAft>
                <a:spcPts val="0"/>
              </a:spcAft>
              <a:buFont typeface="+mj-lt"/>
              <a:buAutoNum type="alphaLcParenR"/>
            </a:pPr>
            <a:r>
              <a:rPr lang="en-US" sz="1800">
                <a:effectLst/>
                <a:latin typeface="Calibri" panose="020F0502020204030204" pitchFamily="34" charset="0"/>
                <a:ea typeface="Calibri" panose="020F0502020204030204" pitchFamily="34" charset="0"/>
                <a:cs typeface="Times New Roman" panose="02020603050405020304" pitchFamily="18" charset="0"/>
              </a:rPr>
              <a:t>Use a grid with more cells.</a:t>
            </a:r>
          </a:p>
          <a:p>
            <a:pPr marL="342900" marR="0" lvl="0" indent="-342900">
              <a:lnSpc>
                <a:spcPct val="115000"/>
              </a:lnSpc>
              <a:spcBef>
                <a:spcPts val="0"/>
              </a:spcBef>
              <a:spcAft>
                <a:spcPts val="0"/>
              </a:spcAft>
              <a:buFont typeface="+mj-lt"/>
              <a:buAutoNum type="alphaLcParenR"/>
            </a:pPr>
            <a:r>
              <a:rPr lang="en-US" sz="1800">
                <a:effectLst/>
                <a:latin typeface="Calibri" panose="020F0502020204030204" pitchFamily="34" charset="0"/>
                <a:ea typeface="Calibri" panose="020F0502020204030204" pitchFamily="34" charset="0"/>
                <a:cs typeface="Times New Roman" panose="02020603050405020304" pitchFamily="18" charset="0"/>
              </a:rPr>
              <a:t>Have multiple apples on the grid.  New apples will be generated as they are eaten.  </a:t>
            </a:r>
          </a:p>
          <a:p>
            <a:pPr marL="342900" marR="0" lvl="0" indent="-342900">
              <a:lnSpc>
                <a:spcPct val="115000"/>
              </a:lnSpc>
              <a:spcBef>
                <a:spcPts val="0"/>
              </a:spcBef>
              <a:spcAft>
                <a:spcPts val="0"/>
              </a:spcAft>
              <a:buFont typeface="+mj-lt"/>
              <a:buAutoNum type="alphaLcParenR"/>
            </a:pPr>
            <a:r>
              <a:rPr lang="en-US" sz="1800">
                <a:effectLst/>
                <a:latin typeface="Calibri" panose="020F0502020204030204" pitchFamily="34" charset="0"/>
                <a:ea typeface="Calibri" panose="020F0502020204030204" pitchFamily="34" charset="0"/>
                <a:cs typeface="Times New Roman" panose="02020603050405020304" pitchFamily="18" charset="0"/>
              </a:rPr>
              <a:t>Allow the user(s) to control two worms using the arrow keys (for one worm) and four other keys (for the other worm). The keypad arrow keys will be used to move both worms in the same direction at the same time.  The keypad arrow key names are K_KP2, K_KP4,  K_KP6, and K_KP8.</a:t>
            </a:r>
          </a:p>
          <a:p>
            <a:pPr marL="342900" marR="0" lvl="0" indent="-342900">
              <a:lnSpc>
                <a:spcPct val="115000"/>
              </a:lnSpc>
              <a:spcBef>
                <a:spcPts val="0"/>
              </a:spcBef>
              <a:spcAft>
                <a:spcPts val="0"/>
              </a:spcAft>
              <a:buFont typeface="+mj-lt"/>
              <a:buAutoNum type="alphaLcParenR"/>
            </a:pPr>
            <a:r>
              <a:rPr lang="en-US" sz="1800">
                <a:effectLst/>
                <a:latin typeface="Calibri" panose="020F0502020204030204" pitchFamily="34" charset="0"/>
                <a:ea typeface="Calibri" panose="020F0502020204030204" pitchFamily="34" charset="0"/>
                <a:cs typeface="Times New Roman" panose="02020603050405020304" pitchFamily="18" charset="0"/>
              </a:rPr>
              <a:t>Show the scores for each worm separately.   You can use whatever scoring system you like.   </a:t>
            </a:r>
          </a:p>
          <a:p>
            <a:pPr marL="342900" marR="0" lvl="0" indent="-342900">
              <a:lnSpc>
                <a:spcPct val="115000"/>
              </a:lnSpc>
              <a:spcBef>
                <a:spcPts val="0"/>
              </a:spcBef>
              <a:spcAft>
                <a:spcPts val="0"/>
              </a:spcAft>
              <a:buFont typeface="+mj-lt"/>
              <a:buAutoNum type="alphaLcParenR"/>
            </a:pPr>
            <a:r>
              <a:rPr lang="en-US" sz="1800">
                <a:effectLst/>
                <a:latin typeface="Calibri" panose="020F0502020204030204" pitchFamily="34" charset="0"/>
                <a:ea typeface="Calibri" panose="020F0502020204030204" pitchFamily="34" charset="0"/>
                <a:cs typeface="Times New Roman" panose="02020603050405020304" pitchFamily="18" charset="0"/>
              </a:rPr>
              <a:t>The worm dies when it hits a wall, the other worm, or itself.  The worm is left behind as a stone.  If a stone is hit by a worm, the worm dies.</a:t>
            </a:r>
          </a:p>
          <a:p>
            <a:pPr marL="342900" marR="0" lvl="0" indent="-342900">
              <a:lnSpc>
                <a:spcPct val="115000"/>
              </a:lnSpc>
              <a:spcBef>
                <a:spcPts val="0"/>
              </a:spcBef>
              <a:spcAft>
                <a:spcPts val="0"/>
              </a:spcAft>
              <a:buFont typeface="+mj-lt"/>
              <a:buAutoNum type="alphaLcParenR"/>
            </a:pPr>
            <a:r>
              <a:rPr lang="en-US" sz="1800">
                <a:effectLst/>
                <a:latin typeface="Calibri" panose="020F0502020204030204" pitchFamily="34" charset="0"/>
                <a:ea typeface="Calibri" panose="020F0502020204030204" pitchFamily="34" charset="0"/>
                <a:cs typeface="Times New Roman" panose="02020603050405020304" pitchFamily="18" charset="0"/>
              </a:rPr>
              <a:t>Implement some variation of this idea: Allow the worms to shoot each other.  If the worm is hit, it cuts him in pieces (based on where the ray hits him).  The tail is left behind as a stone.  If a stone is hit by either worm, the worm dies.</a:t>
            </a:r>
          </a:p>
          <a:p>
            <a:pPr marL="342900" marR="0" lvl="0" indent="-342900">
              <a:lnSpc>
                <a:spcPct val="115000"/>
              </a:lnSpc>
              <a:spcBef>
                <a:spcPts val="0"/>
              </a:spcBef>
              <a:spcAft>
                <a:spcPts val="0"/>
              </a:spcAft>
              <a:buFont typeface="+mj-lt"/>
              <a:buAutoNum type="alphaLcParenR"/>
            </a:pPr>
            <a:r>
              <a:rPr lang="en-US" sz="1800">
                <a:effectLst/>
                <a:latin typeface="Calibri" panose="020F0502020204030204" pitchFamily="34" charset="0"/>
                <a:ea typeface="Calibri" panose="020F0502020204030204" pitchFamily="34" charset="0"/>
                <a:cs typeface="Times New Roman" panose="02020603050405020304" pitchFamily="18" charset="0"/>
              </a:rPr>
              <a:t>For 6110 students: Add a third worm which is not controlled by the user but moves (somewhat) intelligently. </a:t>
            </a:r>
          </a:p>
          <a:p>
            <a:pPr marL="342900" marR="0" lvl="0" indent="-342900">
              <a:lnSpc>
                <a:spcPct val="115000"/>
              </a:lnSpc>
              <a:spcBef>
                <a:spcPts val="0"/>
              </a:spcBef>
              <a:spcAft>
                <a:spcPts val="1000"/>
              </a:spcAft>
              <a:buFont typeface="+mj-lt"/>
              <a:buAutoNum type="alphaLcParenR"/>
            </a:pPr>
            <a:r>
              <a:rPr lang="en-US" sz="1800">
                <a:effectLst/>
                <a:latin typeface="Calibri" panose="020F0502020204030204" pitchFamily="34" charset="0"/>
                <a:ea typeface="Calibri" panose="020F0502020204030204" pitchFamily="34" charset="0"/>
                <a:cs typeface="Times New Roman" panose="02020603050405020304" pitchFamily="18" charset="0"/>
              </a:rPr>
              <a:t>Bonus (2 points): Implement an additional feature of your choice.</a:t>
            </a:r>
          </a:p>
          <a:p>
            <a:endParaRPr lang="en-US" dirty="0"/>
          </a:p>
        </p:txBody>
      </p:sp>
    </p:spTree>
    <p:extLst>
      <p:ext uri="{BB962C8B-B14F-4D97-AF65-F5344CB8AC3E}">
        <p14:creationId xmlns:p14="http://schemas.microsoft.com/office/powerpoint/2010/main" val="220336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video</a:t>
            </a:r>
          </a:p>
        </p:txBody>
      </p:sp>
      <p:sp>
        <p:nvSpPr>
          <p:cNvPr id="3" name="Content Placeholder 2"/>
          <p:cNvSpPr>
            <a:spLocks noGrp="1"/>
          </p:cNvSpPr>
          <p:nvPr>
            <p:ph idx="1"/>
          </p:nvPr>
        </p:nvSpPr>
        <p:spPr/>
        <p:txBody>
          <a:bodyPr/>
          <a:lstStyle/>
          <a:p>
            <a:r>
              <a:rPr lang="en-US" dirty="0"/>
              <a:t>Shows  your output</a:t>
            </a:r>
          </a:p>
          <a:p>
            <a:r>
              <a:rPr lang="en-US" dirty="0"/>
              <a:t>Explains to the grader what you did and why</a:t>
            </a:r>
          </a:p>
          <a:p>
            <a:endParaRPr lang="en-US" dirty="0"/>
          </a:p>
        </p:txBody>
      </p:sp>
    </p:spTree>
    <p:extLst>
      <p:ext uri="{BB962C8B-B14F-4D97-AF65-F5344CB8AC3E}">
        <p14:creationId xmlns:p14="http://schemas.microsoft.com/office/powerpoint/2010/main" val="220329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Hints</a:t>
            </a:r>
          </a:p>
        </p:txBody>
      </p:sp>
      <p:sp>
        <p:nvSpPr>
          <p:cNvPr id="3" name="Content Placeholder 2"/>
          <p:cNvSpPr>
            <a:spLocks noGrp="1"/>
          </p:cNvSpPr>
          <p:nvPr>
            <p:ph idx="1"/>
          </p:nvPr>
        </p:nvSpPr>
        <p:spPr>
          <a:xfrm>
            <a:off x="838200" y="1240077"/>
            <a:ext cx="10515600" cy="4936886"/>
          </a:xfrm>
        </p:spPr>
        <p:txBody>
          <a:bodyPr>
            <a:normAutofit fontScale="92500" lnSpcReduction="10000"/>
          </a:bodyPr>
          <a:lstStyle/>
          <a:p>
            <a:pPr lvl="0"/>
            <a:r>
              <a:rPr lang="en-US" dirty="0"/>
              <a:t>For testing, slow the movement down by changing the frames per second (FPS) to 5 or less.</a:t>
            </a:r>
          </a:p>
          <a:p>
            <a:pPr lvl="0"/>
            <a:r>
              <a:rPr lang="en-US" dirty="0"/>
              <a:t>If you aren’t careful in your design, this will be a mess.  Create separate parameterized modules to do various things.</a:t>
            </a:r>
          </a:p>
          <a:p>
            <a:pPr lvl="0"/>
            <a:r>
              <a:rPr lang="en-US" dirty="0"/>
              <a:t>Use lots of lists.  They are easy to pull apart by the inclusion of for loops.</a:t>
            </a:r>
          </a:p>
          <a:p>
            <a:pPr lvl="0"/>
            <a:r>
              <a:rPr lang="en-US" dirty="0"/>
              <a:t>Don’t hesitate to print to the console while using </a:t>
            </a:r>
            <a:r>
              <a:rPr lang="en-US" dirty="0" err="1"/>
              <a:t>pygame</a:t>
            </a:r>
            <a:r>
              <a:rPr lang="en-US" dirty="0"/>
              <a:t>.  That was very helpful when I was debugging</a:t>
            </a:r>
          </a:p>
          <a:p>
            <a:pPr lvl="0"/>
            <a:r>
              <a:rPr lang="en-US" dirty="0"/>
              <a:t>Parameter passing is a little tough to get used to  (as it is neither by reference or by value).  I often returned the values I needed (so there was no concern with how parameters were passed).</a:t>
            </a:r>
          </a:p>
          <a:p>
            <a:r>
              <a:rPr lang="en-US" dirty="0"/>
              <a:t>For example, I made building the worms a function which returned the list of worms and the directions they were to go </a:t>
            </a:r>
            <a:r>
              <a:rPr lang="en-US" dirty="0" err="1"/>
              <a:t>initally</a:t>
            </a:r>
            <a:r>
              <a:rPr lang="en-US" dirty="0"/>
              <a:t>.</a:t>
            </a:r>
          </a:p>
          <a:p>
            <a:endParaRPr lang="en-US" dirty="0"/>
          </a:p>
        </p:txBody>
      </p:sp>
    </p:spTree>
    <p:extLst>
      <p:ext uri="{BB962C8B-B14F-4D97-AF65-F5344CB8AC3E}">
        <p14:creationId xmlns:p14="http://schemas.microsoft.com/office/powerpoint/2010/main" val="235721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2322"/>
          </a:xfrm>
        </p:spPr>
        <p:txBody>
          <a:bodyPr>
            <a:normAutofit/>
          </a:bodyPr>
          <a:lstStyle/>
          <a:p>
            <a:r>
              <a:rPr lang="en-US" sz="2000" dirty="0"/>
              <a:t>You can step through two parallel arrays in sync by first zipping the lists together.  See the following example in which there are several worms that are colored differently.</a:t>
            </a:r>
            <a:endParaRPr lang="en-US" dirty="0"/>
          </a:p>
        </p:txBody>
      </p:sp>
      <p:sp>
        <p:nvSpPr>
          <p:cNvPr id="3" name="Content Placeholder 2"/>
          <p:cNvSpPr>
            <a:spLocks noGrp="1"/>
          </p:cNvSpPr>
          <p:nvPr>
            <p:ph idx="1"/>
          </p:nvPr>
        </p:nvSpPr>
        <p:spPr>
          <a:xfrm>
            <a:off x="838200" y="1327760"/>
            <a:ext cx="11061526" cy="5022936"/>
          </a:xfrm>
        </p:spPr>
        <p:txBody>
          <a:bodyPr>
            <a:normAutofit/>
          </a:bodyPr>
          <a:lstStyle/>
          <a:p>
            <a:pPr marL="0" indent="0">
              <a:buNone/>
            </a:pPr>
            <a:r>
              <a:rPr lang="en-US" b="1" dirty="0" err="1"/>
              <a:t>def</a:t>
            </a:r>
            <a:r>
              <a:rPr lang="en-US" b="1" dirty="0"/>
              <a:t> </a:t>
            </a:r>
            <a:r>
              <a:rPr lang="en-US" dirty="0" err="1"/>
              <a:t>drawWorms</a:t>
            </a:r>
            <a:r>
              <a:rPr lang="en-US" dirty="0"/>
              <a:t>(</a:t>
            </a:r>
            <a:r>
              <a:rPr lang="en-US" dirty="0" err="1"/>
              <a:t>wormCoords,colors</a:t>
            </a:r>
            <a:r>
              <a:rPr lang="en-US" dirty="0"/>
              <a:t>):</a:t>
            </a:r>
            <a:br>
              <a:rPr lang="en-US" dirty="0"/>
            </a:br>
            <a:r>
              <a:rPr lang="en-US" dirty="0"/>
              <a:t>    </a:t>
            </a:r>
            <a:r>
              <a:rPr lang="en-US" b="1" dirty="0"/>
              <a:t>for </a:t>
            </a:r>
            <a:r>
              <a:rPr lang="en-US" dirty="0" err="1"/>
              <a:t>aworm,color</a:t>
            </a:r>
            <a:r>
              <a:rPr lang="en-US" dirty="0"/>
              <a:t> </a:t>
            </a:r>
            <a:r>
              <a:rPr lang="en-US" b="1" dirty="0"/>
              <a:t>in </a:t>
            </a:r>
            <a:r>
              <a:rPr lang="en-US" dirty="0"/>
              <a:t>zip(</a:t>
            </a:r>
            <a:r>
              <a:rPr lang="en-US" dirty="0" err="1"/>
              <a:t>wormCoords,colors</a:t>
            </a:r>
            <a:r>
              <a:rPr lang="en-US" dirty="0"/>
              <a:t>):</a:t>
            </a:r>
            <a:br>
              <a:rPr lang="en-US" dirty="0"/>
            </a:br>
            <a:r>
              <a:rPr lang="en-US" dirty="0"/>
              <a:t>        </a:t>
            </a:r>
            <a:r>
              <a:rPr lang="en-US" b="1" dirty="0"/>
              <a:t>for </a:t>
            </a:r>
            <a:r>
              <a:rPr lang="en-US" dirty="0" err="1"/>
              <a:t>coord</a:t>
            </a:r>
            <a:r>
              <a:rPr lang="en-US" dirty="0"/>
              <a:t> </a:t>
            </a:r>
            <a:r>
              <a:rPr lang="en-US" b="1" dirty="0"/>
              <a:t>in </a:t>
            </a:r>
            <a:r>
              <a:rPr lang="en-US" dirty="0" err="1"/>
              <a:t>aworm</a:t>
            </a:r>
            <a:r>
              <a:rPr lang="en-US" dirty="0"/>
              <a:t>:</a:t>
            </a:r>
            <a:br>
              <a:rPr lang="en-US" dirty="0"/>
            </a:br>
            <a:r>
              <a:rPr lang="en-US" dirty="0"/>
              <a:t>            x = </a:t>
            </a:r>
            <a:r>
              <a:rPr lang="en-US" dirty="0" err="1"/>
              <a:t>coord</a:t>
            </a:r>
            <a:r>
              <a:rPr lang="en-US" dirty="0"/>
              <a:t>[</a:t>
            </a:r>
            <a:r>
              <a:rPr lang="en-US" b="1" dirty="0"/>
              <a:t>'x'</a:t>
            </a:r>
            <a:r>
              <a:rPr lang="en-US" dirty="0"/>
              <a:t>] * CELLSIZE</a:t>
            </a:r>
            <a:br>
              <a:rPr lang="en-US" dirty="0"/>
            </a:br>
            <a:r>
              <a:rPr lang="en-US" dirty="0"/>
              <a:t>            y = </a:t>
            </a:r>
            <a:r>
              <a:rPr lang="en-US" dirty="0" err="1"/>
              <a:t>coord</a:t>
            </a:r>
            <a:r>
              <a:rPr lang="en-US" dirty="0"/>
              <a:t>[</a:t>
            </a:r>
            <a:r>
              <a:rPr lang="en-US" b="1" dirty="0"/>
              <a:t>'y'</a:t>
            </a:r>
            <a:r>
              <a:rPr lang="en-US" dirty="0"/>
              <a:t>] * CELLSIZE</a:t>
            </a:r>
            <a:br>
              <a:rPr lang="en-US" dirty="0"/>
            </a:br>
            <a:r>
              <a:rPr lang="en-US" dirty="0"/>
              <a:t>            </a:t>
            </a:r>
            <a:r>
              <a:rPr lang="en-US" dirty="0" err="1"/>
              <a:t>wormSegmentRect</a:t>
            </a:r>
            <a:r>
              <a:rPr lang="en-US" dirty="0"/>
              <a:t> = </a:t>
            </a:r>
            <a:r>
              <a:rPr lang="en-US" dirty="0" err="1"/>
              <a:t>pygame.Rect</a:t>
            </a:r>
            <a:r>
              <a:rPr lang="en-US" dirty="0"/>
              <a:t>(x, y, CELLSIZE, CELLSIZE)</a:t>
            </a:r>
            <a:br>
              <a:rPr lang="en-US" dirty="0"/>
            </a:br>
            <a:r>
              <a:rPr lang="en-US" dirty="0"/>
              <a:t>            </a:t>
            </a:r>
            <a:r>
              <a:rPr lang="en-US" dirty="0" err="1"/>
              <a:t>pygame.draw.rect</a:t>
            </a:r>
            <a:r>
              <a:rPr lang="en-US" dirty="0"/>
              <a:t>(DISPLAYSURF, color[0], </a:t>
            </a:r>
            <a:r>
              <a:rPr lang="en-US" dirty="0" err="1"/>
              <a:t>wormSegmentRect</a:t>
            </a:r>
            <a:r>
              <a:rPr lang="en-US" dirty="0"/>
              <a:t>)</a:t>
            </a:r>
            <a:br>
              <a:rPr lang="en-US" dirty="0"/>
            </a:br>
            <a:r>
              <a:rPr lang="en-US" dirty="0"/>
              <a:t>            </a:t>
            </a:r>
            <a:r>
              <a:rPr lang="en-US" dirty="0" err="1"/>
              <a:t>wormInnerSegmentRect</a:t>
            </a:r>
            <a:r>
              <a:rPr lang="en-US" dirty="0"/>
              <a:t> = </a:t>
            </a:r>
          </a:p>
          <a:p>
            <a:pPr marL="0" indent="0">
              <a:buNone/>
            </a:pPr>
            <a:r>
              <a:rPr lang="en-US" dirty="0"/>
              <a:t>                   </a:t>
            </a:r>
            <a:r>
              <a:rPr lang="en-US" dirty="0" err="1"/>
              <a:t>pygame.Rect</a:t>
            </a:r>
            <a:r>
              <a:rPr lang="en-US" dirty="0"/>
              <a:t>(x + 4, y + 4, CELLSIZE - 8, CELLSIZE - 8)</a:t>
            </a:r>
            <a:br>
              <a:rPr lang="en-US" dirty="0"/>
            </a:br>
            <a:r>
              <a:rPr lang="en-US" dirty="0"/>
              <a:t>            </a:t>
            </a:r>
            <a:r>
              <a:rPr lang="en-US" dirty="0" err="1"/>
              <a:t>pygame.draw.rect</a:t>
            </a:r>
            <a:r>
              <a:rPr lang="en-US" dirty="0"/>
              <a:t>(DISPLAYSURF, color[1], </a:t>
            </a:r>
            <a:r>
              <a:rPr lang="en-US" dirty="0" err="1"/>
              <a:t>wormInnerSegmentRect</a:t>
            </a:r>
            <a:r>
              <a:rPr lang="en-US" dirty="0"/>
              <a:t>)</a:t>
            </a:r>
          </a:p>
          <a:p>
            <a:endParaRPr lang="en-US" dirty="0"/>
          </a:p>
        </p:txBody>
      </p:sp>
    </p:spTree>
    <p:extLst>
      <p:ext uri="{BB962C8B-B14F-4D97-AF65-F5344CB8AC3E}">
        <p14:creationId xmlns:p14="http://schemas.microsoft.com/office/powerpoint/2010/main" val="172221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 example, if  there are two worms, </a:t>
            </a:r>
            <a:r>
              <a:rPr lang="en-US" dirty="0" err="1"/>
              <a:t>wormCoords</a:t>
            </a:r>
            <a:r>
              <a:rPr lang="en-US"/>
              <a:t> may look like:  </a:t>
            </a:r>
          </a:p>
        </p:txBody>
      </p:sp>
      <p:sp>
        <p:nvSpPr>
          <p:cNvPr id="3" name="Content Placeholder 2"/>
          <p:cNvSpPr>
            <a:spLocks noGrp="1"/>
          </p:cNvSpPr>
          <p:nvPr>
            <p:ph idx="1"/>
          </p:nvPr>
        </p:nvSpPr>
        <p:spPr/>
        <p:txBody>
          <a:bodyPr/>
          <a:lstStyle/>
          <a:p>
            <a:r>
              <a:rPr lang="en-US" dirty="0"/>
              <a:t>[[{'x': 20, 'y': 26}, {'x': 20, 'y': 25}, {'x': 20, 'y': 24}], [{'x': 27, 'y': 33}, {'x': 27, 'y': 32}, {'x': 27, 'y': 31}]]</a:t>
            </a:r>
          </a:p>
          <a:p>
            <a:r>
              <a:rPr lang="en-US" dirty="0"/>
              <a:t>Colors represents a pair of colors for each worm and may look like: [[(0, 255, 0), (0, 155, 0)], [(30, 144, 244), (176, 224, 230)]]</a:t>
            </a:r>
          </a:p>
          <a:p>
            <a:endParaRPr lang="en-US" dirty="0"/>
          </a:p>
        </p:txBody>
      </p:sp>
    </p:spTree>
    <p:extLst>
      <p:ext uri="{BB962C8B-B14F-4D97-AF65-F5344CB8AC3E}">
        <p14:creationId xmlns:p14="http://schemas.microsoft.com/office/powerpoint/2010/main" val="2375377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743</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Program 1</vt:lpstr>
      <vt:lpstr>Install – the coaching center will .</vt:lpstr>
      <vt:lpstr>Given wormy as starting code</vt:lpstr>
      <vt:lpstr>Create a video</vt:lpstr>
      <vt:lpstr>Hints</vt:lpstr>
      <vt:lpstr>You can step through two parallel arrays in sync by first zipping the lists together.  See the following example in which there are several worms that are colored differently.</vt:lpstr>
      <vt:lpstr>For example, if  there are two worms, wormCoords may look like:  </vt:lpstr>
    </vt:vector>
  </TitlesOfParts>
  <Company>Utah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1</dc:title>
  <dc:creator>Vicki Allan</dc:creator>
  <cp:lastModifiedBy>Vicki Allan</cp:lastModifiedBy>
  <cp:revision>3</cp:revision>
  <dcterms:created xsi:type="dcterms:W3CDTF">2019-01-09T23:12:54Z</dcterms:created>
  <dcterms:modified xsi:type="dcterms:W3CDTF">2022-01-04T21:31:52Z</dcterms:modified>
</cp:coreProperties>
</file>