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0" r:id="rId10"/>
    <p:sldId id="269" r:id="rId11"/>
    <p:sldId id="266" r:id="rId12"/>
    <p:sldId id="272" r:id="rId13"/>
    <p:sldId id="271" r:id="rId14"/>
    <p:sldId id="273" r:id="rId15"/>
    <p:sldId id="26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615"/>
  </p:normalViewPr>
  <p:slideViewPr>
    <p:cSldViewPr snapToGrid="0" snapToObjects="1">
      <p:cViewPr>
        <p:scale>
          <a:sx n="91" d="100"/>
          <a:sy n="91" d="100"/>
        </p:scale>
        <p:origin x="84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D45D-36F4-B446-823A-998F3CA5AC24}" type="datetimeFigureOut">
              <a:rPr lang="fr-FR" smtClean="0"/>
              <a:t>18/02/2021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929E-C847-9C4B-9137-A68B069E225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F929E-C847-9C4B-9137-A68B069E2251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1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1B67-3014-0A4D-BF9C-36B65D701CEE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36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C150-4A9E-F947-9F89-D3B4FCA8CFE8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80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B47-34EF-A94E-9470-DFF64FD5745B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76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1D46-B9E2-D644-96BC-0A0B0FE63781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57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752B-9ECE-7D45-85C6-2E2AB3174CA3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07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19E-F79C-7745-A642-7D2F70BE20B2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849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3E24-6544-E042-B4FA-15284D5CE37F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05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AA75-51F8-8243-9B3A-EAF144BFEFAD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90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892D-55E4-6D4D-BA1B-F3C614D6805F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18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548-02F3-094E-940D-ABE55A1C4D46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3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915-F320-6B47-BEBB-D8C40BF7D4A5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63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A4AF-6BD5-7547-9395-FD4A66A3DCDD}" type="datetime1">
              <a:rPr lang="fr-FR" smtClean="0"/>
              <a:t>18/02/2021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3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sorflow.org/tutorials/text/nmt_with_attentio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nlp.stanford.edu/projects/glove/" TargetMode="External"/><Relationship Id="rId13" Type="http://schemas.openxmlformats.org/officeDocument/2006/relationships/hyperlink" Target="http://www.iro.umontreal.ca/~lisa/pointeurs/turian-wordrepresentations-acl10.pdf" TargetMode="External"/><Relationship Id="rId3" Type="http://schemas.openxmlformats.org/officeDocument/2006/relationships/hyperlink" Target="https://spacy.io/" TargetMode="External"/><Relationship Id="rId7" Type="http://schemas.openxmlformats.org/officeDocument/2006/relationships/hyperlink" Target="https://papers.nips.cc/paper/2013/file/9aa42b31882ec039965f3c4923ce901b-Paper.pdf" TargetMode="External"/><Relationship Id="rId12" Type="http://schemas.openxmlformats.org/officeDocument/2006/relationships/hyperlink" Target="https://web.stanford.edu/~jurafsky/slp3/ed3book.pdf" TargetMode="External"/><Relationship Id="rId2" Type="http://schemas.openxmlformats.org/officeDocument/2006/relationships/hyperlink" Target="https://radimrehurek.com/gensim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310.4546.pdf" TargetMode="External"/><Relationship Id="rId11" Type="http://schemas.openxmlformats.org/officeDocument/2006/relationships/hyperlink" Target="https://arxiv.org/pdf/1103.0398v1.pdf" TargetMode="External"/><Relationship Id="rId5" Type="http://schemas.openxmlformats.org/officeDocument/2006/relationships/hyperlink" Target="https://code.google.com/archive/p/word2vec/" TargetMode="External"/><Relationship Id="rId10" Type="http://schemas.openxmlformats.org/officeDocument/2006/relationships/hyperlink" Target="http://colah.github.io/posts/2014-07-NLP-RNNs-Representations/" TargetMode="External"/><Relationship Id="rId4" Type="http://schemas.openxmlformats.org/officeDocument/2006/relationships/hyperlink" Target="https://nltk.org/" TargetMode="External"/><Relationship Id="rId9" Type="http://schemas.openxmlformats.org/officeDocument/2006/relationships/hyperlink" Target="http://www.manythings.org/bilingu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or.tensorflow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deep-learning-with-python-notebooks/blob/master/6.1-using-word-embeddings.ipynb" TargetMode="External"/><Relationship Id="rId2" Type="http://schemas.openxmlformats.org/officeDocument/2006/relationships/hyperlink" Target="https://www.tensorflow.org/tutorials/text/word2ve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48" y="1791954"/>
            <a:ext cx="11422838" cy="2387600"/>
          </a:xfrm>
        </p:spPr>
        <p:txBody>
          <a:bodyPr>
            <a:normAutofit fontScale="90000"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Introduction to </a:t>
            </a:r>
            <a:b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72E62-9E2D-B04D-826E-D73455EB4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748" y="6030119"/>
            <a:ext cx="9144000" cy="1655762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  <a:ea typeface="Geneva" panose="020B0503030404040204" pitchFamily="34" charset="0"/>
                <a:cs typeface="Consolas" panose="020B0609020204030204" pitchFamily="49" charset="0"/>
              </a:rPr>
              <a:t>LENS ML SCHOOL 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68E6F6-0A6E-864A-97DF-CDE29F8CEF86}"/>
              </a:ext>
            </a:extLst>
          </p:cNvPr>
          <p:cNvSpPr txBox="1">
            <a:spLocks/>
          </p:cNvSpPr>
          <p:nvPr/>
        </p:nvSpPr>
        <p:spPr>
          <a:xfrm>
            <a:off x="-1946538" y="6030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G. VARDANYAN, ILL</a:t>
            </a:r>
          </a:p>
        </p:txBody>
      </p:sp>
    </p:spTree>
    <p:extLst>
      <p:ext uri="{BB962C8B-B14F-4D97-AF65-F5344CB8AC3E}">
        <p14:creationId xmlns:p14="http://schemas.microsoft.com/office/powerpoint/2010/main" val="123058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1389893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Regularities and Similarities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46909"/>
            <a:ext cx="11389893" cy="520212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It turns out that with a reasonably sized vectors it is able to capture semantic and syntactic relationships among the words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Moreover vectors learned on similar corpora in different languages produce similar patterns</a:t>
            </a:r>
          </a:p>
          <a:p>
            <a:pPr algn="l"/>
            <a:r>
              <a:rPr lang="en-US" sz="1800" b="1" noProof="1">
                <a:latin typeface="Consolas" panose="020B0609020204030204" pitchFamily="49" charset="0"/>
                <a:cs typeface="Consolas" panose="020B0609020204030204" pitchFamily="49" charset="0"/>
              </a:rPr>
              <a:t>France – Paris = UK – London</a:t>
            </a:r>
          </a:p>
          <a:p>
            <a:pPr algn="l"/>
            <a:r>
              <a:rPr lang="en-US" sz="1800" b="1" noProof="1">
                <a:latin typeface="Consolas" panose="020B0609020204030204" pitchFamily="49" charset="0"/>
                <a:cs typeface="Consolas" panose="020B0609020204030204" pitchFamily="49" charset="0"/>
              </a:rPr>
              <a:t>went – go = took – take</a:t>
            </a:r>
          </a:p>
          <a:p>
            <a:pPr algn="l"/>
            <a:r>
              <a:rPr lang="en-US" sz="1800" b="1" noProof="1">
                <a:latin typeface="Consolas" panose="020B0609020204030204" pitchFamily="49" charset="0"/>
                <a:cs typeface="Consolas" panose="020B0609020204030204" pitchFamily="49" charset="0"/>
              </a:rPr>
              <a:t>hero – heroine = actor – actress</a:t>
            </a:r>
          </a:p>
          <a:p>
            <a:pPr algn="l"/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674C1-959B-7040-9F6F-2555BD8B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116" y="4623148"/>
            <a:ext cx="6029884" cy="2234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05361-5AA2-9C44-BE1F-CBC28654E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7" y="4049021"/>
            <a:ext cx="5753594" cy="2030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BD0B4-EAC4-6841-9ED0-AA83CEB8CC9D}"/>
              </a:ext>
            </a:extLst>
          </p:cNvPr>
          <p:cNvSpPr txBox="1"/>
          <p:nvPr/>
        </p:nvSpPr>
        <p:spPr>
          <a:xfrm>
            <a:off x="-718816" y="6181787"/>
            <a:ext cx="734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Word similary based on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cosine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distance in semantic space. (Collobert et al.)</a:t>
            </a:r>
          </a:p>
        </p:txBody>
      </p:sp>
    </p:spTree>
    <p:extLst>
      <p:ext uri="{BB962C8B-B14F-4D97-AF65-F5344CB8AC3E}">
        <p14:creationId xmlns:p14="http://schemas.microsoft.com/office/powerpoint/2010/main" val="67754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Word Games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46909"/>
            <a:ext cx="11389893" cy="520212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We managed to associate words with vectors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Can we do algebra with them?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  king – man + woman = ?                      Queen!</a:t>
            </a:r>
          </a:p>
          <a:p>
            <a:pPr algn="l"/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82F1C-5F84-B943-B0EF-C8AC618C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3" y="2982905"/>
            <a:ext cx="49530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A5EF9-A6FD-6740-BD00-17CEE947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73" y="2982905"/>
            <a:ext cx="5162715" cy="37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4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1389893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Neural Machine Translation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6" y="1446351"/>
            <a:ext cx="11557000" cy="388396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Encoder-decoder architectures or sequence-to-sequence models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Supervised learning on large sets of sentence pairs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Learns sentence to sentence translations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E926D4-1187-1D4C-A846-30C93533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66" y="3086100"/>
            <a:ext cx="1052001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1389893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Encoder-Decoder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565071"/>
            <a:ext cx="11389893" cy="3883962"/>
          </a:xfrm>
        </p:spPr>
        <p:txBody>
          <a:bodyPr>
            <a:normAutofit/>
          </a:bodyPr>
          <a:lstStyle/>
          <a:p>
            <a:pPr algn="l"/>
            <a:endParaRPr lang="en-US" i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A649C-5446-AF45-AF0F-71D0E2EA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99" y="1680278"/>
            <a:ext cx="9798161" cy="4263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ABA3B-BE32-3740-88C2-BFD15B2C33ED}"/>
              </a:ext>
            </a:extLst>
          </p:cNvPr>
          <p:cNvSpPr txBox="1"/>
          <p:nvPr/>
        </p:nvSpPr>
        <p:spPr>
          <a:xfrm>
            <a:off x="1562100" y="6264367"/>
            <a:ext cx="89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Chapter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11,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Speech and Laguage Processing,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Daniel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Jurafsky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et al.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8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1389893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Attention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5651499"/>
            <a:ext cx="11389893" cy="79753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https://www.tensorflow.org/tutorials/text/nmt_with_attention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A32A2-46B7-9C4A-B579-137B92D60E8F}"/>
              </a:ext>
            </a:extLst>
          </p:cNvPr>
          <p:cNvSpPr/>
          <p:nvPr/>
        </p:nvSpPr>
        <p:spPr>
          <a:xfrm>
            <a:off x="352926" y="1734235"/>
            <a:ext cx="10816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Is a mechanism to use information from all the hidden states and not just the last one at decoding time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Can be additive or multiplicative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F3D9B-9D55-1945-833B-C96FED46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2" y="3330574"/>
            <a:ext cx="10782300" cy="16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7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21" y="35626"/>
            <a:ext cx="12199292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Libraries, Datasets, 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840" y="1555668"/>
            <a:ext cx="11926160" cy="4720441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Gensim –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https://radimrehurek.com/gensim/index.html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Spacy –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https://spacy.io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NLTK –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https://nltk.org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– traditional methods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Word-to-vec –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https://code.google.com/archive/p/word2vec/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T.Mikolov et al.,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https://arxiv.org/pdf/1310.4546.pdf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https://papers.nips.cc/paper/2013/file/9aa42b31882ec039965f3c4923ce901b-Paper.pdf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Glove –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https://nlp.stanford.edu/projects/glove/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Bilingual sentence pairs –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http://www.manythings.org/bilingual/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http://colah.github.io/posts/2014-07-NLP-RNNs-Representations/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Natural Language Processing (almost) from scratch,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Ronan Collobert et al.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https://arxiv.org/pdf/1103.0398v1.pdf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Speech and Laguage Processing,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Daniel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Jurafsky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, James H. Martin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https://web.stanford.edu/~jurafsky/slp3/ed3book.pdf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i="1" dirty="0">
                <a:latin typeface="Consolas" panose="020B0609020204030204" pitchFamily="49" charset="0"/>
                <a:cs typeface="Consolas" panose="020B0609020204030204" pitchFamily="49" charset="0"/>
              </a:rPr>
              <a:t>Word </a:t>
            </a:r>
            <a:r>
              <a:rPr lang="fr-FR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representations</a:t>
            </a:r>
            <a:r>
              <a:rPr lang="fr-FR" i="1" dirty="0">
                <a:latin typeface="Consolas" panose="020B0609020204030204" pitchFamily="49" charset="0"/>
                <a:cs typeface="Consolas" panose="020B0609020204030204" pitchFamily="49" charset="0"/>
              </a:rPr>
              <a:t>: A simple and </a:t>
            </a:r>
            <a:r>
              <a:rPr lang="fr-FR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general</a:t>
            </a:r>
            <a:r>
              <a:rPr lang="fr-FR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i="1" dirty="0" err="1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FR" i="1" dirty="0">
                <a:latin typeface="Consolas" panose="020B0609020204030204" pitchFamily="49" charset="0"/>
                <a:cs typeface="Consolas" panose="020B0609020204030204" pitchFamily="49" charset="0"/>
              </a:rPr>
              <a:t> for semi-</a:t>
            </a:r>
            <a:r>
              <a:rPr lang="fr-FR" i="1" dirty="0" err="1">
                <a:latin typeface="Consolas" panose="020B0609020204030204" pitchFamily="49" charset="0"/>
                <a:cs typeface="Consolas" panose="020B0609020204030204" pitchFamily="49" charset="0"/>
              </a:rPr>
              <a:t>supervised</a:t>
            </a:r>
            <a:r>
              <a:rPr lang="fr-FR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i="1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</a:t>
            </a:r>
            <a:r>
              <a:rPr lang="fr-FR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Joseph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Turian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et al.,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http://www.iro.umontreal.ca/~lisa/pointeurs/turian-wordrepresentations-acl10.pdf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i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Outline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352" y="1900052"/>
            <a:ext cx="11389893" cy="46083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What is NLP about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How to make a machine comprehend words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One-hot vs distributed encoding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Semantic representation space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Some key concepts and ideas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Popular implementations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Fun with word games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Neural machine translation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Where to find more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191986"/>
            <a:ext cx="11839073" cy="540475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Text and speech search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Document retrieval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Text categorization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Text classification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Person identification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Sentiment analysis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Speech recognition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Machine translation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Automated customer service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Q/A based chatbots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Machine compositions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(Fake) news generations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A10E91-C58F-5D46-A031-B12CBF74F1E2}"/>
              </a:ext>
            </a:extLst>
          </p:cNvPr>
          <p:cNvGrpSpPr/>
          <p:nvPr/>
        </p:nvGrpSpPr>
        <p:grpSpPr>
          <a:xfrm>
            <a:off x="6270171" y="2559135"/>
            <a:ext cx="3553041" cy="3396343"/>
            <a:chOff x="6270171" y="3200400"/>
            <a:chExt cx="3553041" cy="33963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B57B9F-ADC4-3849-92B8-7B6773003362}"/>
                </a:ext>
              </a:extLst>
            </p:cNvPr>
            <p:cNvSpPr/>
            <p:nvPr/>
          </p:nvSpPr>
          <p:spPr>
            <a:xfrm>
              <a:off x="6270171" y="3200400"/>
              <a:ext cx="2008414" cy="20084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Computer</a:t>
              </a:r>
            </a:p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Science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73B7A6-D077-3249-A94D-6DA83E52D6E2}"/>
                </a:ext>
              </a:extLst>
            </p:cNvPr>
            <p:cNvSpPr/>
            <p:nvPr/>
          </p:nvSpPr>
          <p:spPr>
            <a:xfrm>
              <a:off x="7814798" y="3200400"/>
              <a:ext cx="2008414" cy="20084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Data</a:t>
              </a:r>
            </a:p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Science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25C9E-48A0-6040-B256-6D0311ACA51F}"/>
                </a:ext>
              </a:extLst>
            </p:cNvPr>
            <p:cNvSpPr/>
            <p:nvPr/>
          </p:nvSpPr>
          <p:spPr>
            <a:xfrm>
              <a:off x="7042485" y="4588329"/>
              <a:ext cx="2008414" cy="20084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1"/>
                <a:t>Linguistics</a:t>
              </a:r>
            </a:p>
          </p:txBody>
        </p: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BE48F752-4EBF-6048-AFE6-0A97BA9BB315}"/>
                </a:ext>
              </a:extLst>
            </p:cNvPr>
            <p:cNvSpPr/>
            <p:nvPr/>
          </p:nvSpPr>
          <p:spPr>
            <a:xfrm rot="10800000">
              <a:off x="7913238" y="4598278"/>
              <a:ext cx="266906" cy="265405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19B0C8-CFF9-EC42-8C13-2C749791493A}"/>
              </a:ext>
            </a:extLst>
          </p:cNvPr>
          <p:cNvSpPr txBox="1"/>
          <p:nvPr/>
        </p:nvSpPr>
        <p:spPr>
          <a:xfrm>
            <a:off x="2920020" y="6284327"/>
            <a:ext cx="919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NLP 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is what powers Siri, Alexa, Cortana, Ok google,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9EC34F-AF29-E34F-A401-E4C283300664}"/>
              </a:ext>
            </a:extLst>
          </p:cNvPr>
          <p:cNvCxnSpPr/>
          <p:nvPr/>
        </p:nvCxnSpPr>
        <p:spPr>
          <a:xfrm flipH="1" flipV="1">
            <a:off x="8180145" y="4120738"/>
            <a:ext cx="2590774" cy="1555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E78416-B2A6-2748-9786-050A9A3CA329}"/>
              </a:ext>
            </a:extLst>
          </p:cNvPr>
          <p:cNvSpPr txBox="1"/>
          <p:nvPr/>
        </p:nvSpPr>
        <p:spPr>
          <a:xfrm>
            <a:off x="10865922" y="57476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NLP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A9430-5A00-BB46-A5AD-5C55CE0E784C}"/>
              </a:ext>
            </a:extLst>
          </p:cNvPr>
          <p:cNvCxnSpPr>
            <a:cxnSpLocks/>
          </p:cNvCxnSpPr>
          <p:nvPr/>
        </p:nvCxnSpPr>
        <p:spPr>
          <a:xfrm flipH="1">
            <a:off x="8180144" y="1409682"/>
            <a:ext cx="2103339" cy="1607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72D243-C6F0-C149-94ED-5EA9CD35EEBB}"/>
              </a:ext>
            </a:extLst>
          </p:cNvPr>
          <p:cNvSpPr txBox="1"/>
          <p:nvPr/>
        </p:nvSpPr>
        <p:spPr>
          <a:xfrm>
            <a:off x="9804552" y="921055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You are [</a:t>
            </a:r>
            <a:r>
              <a:rPr lang="fr-FR" dirty="0" err="1"/>
              <a:t>probably</a:t>
            </a:r>
            <a:r>
              <a:rPr lang="fr-FR" dirty="0"/>
              <a:t>]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D3F74F-A887-8B4C-A10C-CADEE1764EF2}"/>
              </a:ext>
            </a:extLst>
          </p:cNvPr>
          <p:cNvSpPr/>
          <p:nvPr/>
        </p:nvSpPr>
        <p:spPr>
          <a:xfrm>
            <a:off x="7042483" y="1261518"/>
            <a:ext cx="2008414" cy="20084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1"/>
              <a:t>Physics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B1FAB5E9-26FD-D847-92E9-CC4DB5E4BAAF}"/>
              </a:ext>
            </a:extLst>
          </p:cNvPr>
          <p:cNvSpPr/>
          <p:nvPr/>
        </p:nvSpPr>
        <p:spPr>
          <a:xfrm>
            <a:off x="7864017" y="2926080"/>
            <a:ext cx="365345" cy="343852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1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Word Meanings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066305"/>
            <a:ext cx="11389893" cy="396709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text (or speech) is a sequence of words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But what is the meaning of a word?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Human learns the meanings of words (in the native language) through association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Human learns a first foreign language through association with the native one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Human learns another foreign language through association with the native or the first foreign language, etc.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But how to make a machine understand what a word means?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9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Encodings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363189"/>
            <a:ext cx="11389893" cy="367020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answer is through associations, but with what? – numbers!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Computers are known to be good with numbers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Imagine if we substitute the word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by a number, would it depend on the natural language?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most naïve way to encode words is one-of-N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one-hot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encoding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8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One-hot Encoding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066306"/>
            <a:ext cx="11389893" cy="3967090"/>
          </a:xfrm>
        </p:spPr>
        <p:txBody>
          <a:bodyPr>
            <a:normAutofit/>
          </a:bodyPr>
          <a:lstStyle/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81181-0002-CD4D-BB24-D2E773F832C7}"/>
              </a:ext>
            </a:extLst>
          </p:cNvPr>
          <p:cNvGrpSpPr/>
          <p:nvPr/>
        </p:nvGrpSpPr>
        <p:grpSpPr>
          <a:xfrm>
            <a:off x="1341913" y="1518846"/>
            <a:ext cx="1900052" cy="369332"/>
            <a:chOff x="1508166" y="3466397"/>
            <a:chExt cx="1900052" cy="3693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2211DB-8F03-6A45-8889-9805150DEC0B}"/>
                </a:ext>
              </a:extLst>
            </p:cNvPr>
            <p:cNvGrpSpPr/>
            <p:nvPr/>
          </p:nvGrpSpPr>
          <p:grpSpPr>
            <a:xfrm>
              <a:off x="1508166" y="3467594"/>
              <a:ext cx="1900052" cy="368135"/>
              <a:chOff x="2636322" y="3372592"/>
              <a:chExt cx="1900052" cy="36813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4D81FC1-0098-C043-85F0-72480573E574}"/>
                  </a:ext>
                </a:extLst>
              </p:cNvPr>
              <p:cNvSpPr/>
              <p:nvPr/>
            </p:nvSpPr>
            <p:spPr>
              <a:xfrm>
                <a:off x="2636322" y="3372592"/>
                <a:ext cx="1900052" cy="3681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C63F28C-5D39-9240-95A8-A3AEB4E23862}"/>
                  </a:ext>
                </a:extLst>
              </p:cNvPr>
              <p:cNvCxnSpPr>
                <a:stCxn id="3" idx="0"/>
                <a:endCxn id="3" idx="2"/>
              </p:cNvCxnSpPr>
              <p:nvPr/>
            </p:nvCxnSpPr>
            <p:spPr>
              <a:xfrm>
                <a:off x="3586348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D56072B-34FC-F14C-B2A4-E41C19962572}"/>
                  </a:ext>
                </a:extLst>
              </p:cNvPr>
              <p:cNvCxnSpPr/>
              <p:nvPr/>
            </p:nvCxnSpPr>
            <p:spPr>
              <a:xfrm>
                <a:off x="3109356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AD6A7-7E17-304C-BE9B-97B629DB1128}"/>
                  </a:ext>
                </a:extLst>
              </p:cNvPr>
              <p:cNvCxnSpPr/>
              <p:nvPr/>
            </p:nvCxnSpPr>
            <p:spPr>
              <a:xfrm>
                <a:off x="4047506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34FC47-1EB0-8644-BEC8-F48D78724A33}"/>
                </a:ext>
              </a:extLst>
            </p:cNvPr>
            <p:cNvSpPr txBox="1"/>
            <p:nvPr/>
          </p:nvSpPr>
          <p:spPr>
            <a:xfrm>
              <a:off x="1557973" y="3466397"/>
              <a:ext cx="1850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0       0       0       1 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352C20-68E4-334F-A017-E0CA08B130B3}"/>
              </a:ext>
            </a:extLst>
          </p:cNvPr>
          <p:cNvGrpSpPr/>
          <p:nvPr/>
        </p:nvGrpSpPr>
        <p:grpSpPr>
          <a:xfrm>
            <a:off x="1341913" y="2241261"/>
            <a:ext cx="1900052" cy="369332"/>
            <a:chOff x="1508166" y="3466397"/>
            <a:chExt cx="1900052" cy="3693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32BB68-CD8B-0447-AC81-C6EDFA5AED8B}"/>
                </a:ext>
              </a:extLst>
            </p:cNvPr>
            <p:cNvGrpSpPr/>
            <p:nvPr/>
          </p:nvGrpSpPr>
          <p:grpSpPr>
            <a:xfrm>
              <a:off x="1508166" y="3467594"/>
              <a:ext cx="1900052" cy="368135"/>
              <a:chOff x="2636322" y="3372592"/>
              <a:chExt cx="1900052" cy="36813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F91172-4B3B-1A47-8316-705C7814DB81}"/>
                  </a:ext>
                </a:extLst>
              </p:cNvPr>
              <p:cNvSpPr/>
              <p:nvPr/>
            </p:nvSpPr>
            <p:spPr>
              <a:xfrm>
                <a:off x="2636322" y="3372592"/>
                <a:ext cx="1900052" cy="3681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4469B3B-5FB9-2F41-A055-9A87F490877C}"/>
                  </a:ext>
                </a:extLst>
              </p:cNvPr>
              <p:cNvCxnSpPr>
                <a:stCxn id="16" idx="0"/>
                <a:endCxn id="16" idx="2"/>
              </p:cNvCxnSpPr>
              <p:nvPr/>
            </p:nvCxnSpPr>
            <p:spPr>
              <a:xfrm>
                <a:off x="3586348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08D2E4-2A08-5D48-8DD3-9A0C8F8F6152}"/>
                  </a:ext>
                </a:extLst>
              </p:cNvPr>
              <p:cNvCxnSpPr/>
              <p:nvPr/>
            </p:nvCxnSpPr>
            <p:spPr>
              <a:xfrm>
                <a:off x="3109356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ED622C1-DF1C-F14D-A5F0-61A2DBAA654F}"/>
                  </a:ext>
                </a:extLst>
              </p:cNvPr>
              <p:cNvCxnSpPr/>
              <p:nvPr/>
            </p:nvCxnSpPr>
            <p:spPr>
              <a:xfrm>
                <a:off x="4047506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8DC342-EF66-034E-A9E9-68477EEC6EDC}"/>
                </a:ext>
              </a:extLst>
            </p:cNvPr>
            <p:cNvSpPr txBox="1"/>
            <p:nvPr/>
          </p:nvSpPr>
          <p:spPr>
            <a:xfrm>
              <a:off x="1557973" y="3466397"/>
              <a:ext cx="1850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0       0       1       0 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4C3FCE-A46D-C948-ADAA-907D0452C197}"/>
              </a:ext>
            </a:extLst>
          </p:cNvPr>
          <p:cNvGrpSpPr/>
          <p:nvPr/>
        </p:nvGrpSpPr>
        <p:grpSpPr>
          <a:xfrm>
            <a:off x="1341913" y="2963676"/>
            <a:ext cx="1900052" cy="369332"/>
            <a:chOff x="1508166" y="3466397"/>
            <a:chExt cx="1900052" cy="36933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8A6F70-10BD-AE4F-84D2-7F3A745A841A}"/>
                </a:ext>
              </a:extLst>
            </p:cNvPr>
            <p:cNvGrpSpPr/>
            <p:nvPr/>
          </p:nvGrpSpPr>
          <p:grpSpPr>
            <a:xfrm>
              <a:off x="1508166" y="3467594"/>
              <a:ext cx="1900052" cy="368135"/>
              <a:chOff x="2636322" y="3372592"/>
              <a:chExt cx="1900052" cy="36813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1EE686-8DB8-E346-91B2-2E21BF2D3883}"/>
                  </a:ext>
                </a:extLst>
              </p:cNvPr>
              <p:cNvSpPr/>
              <p:nvPr/>
            </p:nvSpPr>
            <p:spPr>
              <a:xfrm>
                <a:off x="2636322" y="3372592"/>
                <a:ext cx="1900052" cy="3681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F3083A5-3464-EC41-80F3-FFE61605D8DA}"/>
                  </a:ext>
                </a:extLst>
              </p:cNvPr>
              <p:cNvCxnSpPr>
                <a:stCxn id="23" idx="0"/>
                <a:endCxn id="23" idx="2"/>
              </p:cNvCxnSpPr>
              <p:nvPr/>
            </p:nvCxnSpPr>
            <p:spPr>
              <a:xfrm>
                <a:off x="3586348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AACF1D4-37B0-0E4E-94E9-08B380FF697E}"/>
                  </a:ext>
                </a:extLst>
              </p:cNvPr>
              <p:cNvCxnSpPr/>
              <p:nvPr/>
            </p:nvCxnSpPr>
            <p:spPr>
              <a:xfrm>
                <a:off x="3109356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9A53850-A334-994C-A0E8-C216E67863B0}"/>
                  </a:ext>
                </a:extLst>
              </p:cNvPr>
              <p:cNvCxnSpPr/>
              <p:nvPr/>
            </p:nvCxnSpPr>
            <p:spPr>
              <a:xfrm>
                <a:off x="4047506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2237D8-8F8F-8F4A-A5F6-00A13A10B068}"/>
                </a:ext>
              </a:extLst>
            </p:cNvPr>
            <p:cNvSpPr txBox="1"/>
            <p:nvPr/>
          </p:nvSpPr>
          <p:spPr>
            <a:xfrm>
              <a:off x="1557973" y="3466397"/>
              <a:ext cx="1850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0       1       0       0 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2B1289-A955-634C-8618-B47199FAC10D}"/>
              </a:ext>
            </a:extLst>
          </p:cNvPr>
          <p:cNvGrpSpPr/>
          <p:nvPr/>
        </p:nvGrpSpPr>
        <p:grpSpPr>
          <a:xfrm>
            <a:off x="1341913" y="3652756"/>
            <a:ext cx="1900052" cy="369332"/>
            <a:chOff x="1508166" y="3466397"/>
            <a:chExt cx="1900052" cy="3693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9851374-C626-BB48-A32F-D9F94EE865A0}"/>
                </a:ext>
              </a:extLst>
            </p:cNvPr>
            <p:cNvGrpSpPr/>
            <p:nvPr/>
          </p:nvGrpSpPr>
          <p:grpSpPr>
            <a:xfrm>
              <a:off x="1508166" y="3467594"/>
              <a:ext cx="1900052" cy="368135"/>
              <a:chOff x="2636322" y="3372592"/>
              <a:chExt cx="1900052" cy="36813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88AD4B-EFDF-534A-AF82-D0EFBE68121E}"/>
                  </a:ext>
                </a:extLst>
              </p:cNvPr>
              <p:cNvSpPr/>
              <p:nvPr/>
            </p:nvSpPr>
            <p:spPr>
              <a:xfrm>
                <a:off x="2636322" y="3372592"/>
                <a:ext cx="1900052" cy="3681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D5CD35C-39CE-2C4C-B1E7-FE47E4B8E73C}"/>
                  </a:ext>
                </a:extLst>
              </p:cNvPr>
              <p:cNvCxnSpPr>
                <a:stCxn id="30" idx="0"/>
                <a:endCxn id="30" idx="2"/>
              </p:cNvCxnSpPr>
              <p:nvPr/>
            </p:nvCxnSpPr>
            <p:spPr>
              <a:xfrm>
                <a:off x="3586348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0D5999C-B640-DF4D-8091-AAB40B8D29D1}"/>
                  </a:ext>
                </a:extLst>
              </p:cNvPr>
              <p:cNvCxnSpPr/>
              <p:nvPr/>
            </p:nvCxnSpPr>
            <p:spPr>
              <a:xfrm>
                <a:off x="3109356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A80E4E-06F2-8649-8375-3C4CB086D73E}"/>
                  </a:ext>
                </a:extLst>
              </p:cNvPr>
              <p:cNvCxnSpPr/>
              <p:nvPr/>
            </p:nvCxnSpPr>
            <p:spPr>
              <a:xfrm>
                <a:off x="4047506" y="3372592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3BCF21-5AC4-9D4A-89F4-D7BE5D9388D5}"/>
                </a:ext>
              </a:extLst>
            </p:cNvPr>
            <p:cNvSpPr txBox="1"/>
            <p:nvPr/>
          </p:nvSpPr>
          <p:spPr>
            <a:xfrm>
              <a:off x="1557973" y="3466397"/>
              <a:ext cx="1850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1       0       0       0   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E2E60DF-4892-A044-B127-54148009EB3C}"/>
              </a:ext>
            </a:extLst>
          </p:cNvPr>
          <p:cNvSpPr/>
          <p:nvPr/>
        </p:nvSpPr>
        <p:spPr>
          <a:xfrm>
            <a:off x="546757" y="153327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Man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255447-C70B-1D49-B950-62F2E8811B20}"/>
              </a:ext>
            </a:extLst>
          </p:cNvPr>
          <p:cNvSpPr/>
          <p:nvPr/>
        </p:nvSpPr>
        <p:spPr>
          <a:xfrm>
            <a:off x="521636" y="220912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Woman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3F2B77-4407-E24E-B319-C285D767440F}"/>
              </a:ext>
            </a:extLst>
          </p:cNvPr>
          <p:cNvSpPr/>
          <p:nvPr/>
        </p:nvSpPr>
        <p:spPr>
          <a:xfrm>
            <a:off x="543063" y="299946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King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AF3166-F549-9441-AEEF-C573E38DB4BB}"/>
              </a:ext>
            </a:extLst>
          </p:cNvPr>
          <p:cNvSpPr/>
          <p:nvPr/>
        </p:nvSpPr>
        <p:spPr>
          <a:xfrm>
            <a:off x="532840" y="367530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Queen</a:t>
            </a:r>
            <a:endParaRPr lang="fr-FR" dirty="0"/>
          </a:p>
        </p:txBody>
      </p:sp>
      <p:sp>
        <p:nvSpPr>
          <p:cNvPr id="40" name="Subtitle 4">
            <a:extLst>
              <a:ext uri="{FF2B5EF4-FFF2-40B4-BE49-F238E27FC236}">
                <a16:creationId xmlns:a16="http://schemas.microsoft.com/office/drawing/2014/main" id="{7B18A7A5-310E-2F47-93EE-07AD20AB44F8}"/>
              </a:ext>
            </a:extLst>
          </p:cNvPr>
          <p:cNvSpPr txBox="1">
            <a:spLocks/>
          </p:cNvSpPr>
          <p:nvPr/>
        </p:nvSpPr>
        <p:spPr>
          <a:xfrm>
            <a:off x="4417620" y="1518846"/>
            <a:ext cx="7802189" cy="574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Imagine our vocabulary consists of 4 words: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Man, Woman, King, Queen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Will need a vector of size 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Where N is the size of vocabulary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If you are a programmer, you can already smell that this is redundant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Why can’t we have just the same bit for Man/Woman ?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Not so easy, then what would you do with apple/pear/kaki ?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Should they go to separate bits then?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5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Distributed Encoding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9180" y="1277685"/>
            <a:ext cx="8870524" cy="400287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But why to restrict the bits to integers, let them float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If they are floaing, we capture more information, so why can’t we have less dimensionality?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Let’s fix the size of the vector to let’s say 2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Can we then perhaps name the axes?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But wait, what does royalty mean?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Can we generalize to the whole vocabulary?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0A3348-B5FB-CA42-A63C-941A9875855E}"/>
              </a:ext>
            </a:extLst>
          </p:cNvPr>
          <p:cNvGrpSpPr/>
          <p:nvPr/>
        </p:nvGrpSpPr>
        <p:grpSpPr>
          <a:xfrm>
            <a:off x="1455431" y="1340428"/>
            <a:ext cx="1033129" cy="382848"/>
            <a:chOff x="1455431" y="3466113"/>
            <a:chExt cx="1033129" cy="38284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2211DB-8F03-6A45-8889-9805150DEC0B}"/>
                </a:ext>
              </a:extLst>
            </p:cNvPr>
            <p:cNvGrpSpPr/>
            <p:nvPr/>
          </p:nvGrpSpPr>
          <p:grpSpPr>
            <a:xfrm>
              <a:off x="1508166" y="3467594"/>
              <a:ext cx="940822" cy="381367"/>
              <a:chOff x="2636322" y="3372592"/>
              <a:chExt cx="1266745" cy="38136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4D81FC1-0098-C043-85F0-72480573E574}"/>
                  </a:ext>
                </a:extLst>
              </p:cNvPr>
              <p:cNvSpPr/>
              <p:nvPr/>
            </p:nvSpPr>
            <p:spPr>
              <a:xfrm>
                <a:off x="2636322" y="3372592"/>
                <a:ext cx="1266745" cy="3681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D56072B-34FC-F14C-B2A4-E41C19962572}"/>
                  </a:ext>
                </a:extLst>
              </p:cNvPr>
              <p:cNvCxnSpPr/>
              <p:nvPr/>
            </p:nvCxnSpPr>
            <p:spPr>
              <a:xfrm>
                <a:off x="3273226" y="3385824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34FC47-1EB0-8644-BEC8-F48D78724A33}"/>
                </a:ext>
              </a:extLst>
            </p:cNvPr>
            <p:cNvSpPr txBox="1"/>
            <p:nvPr/>
          </p:nvSpPr>
          <p:spPr>
            <a:xfrm>
              <a:off x="1455431" y="3466113"/>
              <a:ext cx="1033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0.1    0.9       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E2E60DF-4892-A044-B127-54148009EB3C}"/>
              </a:ext>
            </a:extLst>
          </p:cNvPr>
          <p:cNvSpPr/>
          <p:nvPr/>
        </p:nvSpPr>
        <p:spPr>
          <a:xfrm>
            <a:off x="713010" y="135514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Man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255447-C70B-1D49-B950-62F2E8811B20}"/>
              </a:ext>
            </a:extLst>
          </p:cNvPr>
          <p:cNvSpPr/>
          <p:nvPr/>
        </p:nvSpPr>
        <p:spPr>
          <a:xfrm>
            <a:off x="687889" y="203098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Woman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3F2B77-4407-E24E-B319-C285D767440F}"/>
              </a:ext>
            </a:extLst>
          </p:cNvPr>
          <p:cNvSpPr/>
          <p:nvPr/>
        </p:nvSpPr>
        <p:spPr>
          <a:xfrm>
            <a:off x="709316" y="282132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King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AF3166-F549-9441-AEEF-C573E38DB4BB}"/>
              </a:ext>
            </a:extLst>
          </p:cNvPr>
          <p:cNvSpPr/>
          <p:nvPr/>
        </p:nvSpPr>
        <p:spPr>
          <a:xfrm>
            <a:off x="699093" y="34971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Queen</a:t>
            </a:r>
            <a:endParaRPr lang="fr-FR" dirty="0"/>
          </a:p>
        </p:txBody>
      </p:sp>
      <p:sp>
        <p:nvSpPr>
          <p:cNvPr id="40" name="Subtitle 4">
            <a:extLst>
              <a:ext uri="{FF2B5EF4-FFF2-40B4-BE49-F238E27FC236}">
                <a16:creationId xmlns:a16="http://schemas.microsoft.com/office/drawing/2014/main" id="{7B18A7A5-310E-2F47-93EE-07AD20AB44F8}"/>
              </a:ext>
            </a:extLst>
          </p:cNvPr>
          <p:cNvSpPr txBox="1">
            <a:spLocks/>
          </p:cNvSpPr>
          <p:nvPr/>
        </p:nvSpPr>
        <p:spPr>
          <a:xfrm>
            <a:off x="5953364" y="4228002"/>
            <a:ext cx="6891959" cy="396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F84883-9C41-904E-8CED-B6B93DE8E4EB}"/>
              </a:ext>
            </a:extLst>
          </p:cNvPr>
          <p:cNvGrpSpPr/>
          <p:nvPr/>
        </p:nvGrpSpPr>
        <p:grpSpPr>
          <a:xfrm>
            <a:off x="1455430" y="2112660"/>
            <a:ext cx="1033129" cy="382848"/>
            <a:chOff x="1455431" y="3466113"/>
            <a:chExt cx="1033129" cy="38284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07A6BD2-922D-9A46-95F4-511C386E750A}"/>
                </a:ext>
              </a:extLst>
            </p:cNvPr>
            <p:cNvGrpSpPr/>
            <p:nvPr/>
          </p:nvGrpSpPr>
          <p:grpSpPr>
            <a:xfrm>
              <a:off x="1508166" y="3467594"/>
              <a:ext cx="940822" cy="381367"/>
              <a:chOff x="2636322" y="3372592"/>
              <a:chExt cx="1266745" cy="381367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3BC36D3-92BB-4D46-B209-08C012D41D0E}"/>
                  </a:ext>
                </a:extLst>
              </p:cNvPr>
              <p:cNvSpPr/>
              <p:nvPr/>
            </p:nvSpPr>
            <p:spPr>
              <a:xfrm>
                <a:off x="2636322" y="3372592"/>
                <a:ext cx="1266745" cy="3681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245E712-3D4E-B140-8662-DE74BCCC2E7A}"/>
                  </a:ext>
                </a:extLst>
              </p:cNvPr>
              <p:cNvCxnSpPr/>
              <p:nvPr/>
            </p:nvCxnSpPr>
            <p:spPr>
              <a:xfrm>
                <a:off x="3273226" y="3385824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7EFDAC-119F-024F-B33E-C61AFB8891BE}"/>
                </a:ext>
              </a:extLst>
            </p:cNvPr>
            <p:cNvSpPr txBox="1"/>
            <p:nvPr/>
          </p:nvSpPr>
          <p:spPr>
            <a:xfrm>
              <a:off x="1455431" y="3466113"/>
              <a:ext cx="1033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0.1    0.1      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9D4563-19AC-4A4E-989C-FB79457A2CB2}"/>
              </a:ext>
            </a:extLst>
          </p:cNvPr>
          <p:cNvGrpSpPr/>
          <p:nvPr/>
        </p:nvGrpSpPr>
        <p:grpSpPr>
          <a:xfrm>
            <a:off x="1462011" y="2821326"/>
            <a:ext cx="1033129" cy="382848"/>
            <a:chOff x="1455431" y="3466113"/>
            <a:chExt cx="1033129" cy="38284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F21722-0426-4847-9E0E-036867512521}"/>
                </a:ext>
              </a:extLst>
            </p:cNvPr>
            <p:cNvGrpSpPr/>
            <p:nvPr/>
          </p:nvGrpSpPr>
          <p:grpSpPr>
            <a:xfrm>
              <a:off x="1508166" y="3467594"/>
              <a:ext cx="940822" cy="381367"/>
              <a:chOff x="2636322" y="3372592"/>
              <a:chExt cx="1266745" cy="38136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2D09F5-3829-004A-8D2F-512E42AB49BF}"/>
                  </a:ext>
                </a:extLst>
              </p:cNvPr>
              <p:cNvSpPr/>
              <p:nvPr/>
            </p:nvSpPr>
            <p:spPr>
              <a:xfrm>
                <a:off x="2636322" y="3372592"/>
                <a:ext cx="1266745" cy="3681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CD938EB-8CD9-DD42-98DF-B8DB60D0EF77}"/>
                  </a:ext>
                </a:extLst>
              </p:cNvPr>
              <p:cNvCxnSpPr/>
              <p:nvPr/>
            </p:nvCxnSpPr>
            <p:spPr>
              <a:xfrm>
                <a:off x="3273226" y="3385824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47B51C-8F97-3343-A8BE-2092CCCBA193}"/>
                </a:ext>
              </a:extLst>
            </p:cNvPr>
            <p:cNvSpPr txBox="1"/>
            <p:nvPr/>
          </p:nvSpPr>
          <p:spPr>
            <a:xfrm>
              <a:off x="1455431" y="3466113"/>
              <a:ext cx="1033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0.9    0.9      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6AEEAD-EE4B-164B-B92E-5F30374A33F8}"/>
              </a:ext>
            </a:extLst>
          </p:cNvPr>
          <p:cNvGrpSpPr/>
          <p:nvPr/>
        </p:nvGrpSpPr>
        <p:grpSpPr>
          <a:xfrm>
            <a:off x="1455430" y="3536465"/>
            <a:ext cx="1033129" cy="382848"/>
            <a:chOff x="1455431" y="3466113"/>
            <a:chExt cx="1033129" cy="38284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35C7FB-4645-D042-A212-1A491A2C2FFF}"/>
                </a:ext>
              </a:extLst>
            </p:cNvPr>
            <p:cNvGrpSpPr/>
            <p:nvPr/>
          </p:nvGrpSpPr>
          <p:grpSpPr>
            <a:xfrm>
              <a:off x="1508166" y="3467594"/>
              <a:ext cx="940822" cy="381367"/>
              <a:chOff x="2636322" y="3372592"/>
              <a:chExt cx="1266745" cy="38136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C0A88C-9D6C-E74E-B2ED-7E168D433EE4}"/>
                  </a:ext>
                </a:extLst>
              </p:cNvPr>
              <p:cNvSpPr/>
              <p:nvPr/>
            </p:nvSpPr>
            <p:spPr>
              <a:xfrm>
                <a:off x="2636322" y="3372592"/>
                <a:ext cx="1266745" cy="3681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B5CD67E-3E5A-984F-BACB-0502F14FE89E}"/>
                  </a:ext>
                </a:extLst>
              </p:cNvPr>
              <p:cNvCxnSpPr/>
              <p:nvPr/>
            </p:nvCxnSpPr>
            <p:spPr>
              <a:xfrm>
                <a:off x="3273226" y="3385824"/>
                <a:ext cx="0" cy="36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7E9A79-B5AD-F54F-8616-D535359C5CAE}"/>
                </a:ext>
              </a:extLst>
            </p:cNvPr>
            <p:cNvSpPr txBox="1"/>
            <p:nvPr/>
          </p:nvSpPr>
          <p:spPr>
            <a:xfrm>
              <a:off x="1455431" y="3466113"/>
              <a:ext cx="1033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0.9    0.1       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72301D-F9A5-9A4E-B531-2056623AD305}"/>
              </a:ext>
            </a:extLst>
          </p:cNvPr>
          <p:cNvCxnSpPr/>
          <p:nvPr/>
        </p:nvCxnSpPr>
        <p:spPr>
          <a:xfrm flipV="1">
            <a:off x="1733799" y="4120738"/>
            <a:ext cx="0" cy="1615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21897E-7AC4-D443-8274-607D51BFC6E8}"/>
              </a:ext>
            </a:extLst>
          </p:cNvPr>
          <p:cNvCxnSpPr/>
          <p:nvPr/>
        </p:nvCxnSpPr>
        <p:spPr>
          <a:xfrm flipV="1">
            <a:off x="2254334" y="4120738"/>
            <a:ext cx="0" cy="1615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9F6BC52-2008-584D-AD42-EF0A07F6542D}"/>
              </a:ext>
            </a:extLst>
          </p:cNvPr>
          <p:cNvSpPr/>
          <p:nvPr/>
        </p:nvSpPr>
        <p:spPr>
          <a:xfrm>
            <a:off x="742024" y="58422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Royalty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2DF0DF-1396-AA4D-8726-50910B2463F6}"/>
              </a:ext>
            </a:extLst>
          </p:cNvPr>
          <p:cNvSpPr/>
          <p:nvPr/>
        </p:nvSpPr>
        <p:spPr>
          <a:xfrm>
            <a:off x="2189758" y="584221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Masculinity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10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Semantic Space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107871"/>
            <a:ext cx="11389893" cy="388396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Abstract multidimensional space of semantic representations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We can fix the number of dimensions upfront, but far less than the size of vocabulary, let’s say 100D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Provides virtually continuum number of axes (linear combinations of those) with human tractable meanings, such as royalty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Major milestone in NLP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To visualize 100D space, you need some sort of dimensionality reduction, e.g. PCA, t-SNE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http://projector.tensorflow.org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6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word2vec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146300"/>
            <a:ext cx="11389893" cy="2666098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9600" noProof="1">
                <a:latin typeface="Consolas" panose="020B0609020204030204" pitchFamily="49" charset="0"/>
                <a:cs typeface="Consolas" panose="020B0609020204030204" pitchFamily="49" charset="0"/>
              </a:rPr>
              <a:t>But how to learn the distributed representations of the words?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9600" noProof="1">
                <a:latin typeface="Consolas" panose="020B0609020204030204" pitchFamily="49" charset="0"/>
                <a:cs typeface="Consolas" panose="020B0609020204030204" pitchFamily="49" charset="0"/>
              </a:rPr>
              <a:t>Using the context – the neighbouring words in the data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9600" noProof="1">
                <a:latin typeface="Consolas" panose="020B0609020204030204" pitchFamily="49" charset="0"/>
                <a:cs typeface="Consolas" panose="020B0609020204030204" pitchFamily="49" charset="0"/>
              </a:rPr>
              <a:t>Assuming the ensemble of contexts is characteristic for a word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9600" noProof="1">
                <a:latin typeface="Consolas" panose="020B0609020204030204" pitchFamily="49" charset="0"/>
                <a:cs typeface="Consolas" panose="020B0609020204030204" pitchFamily="49" charset="0"/>
              </a:rPr>
              <a:t>Maximize the conditional probability of predicting the target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9600" noProof="1">
                <a:latin typeface="Consolas" panose="020B0609020204030204" pitchFamily="49" charset="0"/>
                <a:cs typeface="Consolas" panose="020B0609020204030204" pitchFamily="49" charset="0"/>
              </a:rPr>
              <a:t>Bag-of-words vs skip-grams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9600" noProof="1">
                <a:latin typeface="Consolas" panose="020B0609020204030204" pitchFamily="49" charset="0"/>
                <a:cs typeface="Consolas" panose="020B0609020204030204" pitchFamily="49" charset="0"/>
              </a:rPr>
              <a:t>Negative sampling and hierarchical softmax for performance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9600" noProof="1">
                <a:latin typeface="Consolas" panose="020B0609020204030204" pitchFamily="49" charset="0"/>
                <a:cs typeface="Consolas" panose="020B0609020204030204" pitchFamily="49" charset="0"/>
              </a:rPr>
              <a:t>Hidden layer embeddings are the vectors we are after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1200" noProof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https://www.tensorflow.org/tutorials/text/word2vec</a:t>
            </a:r>
            <a:r>
              <a:rPr lang="en-US" sz="112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1200" noProof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https://github.com/fchollet/deep-learning-with-python-notebooks/blob/master/6.1-using-word-embeddings.ipynb</a:t>
            </a:r>
            <a:r>
              <a:rPr lang="en-US" sz="112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5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{66469857-72B8-264A-887F-A82B93B36CB2}tf10001069</Template>
  <TotalTime>2447</TotalTime>
  <Words>996</Words>
  <Application>Microsoft Macintosh PowerPoint</Application>
  <PresentationFormat>Widescreen</PresentationFormat>
  <Paragraphs>170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Geneva</vt:lpstr>
      <vt:lpstr>Wingdings</vt:lpstr>
      <vt:lpstr>Office Theme</vt:lpstr>
      <vt:lpstr>Introduction to  Natural Language Processing</vt:lpstr>
      <vt:lpstr>Outline</vt:lpstr>
      <vt:lpstr>NLP</vt:lpstr>
      <vt:lpstr>Word Meanings</vt:lpstr>
      <vt:lpstr>Encodings</vt:lpstr>
      <vt:lpstr>One-hot Encoding</vt:lpstr>
      <vt:lpstr>Distributed Encoding</vt:lpstr>
      <vt:lpstr>Semantic Space</vt:lpstr>
      <vt:lpstr>word2vec</vt:lpstr>
      <vt:lpstr>Regularities and Similarities</vt:lpstr>
      <vt:lpstr>Word Games</vt:lpstr>
      <vt:lpstr>Neural Machine Translation</vt:lpstr>
      <vt:lpstr>Encoder-Decoder Architecture</vt:lpstr>
      <vt:lpstr>Attention</vt:lpstr>
      <vt:lpstr>Libraries, Datasets, 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266</cp:revision>
  <dcterms:created xsi:type="dcterms:W3CDTF">2021-02-15T05:56:34Z</dcterms:created>
  <dcterms:modified xsi:type="dcterms:W3CDTF">2021-02-18T11:43:27Z</dcterms:modified>
</cp:coreProperties>
</file>