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6" r:id="rId1"/>
  </p:sldMasterIdLst>
  <p:notesMasterIdLst>
    <p:notesMasterId r:id="rId22"/>
  </p:notesMasterIdLst>
  <p:sldIdLst>
    <p:sldId id="256" r:id="rId2"/>
    <p:sldId id="258" r:id="rId3"/>
    <p:sldId id="259" r:id="rId4"/>
    <p:sldId id="261" r:id="rId5"/>
    <p:sldId id="262" r:id="rId6"/>
    <p:sldId id="265" r:id="rId7"/>
    <p:sldId id="267" r:id="rId8"/>
    <p:sldId id="268" r:id="rId9"/>
    <p:sldId id="270" r:id="rId10"/>
    <p:sldId id="271" r:id="rId11"/>
    <p:sldId id="272" r:id="rId12"/>
    <p:sldId id="273" r:id="rId13"/>
    <p:sldId id="274" r:id="rId14"/>
    <p:sldId id="278" r:id="rId15"/>
    <p:sldId id="275" r:id="rId16"/>
    <p:sldId id="276" r:id="rId17"/>
    <p:sldId id="277" r:id="rId18"/>
    <p:sldId id="269" r:id="rId19"/>
    <p:sldId id="260" r:id="rId20"/>
    <p:sldId id="279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2615"/>
  </p:normalViewPr>
  <p:slideViewPr>
    <p:cSldViewPr snapToGrid="0" snapToObjects="1">
      <p:cViewPr varScale="1">
        <p:scale>
          <a:sx n="78" d="100"/>
          <a:sy n="78" d="100"/>
        </p:scale>
        <p:origin x="1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4D45D-36F4-B446-823A-998F3CA5AC24}" type="datetimeFigureOut">
              <a:rPr lang="fr-FR" smtClean="0"/>
              <a:t>17/02/2021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F929E-C847-9C4B-9137-A68B069E2251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67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F929E-C847-9C4B-9137-A68B069E2251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6269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F929E-C847-9C4B-9137-A68B069E2251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8976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F929E-C847-9C4B-9137-A68B069E2251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7342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61B67-3014-0A4D-BF9C-36B65D701CEE}" type="datetime1">
              <a:rPr lang="fr-FR" smtClean="0"/>
              <a:t>17/02/2021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75A-3DC0-1944-A208-2C57F8534A8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1361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CC150-4A9E-F947-9F89-D3B4FCA8CFE8}" type="datetime1">
              <a:rPr lang="fr-FR" smtClean="0"/>
              <a:t>17/02/2021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75A-3DC0-1944-A208-2C57F8534A8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2805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CBB47-34EF-A94E-9470-DFF64FD5745B}" type="datetime1">
              <a:rPr lang="fr-FR" smtClean="0"/>
              <a:t>17/02/2021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75A-3DC0-1944-A208-2C57F8534A8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1765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41D46-B9E2-D644-96BC-0A0B0FE63781}" type="datetime1">
              <a:rPr lang="fr-FR" smtClean="0"/>
              <a:t>17/02/2021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75A-3DC0-1944-A208-2C57F8534A8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7570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1752B-9ECE-7D45-85C6-2E2AB3174CA3}" type="datetime1">
              <a:rPr lang="fr-FR" smtClean="0"/>
              <a:t>17/02/2021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75A-3DC0-1944-A208-2C57F8534A8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8076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819E-F79C-7745-A642-7D2F70BE20B2}" type="datetime1">
              <a:rPr lang="fr-FR" smtClean="0"/>
              <a:t>17/02/2021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75A-3DC0-1944-A208-2C57F8534A8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8499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3E24-6544-E042-B4FA-15284D5CE37F}" type="datetime1">
              <a:rPr lang="fr-FR" smtClean="0"/>
              <a:t>17/02/2021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75A-3DC0-1944-A208-2C57F8534A8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605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AA75-51F8-8243-9B3A-EAF144BFEFAD}" type="datetime1">
              <a:rPr lang="fr-FR" smtClean="0"/>
              <a:t>17/02/2021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75A-3DC0-1944-A208-2C57F8534A8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0906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892D-55E4-6D4D-BA1B-F3C614D6805F}" type="datetime1">
              <a:rPr lang="fr-FR" smtClean="0"/>
              <a:t>17/02/2021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75A-3DC0-1944-A208-2C57F8534A8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7185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E548-02F3-094E-940D-ABE55A1C4D46}" type="datetime1">
              <a:rPr lang="fr-FR" smtClean="0"/>
              <a:t>17/02/2021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75A-3DC0-1944-A208-2C57F8534A8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931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DA915-F320-6B47-BEBB-D8C40BF7D4A5}" type="datetime1">
              <a:rPr lang="fr-FR" smtClean="0"/>
              <a:t>17/02/2021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75A-3DC0-1944-A208-2C57F8534A8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663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AA4AF-6BD5-7547-9395-FD4A66A3DCDD}" type="datetime1">
              <a:rPr lang="fr-FR" smtClean="0"/>
              <a:t>17/02/2021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AD75A-3DC0-1944-A208-2C57F8534A8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3319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rxiv.org/pdf/1312.0493.pdf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researchgate.net/publication/13853244_Long_Short-term_Memory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rxiv.org/pdf/1406.1078.pdf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keras.io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chollet/deep-learning-with-python-notebooks" TargetMode="External"/><Relationship Id="rId2" Type="http://schemas.openxmlformats.org/officeDocument/2006/relationships/hyperlink" Target="https://github.com/ageron/handson-ml2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CE02E-C4FA-054F-B0EC-508DDDE0E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348" y="1791954"/>
            <a:ext cx="11373852" cy="2387600"/>
          </a:xfrm>
        </p:spPr>
        <p:txBody>
          <a:bodyPr>
            <a:normAutofit/>
          </a:bodyPr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Introduction to </a:t>
            </a:r>
            <a:b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Recurrent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72E62-9E2D-B04D-826E-D73455EB4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7748" y="6030119"/>
            <a:ext cx="9144000" cy="1655762"/>
          </a:xfrm>
        </p:spPr>
        <p:txBody>
          <a:bodyPr/>
          <a:lstStyle/>
          <a:p>
            <a:r>
              <a:rPr lang="en-US" noProof="1">
                <a:latin typeface="Consolas" panose="020B0609020204030204" pitchFamily="49" charset="0"/>
                <a:ea typeface="Geneva" panose="020B0503030404040204" pitchFamily="34" charset="0"/>
                <a:cs typeface="Consolas" panose="020B0609020204030204" pitchFamily="49" charset="0"/>
              </a:rPr>
              <a:t>LENS ML SCHOOL 2021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E68E6F6-0A6E-864A-97DF-CDE29F8CEF86}"/>
              </a:ext>
            </a:extLst>
          </p:cNvPr>
          <p:cNvSpPr txBox="1">
            <a:spLocks/>
          </p:cNvSpPr>
          <p:nvPr/>
        </p:nvSpPr>
        <p:spPr>
          <a:xfrm>
            <a:off x="-2093495" y="603011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G. VARDANYAN, ILL</a:t>
            </a:r>
          </a:p>
        </p:txBody>
      </p:sp>
    </p:spTree>
    <p:extLst>
      <p:ext uri="{BB962C8B-B14F-4D97-AF65-F5344CB8AC3E}">
        <p14:creationId xmlns:p14="http://schemas.microsoft.com/office/powerpoint/2010/main" val="1230583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CE02E-C4FA-054F-B0EC-508DDDE0E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927" y="0"/>
            <a:ext cx="9160042" cy="1042737"/>
          </a:xfrm>
        </p:spPr>
        <p:txBody>
          <a:bodyPr>
            <a:normAutofit/>
          </a:bodyPr>
          <a:lstStyle/>
          <a:p>
            <a:pPr algn="l"/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I/O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951022-44AA-6348-A91C-278A31598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860" y="1101519"/>
            <a:ext cx="9982200" cy="3378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76170C-BC88-4E42-B8BA-DEBEB567E489}"/>
              </a:ext>
            </a:extLst>
          </p:cNvPr>
          <p:cNvSpPr txBox="1"/>
          <p:nvPr/>
        </p:nvSpPr>
        <p:spPr>
          <a:xfrm>
            <a:off x="1602377" y="4479719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4F72B0-3B7D-0C42-9BAA-C514B1E4C4DD}"/>
              </a:ext>
            </a:extLst>
          </p:cNvPr>
          <p:cNvSpPr txBox="1"/>
          <p:nvPr/>
        </p:nvSpPr>
        <p:spPr>
          <a:xfrm>
            <a:off x="3313611" y="447971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526CB9-D2BD-F04C-97C1-805A79025C20}"/>
              </a:ext>
            </a:extLst>
          </p:cNvPr>
          <p:cNvSpPr txBox="1"/>
          <p:nvPr/>
        </p:nvSpPr>
        <p:spPr>
          <a:xfrm>
            <a:off x="5167421" y="4479719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602619-23F0-B641-9F91-BE397DBC531A}"/>
              </a:ext>
            </a:extLst>
          </p:cNvPr>
          <p:cNvSpPr txBox="1"/>
          <p:nvPr/>
        </p:nvSpPr>
        <p:spPr>
          <a:xfrm>
            <a:off x="7618884" y="447971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2C42F8-40CE-1446-9090-93C17D72F6BD}"/>
              </a:ext>
            </a:extLst>
          </p:cNvPr>
          <p:cNvSpPr txBox="1"/>
          <p:nvPr/>
        </p:nvSpPr>
        <p:spPr>
          <a:xfrm>
            <a:off x="10009387" y="448501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e)</a:t>
            </a:r>
          </a:p>
        </p:txBody>
      </p:sp>
      <p:sp>
        <p:nvSpPr>
          <p:cNvPr id="11" name="Subtitle 4">
            <a:extLst>
              <a:ext uri="{FF2B5EF4-FFF2-40B4-BE49-F238E27FC236}">
                <a16:creationId xmlns:a16="http://schemas.microsoft.com/office/drawing/2014/main" id="{1EEE9FF8-32B1-2F43-B9AA-FEAB82C431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5860" y="5092682"/>
            <a:ext cx="11389893" cy="192642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a) Single input single output</a:t>
            </a:r>
          </a:p>
          <a:p>
            <a:pPr algn="l"/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b) Image captioning</a:t>
            </a:r>
          </a:p>
          <a:p>
            <a:pPr algn="l"/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c) Sentiment analysis, action analysis</a:t>
            </a:r>
          </a:p>
          <a:p>
            <a:pPr algn="l"/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d) Neural machine translation</a:t>
            </a:r>
          </a:p>
          <a:p>
            <a:pPr algn="l"/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e) Labeling frames in a video</a:t>
            </a:r>
          </a:p>
          <a:p>
            <a:pPr marL="342900" indent="-342900" algn="l">
              <a:buFont typeface="Wingdings" pitchFamily="2" charset="2"/>
              <a:buChar char="v"/>
            </a:pP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862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CE02E-C4FA-054F-B0EC-508DDDE0E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927" y="0"/>
            <a:ext cx="9160042" cy="1042737"/>
          </a:xfrm>
        </p:spPr>
        <p:txBody>
          <a:bodyPr>
            <a:normAutofit/>
          </a:bodyPr>
          <a:lstStyle/>
          <a:p>
            <a:pPr algn="l"/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I/O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951022-44AA-6348-A91C-278A31598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246" y="1042737"/>
            <a:ext cx="8581292" cy="574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47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CE02E-C4FA-054F-B0EC-508DDDE0E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926" y="0"/>
            <a:ext cx="11276366" cy="1042737"/>
          </a:xfrm>
        </p:spPr>
        <p:txBody>
          <a:bodyPr>
            <a:normAutofit fontScale="90000"/>
          </a:bodyPr>
          <a:lstStyle/>
          <a:p>
            <a:pPr algn="l"/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Backpropagation Through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951022-44AA-6348-A91C-278A31598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342303"/>
            <a:ext cx="8581292" cy="5196638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555F729F-CAE6-0545-AF99-B163CEAD1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6260" y="1342303"/>
            <a:ext cx="11389893" cy="1926428"/>
          </a:xfrm>
        </p:spPr>
        <p:txBody>
          <a:bodyPr>
            <a:normAutofit/>
          </a:bodyPr>
          <a:lstStyle/>
          <a:p>
            <a:pPr algn="l"/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Forward pass: grey dashed lines</a:t>
            </a:r>
          </a:p>
          <a:p>
            <a:pPr algn="l"/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Backward pass: solid black lines</a:t>
            </a:r>
          </a:p>
          <a:p>
            <a:pPr algn="l"/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W, b are NOT functions of t</a:t>
            </a:r>
          </a:p>
        </p:txBody>
      </p:sp>
    </p:spTree>
    <p:extLst>
      <p:ext uri="{BB962C8B-B14F-4D97-AF65-F5344CB8AC3E}">
        <p14:creationId xmlns:p14="http://schemas.microsoft.com/office/powerpoint/2010/main" val="3270043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CE02E-C4FA-054F-B0EC-508DDDE0E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927" y="0"/>
            <a:ext cx="9160042" cy="1042737"/>
          </a:xfrm>
        </p:spPr>
        <p:txBody>
          <a:bodyPr>
            <a:normAutofit/>
          </a:bodyPr>
          <a:lstStyle/>
          <a:p>
            <a:pPr algn="l"/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Bidirectional RNNs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8CB751F4-E86E-E141-86AF-1A0D81619D1B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52927" y="1291974"/>
                <a:ext cx="11389893" cy="5124867"/>
              </a:xfrm>
            </p:spPr>
            <p:txBody>
              <a:bodyPr/>
              <a:lstStyle/>
              <a:p>
                <a:pPr algn="l"/>
                <a:endParaRPr lang="en-US" i="1" noProof="1">
                  <a:latin typeface="Cambria Math" panose="02040503050406030204" pitchFamily="18" charset="0"/>
                  <a:cs typeface="Consolas" panose="020B0609020204030204" pitchFamily="49" charset="0"/>
                </a:endParaRPr>
              </a:p>
              <a:p>
                <a:pPr algn="l"/>
                <a:endParaRPr lang="en-US" i="1" noProof="1">
                  <a:latin typeface="Cambria Math" panose="02040503050406030204" pitchFamily="18" charset="0"/>
                  <a:cs typeface="Consolas" panose="020B0609020204030204" pitchFamily="49" charset="0"/>
                </a:endParaRPr>
              </a:p>
              <a:p>
                <a:pPr algn="l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noProof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noProof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bPr>
                          <m:e>
                            <m:r>
                              <a:rPr lang="en-US" b="0" i="1" noProof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noProof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en-US" b="0" i="1" noProof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  <m:r>
                      <a:rPr lang="en-US" b="0" i="1" noProof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𝑓</m:t>
                    </m:r>
                    <m:r>
                      <a:rPr lang="en-US" b="0" i="1" noProof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b="0" i="1" noProof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accPr>
                      <m:e>
                        <m:r>
                          <a:rPr lang="en-US" b="0" i="1" noProof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𝑊</m:t>
                        </m:r>
                      </m:e>
                    </m:acc>
                    <m:sSub>
                      <m:sSubPr>
                        <m:ctrlPr>
                          <a:rPr lang="en-US" i="1" noProof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en-US" b="0" i="1" noProof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noProof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𝑡</m:t>
                        </m:r>
                      </m:sub>
                    </m:sSub>
                    <m:r>
                      <a:rPr lang="en-US" b="0" i="1" noProof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+ </m:t>
                    </m:r>
                    <m:acc>
                      <m:accPr>
                        <m:chr m:val="⃗"/>
                        <m:ctrlPr>
                          <a:rPr lang="en-US" b="0" i="1" noProof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accPr>
                      <m:e>
                        <m:r>
                          <a:rPr lang="en-US" b="0" i="1" noProof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𝑉</m:t>
                        </m:r>
                      </m:e>
                    </m:acc>
                    <m:acc>
                      <m:accPr>
                        <m:chr m:val="⃗"/>
                        <m:ctrlPr>
                          <a:rPr lang="en-US" i="1" noProof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noProof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bPr>
                          <m:e>
                            <m:r>
                              <a:rPr lang="en-US" i="1" noProof="1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 noProof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𝑡</m:t>
                            </m:r>
                            <m:r>
                              <a:rPr lang="en-US" b="0" i="1" noProof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−1</m:t>
                            </m:r>
                          </m:sub>
                        </m:sSub>
                      </m:e>
                    </m:acc>
                    <m:r>
                      <a:rPr lang="en-US" b="0" i="1" noProof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+ </m:t>
                    </m:r>
                    <m:acc>
                      <m:accPr>
                        <m:chr m:val="⃗"/>
                        <m:ctrlPr>
                          <a:rPr lang="en-US" b="0" i="1" noProof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accPr>
                      <m:e>
                        <m:r>
                          <a:rPr lang="en-US" b="0" i="1" noProof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𝑏</m:t>
                        </m:r>
                      </m:e>
                    </m:acc>
                    <m:r>
                      <a:rPr lang="en-US" b="0" i="1" noProof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) </m:t>
                    </m:r>
                  </m:oMath>
                </a14:m>
                <a:r>
                  <a:rPr lang="en-US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</a:p>
              <a:p>
                <a:pPr algn="l"/>
                <a14:m>
                  <m:oMath xmlns:m="http://schemas.openxmlformats.org/officeDocument/2006/math">
                    <m:acc>
                      <m:accPr>
                        <m:chr m:val="⃖"/>
                        <m:ctrlPr>
                          <a:rPr lang="en-US" i="1" noProof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noProof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bPr>
                          <m:e>
                            <m:r>
                              <a:rPr lang="en-US" b="0" i="1" noProof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noProof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en-US" b="0" i="1" noProof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  <m:r>
                      <a:rPr lang="en-US" b="0" i="1" noProof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𝑓</m:t>
                    </m:r>
                    <m:d>
                      <m:dPr>
                        <m:ctrlPr>
                          <a:rPr lang="en-US" b="0" i="1" noProof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acc>
                          <m:accPr>
                            <m:chr m:val="⃖"/>
                            <m:ctrlPr>
                              <a:rPr lang="en-US" b="0" i="1" noProof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accPr>
                          <m:e>
                            <m:r>
                              <a:rPr lang="en-US" b="0" i="1" noProof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𝑊</m:t>
                            </m:r>
                          </m:e>
                        </m:acc>
                        <m:sSub>
                          <m:sSubPr>
                            <m:ctrlPr>
                              <a:rPr lang="en-US" i="1" noProof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bPr>
                          <m:e>
                            <m:r>
                              <a:rPr lang="en-US" b="0" i="1" noProof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noProof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noProof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+ </m:t>
                        </m:r>
                        <m:acc>
                          <m:accPr>
                            <m:chr m:val="⃖"/>
                            <m:ctrlPr>
                              <a:rPr lang="en-US" b="0" i="1" noProof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accPr>
                          <m:e>
                            <m:r>
                              <a:rPr lang="en-US" b="0" i="1" noProof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𝑉</m:t>
                            </m:r>
                          </m:e>
                        </m:acc>
                        <m:acc>
                          <m:accPr>
                            <m:chr m:val="⃖"/>
                            <m:ctrlPr>
                              <a:rPr lang="en-US" i="1" noProof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 noProof="1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noProof="1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noProof="1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𝑡</m:t>
                                </m:r>
                                <m:r>
                                  <a:rPr lang="en-US" b="0" i="1" noProof="1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acc>
                        <m:r>
                          <a:rPr lang="en-US" b="0" i="1" noProof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+ </m:t>
                        </m:r>
                        <m:acc>
                          <m:accPr>
                            <m:chr m:val="⃖"/>
                            <m:ctrlPr>
                              <a:rPr lang="en-US" b="0" i="1" noProof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accPr>
                          <m:e>
                            <m:r>
                              <a:rPr lang="en-US" b="0" i="1" noProof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𝑏</m:t>
                            </m:r>
                          </m:e>
                        </m:acc>
                      </m:e>
                    </m:d>
                  </m:oMath>
                </a14:m>
                <a:r>
                  <a:rPr lang="en-US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</a:p>
              <a:p>
                <a:pPr algn="l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noProof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noProof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bPr>
                          <m:e>
                            <m:r>
                              <a:rPr lang="en-US" b="0" i="1" noProof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noProof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en-US" b="0" i="1" noProof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  <m:r>
                      <a:rPr lang="en-US" b="0" i="1" noProof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𝑔</m:t>
                    </m:r>
                    <m:r>
                      <a:rPr lang="en-US" b="0" i="1" noProof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(</m:t>
                    </m:r>
                    <m:r>
                      <a:rPr lang="en-US" b="0" i="1" noProof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𝑈</m:t>
                    </m:r>
                    <m:d>
                      <m:dPr>
                        <m:begChr m:val="["/>
                        <m:endChr m:val="]"/>
                        <m:ctrlPr>
                          <a:rPr lang="en-US" b="0" i="1" noProof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 noProof="1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 noProof="1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i="1" noProof="1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 noProof="1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acc>
                        <m:r>
                          <a:rPr lang="en-US" b="0" i="1" noProof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;</m:t>
                        </m:r>
                        <m:acc>
                          <m:accPr>
                            <m:chr m:val="⃖"/>
                            <m:ctrlPr>
                              <a:rPr lang="en-US" i="1" noProof="1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 noProof="1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i="1" noProof="1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 noProof="1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b="0" i="1" noProof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+</m:t>
                    </m:r>
                    <m:r>
                      <a:rPr lang="en-US" b="0" i="1" noProof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𝑐</m:t>
                    </m:r>
                    <m:r>
                      <a:rPr lang="en-US" b="0" i="1" noProof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r>
                  <a:rPr lang="en-US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				</a:t>
                </a:r>
              </a:p>
              <a:p>
                <a:pPr algn="l"/>
                <a:r>
                  <a:rPr lang="en-US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														</a:t>
                </a:r>
              </a:p>
            </p:txBody>
          </p:sp>
        </mc:Choice>
        <mc:Fallback xmlns="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8CB751F4-E86E-E141-86AF-1A0D81619D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52927" y="1291974"/>
                <a:ext cx="11389893" cy="5124867"/>
              </a:xfrm>
              <a:blipFill>
                <a:blip r:embed="rId2"/>
                <a:stretch>
                  <a:fillRect l="-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BF669922-C04F-4E4E-8080-C2A262764C60}"/>
              </a:ext>
            </a:extLst>
          </p:cNvPr>
          <p:cNvGrpSpPr/>
          <p:nvPr/>
        </p:nvGrpSpPr>
        <p:grpSpPr>
          <a:xfrm>
            <a:off x="4876801" y="1042737"/>
            <a:ext cx="7292740" cy="5727780"/>
            <a:chOff x="6408820" y="2429041"/>
            <a:chExt cx="5334000" cy="39878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42CEEA0-3BC6-2345-8290-B552D2582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08820" y="2429041"/>
              <a:ext cx="5334000" cy="39878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C002716-3E87-C544-9F71-A9A5DD503B66}"/>
                </a:ext>
              </a:extLst>
            </p:cNvPr>
            <p:cNvSpPr/>
            <p:nvPr/>
          </p:nvSpPr>
          <p:spPr>
            <a:xfrm>
              <a:off x="6408820" y="2429041"/>
              <a:ext cx="5150134" cy="6892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8E2DD0-1784-3045-B581-55B4211771E9}"/>
              </a:ext>
            </a:extLst>
          </p:cNvPr>
          <p:cNvGrpSpPr/>
          <p:nvPr/>
        </p:nvGrpSpPr>
        <p:grpSpPr>
          <a:xfrm>
            <a:off x="5207666" y="2165160"/>
            <a:ext cx="530374" cy="923330"/>
            <a:chOff x="7473696" y="1388577"/>
            <a:chExt cx="530374" cy="92333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B0F6939-15DE-5D43-805E-F563D89909C8}"/>
                </a:ext>
              </a:extLst>
            </p:cNvPr>
            <p:cNvSpPr/>
            <p:nvPr/>
          </p:nvSpPr>
          <p:spPr>
            <a:xfrm>
              <a:off x="7473696" y="1487424"/>
              <a:ext cx="134112" cy="13411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8A14C0A-E0CA-ED4C-9F74-AB747FF58D48}"/>
                </a:ext>
              </a:extLst>
            </p:cNvPr>
            <p:cNvSpPr/>
            <p:nvPr/>
          </p:nvSpPr>
          <p:spPr>
            <a:xfrm>
              <a:off x="7473696" y="1767840"/>
              <a:ext cx="121920" cy="1219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664CCB2-56E2-874B-988B-AA3242CB2F21}"/>
                </a:ext>
              </a:extLst>
            </p:cNvPr>
            <p:cNvSpPr/>
            <p:nvPr/>
          </p:nvSpPr>
          <p:spPr>
            <a:xfrm>
              <a:off x="7473699" y="2038771"/>
              <a:ext cx="121920" cy="12192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2106BBB-4804-FF44-9631-2ED9813AD8A9}"/>
                </a:ext>
              </a:extLst>
            </p:cNvPr>
            <p:cNvSpPr txBox="1"/>
            <p:nvPr/>
          </p:nvSpPr>
          <p:spPr>
            <a:xfrm>
              <a:off x="7607808" y="1388577"/>
              <a:ext cx="3962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noProof="1"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US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endParaRPr lang="en-US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noProof="1">
                  <a:latin typeface="Consolas" panose="020B0609020204030204" pitchFamily="49" charset="0"/>
                  <a:cs typeface="Consolas" panose="020B0609020204030204" pitchFamily="49" charset="0"/>
                </a:rPr>
                <a:t>h</a:t>
              </a:r>
              <a:r>
                <a:rPr lang="en-US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endParaRPr lang="en-US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noProof="1"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US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endParaRPr lang="en-US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790F44D1-9FC2-F04C-8871-045FC07ED370}"/>
              </a:ext>
            </a:extLst>
          </p:cNvPr>
          <p:cNvSpPr/>
          <p:nvPr/>
        </p:nvSpPr>
        <p:spPr>
          <a:xfrm>
            <a:off x="352927" y="436025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Left to right order: solid lines</a:t>
            </a:r>
          </a:p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Right to left order: dotted lines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F63255-FFDA-0545-8C24-B0842A0266F7}"/>
              </a:ext>
            </a:extLst>
          </p:cNvPr>
          <p:cNvSpPr/>
          <p:nvPr/>
        </p:nvSpPr>
        <p:spPr>
          <a:xfrm>
            <a:off x="177591" y="554574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i="1" noProof="1">
                <a:latin typeface="Consolas" panose="020B0609020204030204" pitchFamily="49" charset="0"/>
                <a:cs typeface="Consolas" panose="020B0609020204030204" pitchFamily="49" charset="0"/>
              </a:rPr>
              <a:t>Bidirectional Recursive Neural Networks for Token-Level Labeling with Structure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Ozan Irsoy, Claire Cardie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https://arxiv.org/pdf/1312.0493.pdf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3767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CE02E-C4FA-054F-B0EC-508DDDE0E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926" y="0"/>
            <a:ext cx="10546721" cy="1042737"/>
          </a:xfrm>
        </p:spPr>
        <p:txBody>
          <a:bodyPr>
            <a:normAutofit fontScale="90000"/>
          </a:bodyPr>
          <a:lstStyle/>
          <a:p>
            <a:pPr algn="l"/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Limitations of Simple RNNs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CB751F4-E86E-E141-86AF-1A0D81619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927" y="2596896"/>
            <a:ext cx="11389893" cy="3819945"/>
          </a:xfrm>
        </p:spPr>
        <p:txBody>
          <a:bodyPr/>
          <a:lstStyle/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Struggles with long-term memory 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Not suited for long sequences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Information from earlier nodes gets lost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Difficult to capture long-range correlations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Adding more layers will lead to vanishing gradient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Etc.</a:t>
            </a:r>
          </a:p>
          <a:p>
            <a:pPr marL="342900" indent="-342900" algn="l">
              <a:buFont typeface="Wingdings" pitchFamily="2" charset="2"/>
              <a:buChar char="v"/>
            </a:pP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865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CE02E-C4FA-054F-B0EC-508DDDE0E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926" y="0"/>
            <a:ext cx="11339202" cy="1042737"/>
          </a:xfrm>
        </p:spPr>
        <p:txBody>
          <a:bodyPr>
            <a:normAutofit fontScale="90000"/>
          </a:bodyPr>
          <a:lstStyle/>
          <a:p>
            <a:pPr algn="l"/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Long-Short-Term-Memory (LSTM)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455DD7-5A8A-B14B-9488-406C86A46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24" y="1554974"/>
            <a:ext cx="9590578" cy="530302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7340997-5236-5A4D-95A9-9417FC305917}"/>
              </a:ext>
            </a:extLst>
          </p:cNvPr>
          <p:cNvSpPr/>
          <p:nvPr/>
        </p:nvSpPr>
        <p:spPr>
          <a:xfrm>
            <a:off x="352927" y="1042737"/>
            <a:ext cx="11059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Key idea: disentangle long-term and short-term memories - gating</a:t>
            </a:r>
          </a:p>
        </p:txBody>
      </p:sp>
    </p:spTree>
    <p:extLst>
      <p:ext uri="{BB962C8B-B14F-4D97-AF65-F5344CB8AC3E}">
        <p14:creationId xmlns:p14="http://schemas.microsoft.com/office/powerpoint/2010/main" val="4207499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CE02E-C4FA-054F-B0EC-508DDDE0E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927" y="0"/>
            <a:ext cx="9160042" cy="1042737"/>
          </a:xfrm>
        </p:spPr>
        <p:txBody>
          <a:bodyPr>
            <a:normAutofit/>
          </a:bodyPr>
          <a:lstStyle/>
          <a:p>
            <a:pPr algn="l"/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LSTM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C27540-F113-C245-9F1E-33EEE63C1AE4}"/>
              </a:ext>
            </a:extLst>
          </p:cNvPr>
          <p:cNvSpPr/>
          <p:nvPr/>
        </p:nvSpPr>
        <p:spPr>
          <a:xfrm>
            <a:off x="352927" y="577051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i="1" noProof="1">
                <a:latin typeface="Consolas" panose="020B0609020204030204" pitchFamily="49" charset="0"/>
                <a:cs typeface="Consolas" panose="020B0609020204030204" pitchFamily="49" charset="0"/>
              </a:rPr>
              <a:t>Long Short-Term Memory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S. Hochreiterand J. Schmidhuber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Neural Computation 9(8):1735-80</a:t>
            </a: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47EA02-DEF5-9B4E-8B74-943720E6C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27" y="1330173"/>
            <a:ext cx="6474593" cy="39499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D1F7FF-1051-424F-AE38-FDAABBE1F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3928" y="4011168"/>
            <a:ext cx="4971626" cy="274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050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CE02E-C4FA-054F-B0EC-508DDDE0E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926" y="0"/>
            <a:ext cx="10180961" cy="1042737"/>
          </a:xfrm>
        </p:spPr>
        <p:txBody>
          <a:bodyPr>
            <a:normAutofit fontScale="90000"/>
          </a:bodyPr>
          <a:lstStyle/>
          <a:p>
            <a:pPr algn="l"/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Gated Recurrent Unit - GRU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BF31CC-DE44-FC40-A2F4-66E42060F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673" y="3340608"/>
            <a:ext cx="5084327" cy="34135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8C83D6-DD1F-C547-B9FB-CCAF597D6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26" y="1169924"/>
            <a:ext cx="7193922" cy="264095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26F1560-FDDD-E441-B9F0-4AA3D64EB470}"/>
              </a:ext>
            </a:extLst>
          </p:cNvPr>
          <p:cNvSpPr/>
          <p:nvPr/>
        </p:nvSpPr>
        <p:spPr>
          <a:xfrm>
            <a:off x="352926" y="562957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i="1" noProof="1">
                <a:latin typeface="Consolas" panose="020B0609020204030204" pitchFamily="49" charset="0"/>
                <a:cs typeface="Consolas" panose="020B0609020204030204" pitchFamily="49" charset="0"/>
              </a:rPr>
              <a:t>Gated Recurrent Unit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noProof="1"/>
              <a:t>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Kyunghyun Cho et al.,</a:t>
            </a:r>
            <a:br>
              <a:rPr lang="en-US" noProof="1"/>
            </a:b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https://arxiv.org/pdf/1406.1078.pdf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025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CE02E-C4FA-054F-B0EC-508DDDE0E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927" y="0"/>
            <a:ext cx="9160042" cy="1042737"/>
          </a:xfrm>
        </p:spPr>
        <p:txBody>
          <a:bodyPr>
            <a:normAutofit/>
          </a:bodyPr>
          <a:lstStyle/>
          <a:p>
            <a:pPr algn="l"/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Recurrent Layers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CB751F4-E86E-E141-86AF-1A0D81619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927" y="1251284"/>
            <a:ext cx="11839073" cy="4793873"/>
          </a:xfrm>
        </p:spPr>
        <p:txBody>
          <a:bodyPr>
            <a:normAutofit/>
          </a:bodyPr>
          <a:lstStyle/>
          <a:p>
            <a:pPr algn="l"/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In practice we need layers of nodes. Moreover we stack up many layers (deep RNN).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6E3A96-AD19-8D4B-A187-E429EA165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27" y="1941095"/>
            <a:ext cx="10771692" cy="410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49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CE02E-C4FA-054F-B0EC-508DDDE0E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927" y="0"/>
            <a:ext cx="9160042" cy="1042737"/>
          </a:xfrm>
        </p:spPr>
        <p:txBody>
          <a:bodyPr>
            <a:normAutofit/>
          </a:bodyPr>
          <a:lstStyle/>
          <a:p>
            <a:pPr algn="l"/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Good News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CB751F4-E86E-E141-86AF-1A0D81619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927" y="2816352"/>
            <a:ext cx="11389893" cy="3600489"/>
          </a:xfrm>
        </p:spPr>
        <p:txBody>
          <a:bodyPr/>
          <a:lstStyle/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You don’t have to code these yourselves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Tensorflow and keras have done it for you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In the most optimal and rather friendly-to-use way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So let’s try it out!</a:t>
            </a:r>
          </a:p>
        </p:txBody>
      </p:sp>
    </p:spTree>
    <p:extLst>
      <p:ext uri="{BB962C8B-B14F-4D97-AF65-F5344CB8AC3E}">
        <p14:creationId xmlns:p14="http://schemas.microsoft.com/office/powerpoint/2010/main" val="60321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CE02E-C4FA-054F-B0EC-508DDDE0E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927" y="0"/>
            <a:ext cx="9160042" cy="1042737"/>
          </a:xfrm>
        </p:spPr>
        <p:txBody>
          <a:bodyPr>
            <a:normAutofit/>
          </a:bodyPr>
          <a:lstStyle/>
          <a:p>
            <a:pPr algn="l"/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Outline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CB751F4-E86E-E141-86AF-1A0D81619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927" y="2105219"/>
            <a:ext cx="11389893" cy="4299283"/>
          </a:xfrm>
        </p:spPr>
        <p:txBody>
          <a:bodyPr/>
          <a:lstStyle/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References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Sequential data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The notion of recurrence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The impact of history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Backpropagation through time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Limitations of simple RNN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Gating - LSTM and GRU</a:t>
            </a:r>
          </a:p>
          <a:p>
            <a:pPr marL="342900" indent="-342900" algn="l">
              <a:buFont typeface="Wingdings" pitchFamily="2" charset="2"/>
              <a:buChar char="v"/>
            </a:pP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algn="l">
              <a:buFont typeface="Wingdings" pitchFamily="2" charset="2"/>
              <a:buChar char="v"/>
            </a:pP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636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CE02E-C4FA-054F-B0EC-508DDDE0E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927" y="0"/>
            <a:ext cx="9160042" cy="1042737"/>
          </a:xfrm>
        </p:spPr>
        <p:txBody>
          <a:bodyPr>
            <a:normAutofit/>
          </a:bodyPr>
          <a:lstStyle/>
          <a:p>
            <a:pPr algn="l"/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Tensorflow vs Keras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78F25A-FBCE-9E4F-9014-C237C51CF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995446"/>
              </p:ext>
            </p:extLst>
          </p:nvPr>
        </p:nvGraphicFramePr>
        <p:xfrm>
          <a:off x="352928" y="3486189"/>
          <a:ext cx="11389892" cy="278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8818">
                  <a:extLst>
                    <a:ext uri="{9D8B030D-6E8A-4147-A177-3AD203B41FA5}">
                      <a16:colId xmlns:a16="http://schemas.microsoft.com/office/drawing/2014/main" val="1483707461"/>
                    </a:ext>
                  </a:extLst>
                </a:gridCol>
                <a:gridCol w="6171074">
                  <a:extLst>
                    <a:ext uri="{9D8B030D-6E8A-4147-A177-3AD203B41FA5}">
                      <a16:colId xmlns:a16="http://schemas.microsoft.com/office/drawing/2014/main" val="378872195"/>
                    </a:ext>
                  </a:extLst>
                </a:gridCol>
              </a:tblGrid>
              <a:tr h="334602">
                <a:tc>
                  <a:txBody>
                    <a:bodyPr/>
                    <a:lstStyle/>
                    <a:p>
                      <a:pPr algn="ctr"/>
                      <a:r>
                        <a:rPr lang="en-US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Tensorflow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Keras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613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Low level API – single neurons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High level API – layers of neurons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418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API in many languages C++, Python,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Python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92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More control, more flexible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More friendly, less (but still enough)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366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More technical, you need to be a good programmer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Complete architectures in just few lines of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638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Ideal for production use and/or non-standard problems and 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Ideal for prototyping and standard problems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192570"/>
                  </a:ext>
                </a:extLst>
              </a:tr>
            </a:tbl>
          </a:graphicData>
        </a:graphic>
      </p:graphicFrame>
      <p:sp>
        <p:nvSpPr>
          <p:cNvPr id="7" name="Subtitle 4">
            <a:extLst>
              <a:ext uri="{FF2B5EF4-FFF2-40B4-BE49-F238E27FC236}">
                <a16:creationId xmlns:a16="http://schemas.microsoft.com/office/drawing/2014/main" id="{FD8FBF61-0565-B64B-887E-E8B5A1186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927" y="1280160"/>
            <a:ext cx="11389893" cy="3600489"/>
          </a:xfrm>
        </p:spPr>
        <p:txBody>
          <a:bodyPr/>
          <a:lstStyle/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Keras provides higher level API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It emerged originally as a separate library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https://keras.io/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It was possible to choose the backend: tensorflow, theano, …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Tensorflow liked keras so much that now includes it</a:t>
            </a:r>
          </a:p>
        </p:txBody>
      </p:sp>
    </p:spTree>
    <p:extLst>
      <p:ext uri="{BB962C8B-B14F-4D97-AF65-F5344CB8AC3E}">
        <p14:creationId xmlns:p14="http://schemas.microsoft.com/office/powerpoint/2010/main" val="1474626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CE02E-C4FA-054F-B0EC-508DDDE0E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927" y="0"/>
            <a:ext cx="9160042" cy="1042737"/>
          </a:xfrm>
        </p:spPr>
        <p:txBody>
          <a:bodyPr>
            <a:normAutofit/>
          </a:bodyPr>
          <a:lstStyle/>
          <a:p>
            <a:pPr algn="l"/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References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CB751F4-E86E-E141-86AF-1A0D81619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927" y="2677886"/>
            <a:ext cx="11468959" cy="5094514"/>
          </a:xfrm>
        </p:spPr>
        <p:txBody>
          <a:bodyPr/>
          <a:lstStyle/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Chapter 15, </a:t>
            </a:r>
            <a:r>
              <a:rPr lang="en-US" i="1" noProof="1">
                <a:latin typeface="Consolas" panose="020B0609020204030204" pitchFamily="49" charset="0"/>
                <a:cs typeface="Consolas" panose="020B0609020204030204" pitchFamily="49" charset="0"/>
              </a:rPr>
              <a:t>Hands-on Machine Learning with Scikit-Learn and Tensorflow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Aurélien Géron,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https://github.com/ageron/handson-ml2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342900" indent="-342900" algn="l">
              <a:buFont typeface="Wingdings" pitchFamily="2" charset="2"/>
              <a:buChar char="v"/>
            </a:pPr>
            <a:endParaRPr lang="en-US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Chapter 6, </a:t>
            </a:r>
            <a:r>
              <a:rPr lang="en-US" i="1" noProof="1">
                <a:latin typeface="Consolas" panose="020B0609020204030204" pitchFamily="49" charset="0"/>
                <a:cs typeface="Consolas" panose="020B0609020204030204" pitchFamily="49" charset="0"/>
              </a:rPr>
              <a:t>Deep Learning with Python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, Fraçois Chollet,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https://github.com/fchollet/deep-learning-with-python-notebooks</a:t>
            </a:r>
            <a:endParaRPr lang="en-US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algn="l">
              <a:buFont typeface="Wingdings" pitchFamily="2" charset="2"/>
              <a:buChar char="v"/>
            </a:pPr>
            <a:endParaRPr lang="fr-FR" dirty="0"/>
          </a:p>
          <a:p>
            <a:pPr marL="342900" indent="-342900" algn="l">
              <a:buFont typeface="Wingdings" pitchFamily="2" charset="2"/>
              <a:buChar char="v"/>
            </a:pPr>
            <a:endParaRPr lang="fr-FR" dirty="0"/>
          </a:p>
          <a:p>
            <a:pPr marL="342900" indent="-342900" algn="l">
              <a:buFont typeface="Wingdings" pitchFamily="2" charset="2"/>
              <a:buChar char="v"/>
            </a:pPr>
            <a:endParaRPr lang="en-US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635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CE02E-C4FA-054F-B0EC-508DDDE0E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927" y="0"/>
            <a:ext cx="11651504" cy="1042737"/>
          </a:xfrm>
        </p:spPr>
        <p:txBody>
          <a:bodyPr>
            <a:normAutofit fontScale="90000"/>
          </a:bodyPr>
          <a:lstStyle/>
          <a:p>
            <a:pPr algn="l"/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Sequential Data is Everywhere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CB751F4-E86E-E141-86AF-1A0D81619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927" y="2142205"/>
            <a:ext cx="11389893" cy="5124867"/>
          </a:xfrm>
        </p:spPr>
        <p:txBody>
          <a:bodyPr/>
          <a:lstStyle/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Time series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Voice is a sequence of amplitude/frequencies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Text is a sequence of sentences/words/characters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Video is a sequence of images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Music is a sequence of notes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DNA is a sequence of acids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342900" indent="-342900" algn="l">
              <a:buFont typeface="Wingdings" pitchFamily="2" charset="2"/>
              <a:buChar char="v"/>
            </a:pP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algn="l">
              <a:buFont typeface="Wingdings" pitchFamily="2" charset="2"/>
              <a:buChar char="v"/>
            </a:pP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675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CE02E-C4FA-054F-B0EC-508DDDE0E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927" y="0"/>
            <a:ext cx="9160042" cy="1042737"/>
          </a:xfrm>
        </p:spPr>
        <p:txBody>
          <a:bodyPr>
            <a:normAutofit/>
          </a:bodyPr>
          <a:lstStyle/>
          <a:p>
            <a:pPr algn="l"/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Notion of Recurrence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CB751F4-E86E-E141-86AF-1A0D81619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053" y="1291974"/>
            <a:ext cx="11389893" cy="5124867"/>
          </a:xfrm>
        </p:spPr>
        <p:txBody>
          <a:bodyPr/>
          <a:lstStyle/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So far we were dealing with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feedforward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 networks</a:t>
            </a:r>
          </a:p>
          <a:p>
            <a:pPr algn="l"/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Recurrent node passes its own output to itself as input</a:t>
            </a:r>
          </a:p>
          <a:p>
            <a:pPr algn="l"/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Analogue of recurrent functions in programming*</a:t>
            </a:r>
          </a:p>
          <a:p>
            <a:pPr algn="l"/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33DD579-692C-6444-A8B0-EF325265716C}"/>
              </a:ext>
            </a:extLst>
          </p:cNvPr>
          <p:cNvGrpSpPr/>
          <p:nvPr/>
        </p:nvGrpSpPr>
        <p:grpSpPr>
          <a:xfrm>
            <a:off x="4331363" y="1876930"/>
            <a:ext cx="1049577" cy="1061074"/>
            <a:chOff x="3689683" y="2229854"/>
            <a:chExt cx="1049577" cy="106107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2E041B2-C1FA-E340-B128-7063E59DAFA2}"/>
                </a:ext>
              </a:extLst>
            </p:cNvPr>
            <p:cNvGrpSpPr/>
            <p:nvPr/>
          </p:nvGrpSpPr>
          <p:grpSpPr>
            <a:xfrm>
              <a:off x="3689683" y="2229854"/>
              <a:ext cx="1032589" cy="1061074"/>
              <a:chOff x="3689683" y="2229853"/>
              <a:chExt cx="2326106" cy="2390273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2AB78B94-7B62-D44F-BA84-713CF11B2A00}"/>
                  </a:ext>
                </a:extLst>
              </p:cNvPr>
              <p:cNvSpPr/>
              <p:nvPr/>
            </p:nvSpPr>
            <p:spPr>
              <a:xfrm>
                <a:off x="3689683" y="2229853"/>
                <a:ext cx="2326106" cy="2390273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4C819128-2326-5944-A8D9-B9B5634CF6BD}"/>
                  </a:ext>
                </a:extLst>
              </p:cNvPr>
              <p:cNvCxnSpPr>
                <a:stCxn id="3" idx="3"/>
              </p:cNvCxnSpPr>
              <p:nvPr/>
            </p:nvCxnSpPr>
            <p:spPr>
              <a:xfrm flipV="1">
                <a:off x="4030333" y="4267200"/>
                <a:ext cx="509583" cy="28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6302815-C9E2-6D4A-B2B7-5D7E4F38E2AD}"/>
                  </a:ext>
                </a:extLst>
              </p:cNvPr>
              <p:cNvCxnSpPr/>
              <p:nvPr/>
            </p:nvCxnSpPr>
            <p:spPr>
              <a:xfrm flipV="1">
                <a:off x="5225470" y="2671011"/>
                <a:ext cx="509583" cy="28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0FF6DE4-7CD4-EB4F-8D99-552BB72F8240}"/>
                  </a:ext>
                </a:extLst>
              </p:cNvPr>
              <p:cNvCxnSpPr/>
              <p:nvPr/>
            </p:nvCxnSpPr>
            <p:spPr>
              <a:xfrm flipV="1">
                <a:off x="4539916" y="2671011"/>
                <a:ext cx="685554" cy="15961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1A5C712-34A9-B749-8E1A-B6B4E286BA54}"/>
                </a:ext>
              </a:extLst>
            </p:cNvPr>
            <p:cNvSpPr txBox="1"/>
            <p:nvPr/>
          </p:nvSpPr>
          <p:spPr>
            <a:xfrm>
              <a:off x="3840902" y="2468003"/>
              <a:ext cx="8983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∑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51824F6-2F43-1645-A21A-EE77D073BB00}"/>
              </a:ext>
            </a:extLst>
          </p:cNvPr>
          <p:cNvGrpSpPr/>
          <p:nvPr/>
        </p:nvGrpSpPr>
        <p:grpSpPr>
          <a:xfrm>
            <a:off x="6553194" y="1876929"/>
            <a:ext cx="1049577" cy="1061074"/>
            <a:chOff x="3689683" y="2229854"/>
            <a:chExt cx="1049577" cy="106107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C24857D-4184-A241-8B8C-11DF698A388A}"/>
                </a:ext>
              </a:extLst>
            </p:cNvPr>
            <p:cNvGrpSpPr/>
            <p:nvPr/>
          </p:nvGrpSpPr>
          <p:grpSpPr>
            <a:xfrm>
              <a:off x="3689683" y="2229854"/>
              <a:ext cx="1032589" cy="1061074"/>
              <a:chOff x="3689683" y="2229853"/>
              <a:chExt cx="2326106" cy="2390273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5E6D44E-3297-8C47-B962-8FF8BFE5BD8F}"/>
                  </a:ext>
                </a:extLst>
              </p:cNvPr>
              <p:cNvSpPr/>
              <p:nvPr/>
            </p:nvSpPr>
            <p:spPr>
              <a:xfrm>
                <a:off x="3689683" y="2229853"/>
                <a:ext cx="2326106" cy="2390273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D4E56929-C797-7041-827C-93C758281C49}"/>
                  </a:ext>
                </a:extLst>
              </p:cNvPr>
              <p:cNvCxnSpPr>
                <a:stCxn id="20" idx="3"/>
              </p:cNvCxnSpPr>
              <p:nvPr/>
            </p:nvCxnSpPr>
            <p:spPr>
              <a:xfrm flipV="1">
                <a:off x="4030333" y="4267200"/>
                <a:ext cx="509583" cy="28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5F8EA6EB-8C00-F748-B0FA-F989FCD52D00}"/>
                  </a:ext>
                </a:extLst>
              </p:cNvPr>
              <p:cNvCxnSpPr/>
              <p:nvPr/>
            </p:nvCxnSpPr>
            <p:spPr>
              <a:xfrm flipV="1">
                <a:off x="5225470" y="2671011"/>
                <a:ext cx="509583" cy="28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4FBB9318-F12D-3341-B341-D4B00AACAC18}"/>
                  </a:ext>
                </a:extLst>
              </p:cNvPr>
              <p:cNvCxnSpPr/>
              <p:nvPr/>
            </p:nvCxnSpPr>
            <p:spPr>
              <a:xfrm flipV="1">
                <a:off x="4539916" y="2671011"/>
                <a:ext cx="685554" cy="15961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BD6F0F8-A256-5A4E-933C-DD3FD3FA4A96}"/>
                </a:ext>
              </a:extLst>
            </p:cNvPr>
            <p:cNvSpPr txBox="1"/>
            <p:nvPr/>
          </p:nvSpPr>
          <p:spPr>
            <a:xfrm>
              <a:off x="3840902" y="2468003"/>
              <a:ext cx="8983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∑</a:t>
              </a: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1DEB2EB-5164-134B-B7F9-A864FE8F96FC}"/>
              </a:ext>
            </a:extLst>
          </p:cNvPr>
          <p:cNvCxnSpPr>
            <a:stCxn id="14" idx="3"/>
          </p:cNvCxnSpPr>
          <p:nvPr/>
        </p:nvCxnSpPr>
        <p:spPr>
          <a:xfrm flipV="1">
            <a:off x="5380940" y="2407465"/>
            <a:ext cx="1172254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5721561-1F5D-3945-A8C2-DD9CA01DB2CA}"/>
              </a:ext>
            </a:extLst>
          </p:cNvPr>
          <p:cNvGrpSpPr/>
          <p:nvPr/>
        </p:nvGrpSpPr>
        <p:grpSpPr>
          <a:xfrm>
            <a:off x="4315321" y="4287274"/>
            <a:ext cx="3426023" cy="1339885"/>
            <a:chOff x="3673899" y="4971424"/>
            <a:chExt cx="3426023" cy="133988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1277290-B41B-1145-8289-59FFEE12AB6A}"/>
                </a:ext>
              </a:extLst>
            </p:cNvPr>
            <p:cNvGrpSpPr/>
            <p:nvPr/>
          </p:nvGrpSpPr>
          <p:grpSpPr>
            <a:xfrm>
              <a:off x="4863141" y="4971424"/>
              <a:ext cx="1049577" cy="1061074"/>
              <a:chOff x="3689683" y="2229854"/>
              <a:chExt cx="1049577" cy="1061074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B29B4C74-C180-5449-B03E-1789ECA2B32D}"/>
                  </a:ext>
                </a:extLst>
              </p:cNvPr>
              <p:cNvGrpSpPr/>
              <p:nvPr/>
            </p:nvGrpSpPr>
            <p:grpSpPr>
              <a:xfrm>
                <a:off x="3689683" y="2229854"/>
                <a:ext cx="1032589" cy="1061074"/>
                <a:chOff x="3689683" y="2229853"/>
                <a:chExt cx="2326106" cy="2390273"/>
              </a:xfrm>
            </p:grpSpPr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49242AE1-FFB7-9B49-A70D-44781213D745}"/>
                    </a:ext>
                  </a:extLst>
                </p:cNvPr>
                <p:cNvSpPr/>
                <p:nvPr/>
              </p:nvSpPr>
              <p:spPr>
                <a:xfrm>
                  <a:off x="3689683" y="2229853"/>
                  <a:ext cx="2326106" cy="2390273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77DAEE0E-D085-794A-83EF-B9765582E6D3}"/>
                    </a:ext>
                  </a:extLst>
                </p:cNvPr>
                <p:cNvCxnSpPr>
                  <a:stCxn id="29" idx="3"/>
                </p:cNvCxnSpPr>
                <p:nvPr/>
              </p:nvCxnSpPr>
              <p:spPr>
                <a:xfrm flipV="1">
                  <a:off x="4030333" y="4267200"/>
                  <a:ext cx="509583" cy="287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9DF78F15-9951-504C-84AE-D950042DB733}"/>
                    </a:ext>
                  </a:extLst>
                </p:cNvPr>
                <p:cNvCxnSpPr/>
                <p:nvPr/>
              </p:nvCxnSpPr>
              <p:spPr>
                <a:xfrm flipV="1">
                  <a:off x="5225470" y="2671011"/>
                  <a:ext cx="509583" cy="287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1F94C703-EBFB-7A41-A3CC-8F52C994D1DA}"/>
                    </a:ext>
                  </a:extLst>
                </p:cNvPr>
                <p:cNvCxnSpPr/>
                <p:nvPr/>
              </p:nvCxnSpPr>
              <p:spPr>
                <a:xfrm flipV="1">
                  <a:off x="4539916" y="2671011"/>
                  <a:ext cx="685554" cy="15961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11AE2E-3DE7-7A4F-9F9E-03599F0DF20C}"/>
                  </a:ext>
                </a:extLst>
              </p:cNvPr>
              <p:cNvSpPr txBox="1"/>
              <p:nvPr/>
            </p:nvSpPr>
            <p:spPr>
              <a:xfrm>
                <a:off x="3840902" y="2468003"/>
                <a:ext cx="89835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∑</a:t>
                </a:r>
              </a:p>
            </p:txBody>
          </p: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A5A4E2C-29C7-B647-B028-9FE3794F9A81}"/>
                </a:ext>
              </a:extLst>
            </p:cNvPr>
            <p:cNvCxnSpPr/>
            <p:nvPr/>
          </p:nvCxnSpPr>
          <p:spPr>
            <a:xfrm flipV="1">
              <a:off x="5927668" y="5527706"/>
              <a:ext cx="1172254" cy="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C1B9193-D927-0F4A-9F8E-C3EA3C606C20}"/>
                </a:ext>
              </a:extLst>
            </p:cNvPr>
            <p:cNvCxnSpPr/>
            <p:nvPr/>
          </p:nvCxnSpPr>
          <p:spPr>
            <a:xfrm flipV="1">
              <a:off x="3673899" y="5544349"/>
              <a:ext cx="1172254" cy="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992793F-BE5F-E844-9798-5F36D4186BEF}"/>
                </a:ext>
              </a:extLst>
            </p:cNvPr>
            <p:cNvCxnSpPr/>
            <p:nvPr/>
          </p:nvCxnSpPr>
          <p:spPr>
            <a:xfrm>
              <a:off x="6463786" y="5521545"/>
              <a:ext cx="0" cy="7669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F2F9A4E-62F7-C446-90C3-1B23B3D3FE9E}"/>
                </a:ext>
              </a:extLst>
            </p:cNvPr>
            <p:cNvCxnSpPr/>
            <p:nvPr/>
          </p:nvCxnSpPr>
          <p:spPr>
            <a:xfrm>
              <a:off x="4264835" y="5544349"/>
              <a:ext cx="0" cy="7669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8C4990D6-D064-2D4E-AD67-BA479F5AF01E}"/>
                </a:ext>
              </a:extLst>
            </p:cNvPr>
            <p:cNvCxnSpPr/>
            <p:nvPr/>
          </p:nvCxnSpPr>
          <p:spPr>
            <a:xfrm flipH="1">
              <a:off x="4264835" y="6311309"/>
              <a:ext cx="219895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5272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CE02E-C4FA-054F-B0EC-508DDDE0E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927" y="0"/>
            <a:ext cx="9160042" cy="1042737"/>
          </a:xfrm>
        </p:spPr>
        <p:txBody>
          <a:bodyPr>
            <a:normAutofit/>
          </a:bodyPr>
          <a:lstStyle/>
          <a:p>
            <a:pPr algn="l"/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The History/Memory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CB751F4-E86E-E141-86AF-1A0D81619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927" y="1299410"/>
            <a:ext cx="11389893" cy="4908883"/>
          </a:xfrm>
        </p:spPr>
        <p:txBody>
          <a:bodyPr/>
          <a:lstStyle/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Feedforward networks are memoryless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Recurrent nodes can capture memory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The output of the node at time </a:t>
            </a:r>
            <a:r>
              <a:rPr lang="en-US" i="1" noProof="1">
                <a:latin typeface="Consolas" panose="020B0609020204030204" pitchFamily="49" charset="0"/>
                <a:cs typeface="Consolas" panose="020B0609020204030204" pitchFamily="49" charset="0"/>
              </a:rPr>
              <a:t>t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depends not only on the input at </a:t>
            </a:r>
            <a:r>
              <a:rPr lang="en-US" i="1" noProof="1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, but also its own output at </a:t>
            </a:r>
            <a:r>
              <a:rPr lang="en-US" i="1" noProof="1">
                <a:latin typeface="Consolas" panose="020B0609020204030204" pitchFamily="49" charset="0"/>
                <a:cs typeface="Consolas" panose="020B0609020204030204" pitchFamily="49" charset="0"/>
              </a:rPr>
              <a:t>t-1</a:t>
            </a:r>
          </a:p>
          <a:p>
            <a:pPr marL="342900" indent="-342900" algn="l">
              <a:buFont typeface="Wingdings" pitchFamily="2" charset="2"/>
              <a:buChar char="v"/>
            </a:pP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1F1F76E-755F-8940-B0F9-E4FDFCE5B5A2}"/>
              </a:ext>
            </a:extLst>
          </p:cNvPr>
          <p:cNvGrpSpPr/>
          <p:nvPr/>
        </p:nvGrpSpPr>
        <p:grpSpPr>
          <a:xfrm>
            <a:off x="4074694" y="3032773"/>
            <a:ext cx="2589614" cy="3867330"/>
            <a:chOff x="3850105" y="2204786"/>
            <a:chExt cx="2589614" cy="386733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240C745-B6D0-5742-B927-FB6864942608}"/>
                </a:ext>
              </a:extLst>
            </p:cNvPr>
            <p:cNvGrpSpPr/>
            <p:nvPr/>
          </p:nvGrpSpPr>
          <p:grpSpPr>
            <a:xfrm>
              <a:off x="5390142" y="3560196"/>
              <a:ext cx="1049577" cy="1061074"/>
              <a:chOff x="3689683" y="2229854"/>
              <a:chExt cx="1049577" cy="1061074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41C33FE5-101B-CF40-B7D8-8B1E7EEFF1A2}"/>
                  </a:ext>
                </a:extLst>
              </p:cNvPr>
              <p:cNvGrpSpPr/>
              <p:nvPr/>
            </p:nvGrpSpPr>
            <p:grpSpPr>
              <a:xfrm>
                <a:off x="3689683" y="2229854"/>
                <a:ext cx="1032589" cy="1061074"/>
                <a:chOff x="3689683" y="2229853"/>
                <a:chExt cx="2326106" cy="2390273"/>
              </a:xfrm>
            </p:grpSpPr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062C5E2-A1F6-B748-9B5D-DB105E3DBDEE}"/>
                    </a:ext>
                  </a:extLst>
                </p:cNvPr>
                <p:cNvSpPr/>
                <p:nvPr/>
              </p:nvSpPr>
              <p:spPr>
                <a:xfrm>
                  <a:off x="3689683" y="2229853"/>
                  <a:ext cx="2326106" cy="2390273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4EB8FB26-D327-5D45-96EF-FA452798F3B0}"/>
                    </a:ext>
                  </a:extLst>
                </p:cNvPr>
                <p:cNvCxnSpPr>
                  <a:stCxn id="8" idx="3"/>
                </p:cNvCxnSpPr>
                <p:nvPr/>
              </p:nvCxnSpPr>
              <p:spPr>
                <a:xfrm flipV="1">
                  <a:off x="4030333" y="4267200"/>
                  <a:ext cx="509583" cy="287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70EE9D0E-F801-C943-B468-9806046CB9C3}"/>
                    </a:ext>
                  </a:extLst>
                </p:cNvPr>
                <p:cNvCxnSpPr/>
                <p:nvPr/>
              </p:nvCxnSpPr>
              <p:spPr>
                <a:xfrm flipV="1">
                  <a:off x="5225470" y="2671011"/>
                  <a:ext cx="509583" cy="287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9D5296EA-C5DB-1C41-BD73-CB93206E7C6B}"/>
                    </a:ext>
                  </a:extLst>
                </p:cNvPr>
                <p:cNvCxnSpPr/>
                <p:nvPr/>
              </p:nvCxnSpPr>
              <p:spPr>
                <a:xfrm flipV="1">
                  <a:off x="4539916" y="2671011"/>
                  <a:ext cx="685554" cy="15961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ED00C95-6A8E-B04B-87AF-BF49425FB423}"/>
                  </a:ext>
                </a:extLst>
              </p:cNvPr>
              <p:cNvSpPr txBox="1"/>
              <p:nvPr/>
            </p:nvSpPr>
            <p:spPr>
              <a:xfrm>
                <a:off x="3840902" y="2468003"/>
                <a:ext cx="89835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∑</a:t>
                </a:r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991B7C0-48BA-8344-B3D0-2F52051A7A3C}"/>
                </a:ext>
              </a:extLst>
            </p:cNvPr>
            <p:cNvCxnSpPr/>
            <p:nvPr/>
          </p:nvCxnSpPr>
          <p:spPr>
            <a:xfrm flipV="1">
              <a:off x="5926372" y="4621270"/>
              <a:ext cx="0" cy="9453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25BF4AF-ACEA-6548-AA8A-88EF6EA560A1}"/>
                </a:ext>
              </a:extLst>
            </p:cNvPr>
            <p:cNvCxnSpPr/>
            <p:nvPr/>
          </p:nvCxnSpPr>
          <p:spPr>
            <a:xfrm flipV="1">
              <a:off x="5905250" y="2614858"/>
              <a:ext cx="0" cy="9453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B4D4003-6337-2145-9666-5B848F867A6E}"/>
                </a:ext>
              </a:extLst>
            </p:cNvPr>
            <p:cNvCxnSpPr>
              <a:cxnSpLocks/>
            </p:cNvCxnSpPr>
            <p:nvPr/>
          </p:nvCxnSpPr>
          <p:spPr>
            <a:xfrm>
              <a:off x="4508428" y="4090732"/>
              <a:ext cx="8490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8C0A7C9-C8A7-6E4A-A2FA-3D40B95CD248}"/>
                </a:ext>
              </a:extLst>
            </p:cNvPr>
            <p:cNvSpPr txBox="1"/>
            <p:nvPr/>
          </p:nvSpPr>
          <p:spPr>
            <a:xfrm>
              <a:off x="5664922" y="5702784"/>
              <a:ext cx="522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X(t)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D52201E-2EF0-A544-A486-E712A6935E4E}"/>
                </a:ext>
              </a:extLst>
            </p:cNvPr>
            <p:cNvSpPr txBox="1"/>
            <p:nvPr/>
          </p:nvSpPr>
          <p:spPr>
            <a:xfrm>
              <a:off x="5658285" y="2204786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Y(t)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1AFD676-ABDA-F84E-A052-B545113B0122}"/>
                </a:ext>
              </a:extLst>
            </p:cNvPr>
            <p:cNvSpPr txBox="1"/>
            <p:nvPr/>
          </p:nvSpPr>
          <p:spPr>
            <a:xfrm>
              <a:off x="3850105" y="3906066"/>
              <a:ext cx="745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Y(t-1)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6915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CE02E-C4FA-054F-B0EC-508DDDE0E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927" y="0"/>
            <a:ext cx="9160042" cy="1042737"/>
          </a:xfrm>
        </p:spPr>
        <p:txBody>
          <a:bodyPr>
            <a:normAutofit fontScale="90000"/>
          </a:bodyPr>
          <a:lstStyle/>
          <a:p>
            <a:pPr algn="l"/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Unrolling Through Time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CB751F4-E86E-E141-86AF-1A0D81619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927" y="1379621"/>
            <a:ext cx="11389893" cy="4456989"/>
          </a:xfrm>
        </p:spPr>
        <p:txBody>
          <a:bodyPr/>
          <a:lstStyle/>
          <a:p>
            <a:pPr algn="l"/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Y(t) = g(X(t), Y(t-1))</a:t>
            </a:r>
          </a:p>
          <a:p>
            <a:pPr algn="l"/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Y(t-1) = g(X(t-1), Y(t-2))</a:t>
            </a:r>
          </a:p>
          <a:p>
            <a:pPr algn="l"/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algn="l"/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Y(t) = f(X(0), X(1), …, X(t))</a:t>
            </a:r>
          </a:p>
          <a:p>
            <a:pPr algn="l"/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6E3A96-AD19-8D4B-A187-E429EA165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780" y="1379621"/>
            <a:ext cx="6561220" cy="306501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C080211-D84C-4744-9180-B7CD7D40D6A1}"/>
              </a:ext>
            </a:extLst>
          </p:cNvPr>
          <p:cNvSpPr/>
          <p:nvPr/>
        </p:nvSpPr>
        <p:spPr>
          <a:xfrm>
            <a:off x="352927" y="4955954"/>
            <a:ext cx="1138989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sz="2800" noProof="1">
                <a:latin typeface="Consolas" panose="020B0609020204030204" pitchFamily="49" charset="0"/>
                <a:cs typeface="Consolas" panose="020B0609020204030204" pitchFamily="49" charset="0"/>
              </a:rPr>
              <a:t> stands for history or hidden state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800" noProof="1">
                <a:latin typeface="Consolas" panose="020B0609020204030204" pitchFamily="49" charset="0"/>
                <a:cs typeface="Consolas" panose="020B0609020204030204" pitchFamily="49" charset="0"/>
              </a:rPr>
              <a:t> In simple case it is exactly the 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800" noProof="1">
                <a:latin typeface="Consolas" panose="020B0609020204030204" pitchFamily="49" charset="0"/>
                <a:cs typeface="Consolas" panose="020B0609020204030204" pitchFamily="49" charset="0"/>
              </a:rPr>
              <a:t>, but generally speaking it doesn’t have to be*</a:t>
            </a:r>
          </a:p>
        </p:txBody>
      </p:sp>
    </p:spTree>
    <p:extLst>
      <p:ext uri="{BB962C8B-B14F-4D97-AF65-F5344CB8AC3E}">
        <p14:creationId xmlns:p14="http://schemas.microsoft.com/office/powerpoint/2010/main" val="1174519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CE02E-C4FA-054F-B0EC-508DDDE0E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927" y="0"/>
            <a:ext cx="9160042" cy="1042737"/>
          </a:xfrm>
        </p:spPr>
        <p:txBody>
          <a:bodyPr>
            <a:normAutofit/>
          </a:bodyPr>
          <a:lstStyle/>
          <a:p>
            <a:pPr algn="l"/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Mind that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CB751F4-E86E-E141-86AF-1A0D81619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927" y="1291974"/>
            <a:ext cx="11389893" cy="5124867"/>
          </a:xfrm>
        </p:spPr>
        <p:txBody>
          <a:bodyPr>
            <a:normAutofit fontScale="77500" lnSpcReduction="20000"/>
          </a:bodyPr>
          <a:lstStyle/>
          <a:p>
            <a:pPr marL="342900" indent="-342900" algn="l">
              <a:buBlip>
                <a:blip r:embed="rId2"/>
              </a:buBlip>
            </a:pPr>
            <a:r>
              <a:rPr lang="en-US" sz="3100" noProof="1">
                <a:latin typeface="Consolas" panose="020B0609020204030204" pitchFamily="49" charset="0"/>
                <a:cs typeface="Consolas" panose="020B0609020204030204" pitchFamily="49" charset="0"/>
              </a:rPr>
              <a:t>Often we care about immediate past</a:t>
            </a:r>
          </a:p>
          <a:p>
            <a:pPr marL="342900" indent="-342900" algn="l">
              <a:buFont typeface="Wingdings" pitchFamily="2" charset="2"/>
              <a:buChar char="v"/>
            </a:pP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 chat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 noir</a:t>
            </a:r>
            <a:r>
              <a:rPr lang="en-US" b="1" noProof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l"/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 chat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te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 noir</a:t>
            </a:r>
            <a:r>
              <a:rPr lang="en-US" b="1" noProof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342900" indent="-342900" algn="l">
              <a:buFont typeface="Wingdings" pitchFamily="2" charset="2"/>
              <a:buChar char="v"/>
            </a:pP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algn="l">
              <a:buBlip>
                <a:blip r:embed="rId2"/>
              </a:buBlip>
            </a:pPr>
            <a:r>
              <a:rPr lang="en-US" sz="3100" noProof="1">
                <a:latin typeface="Consolas" panose="020B0609020204030204" pitchFamily="49" charset="0"/>
                <a:cs typeface="Consolas" panose="020B0609020204030204" pitchFamily="49" charset="0"/>
              </a:rPr>
              <a:t>But sometimes distant past also matters</a:t>
            </a:r>
          </a:p>
          <a:p>
            <a:pPr marL="342900" indent="-342900" algn="l">
              <a:buFont typeface="Wingdings" pitchFamily="2" charset="2"/>
              <a:buChar char="v"/>
            </a:pP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The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cat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, which already ate …, </a:t>
            </a:r>
            <a:r>
              <a:rPr lang="en-US" noProof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[to be]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still hungry. -&gt; was</a:t>
            </a:r>
          </a:p>
          <a:p>
            <a:pPr algn="l"/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The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cats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, which already ate …, </a:t>
            </a:r>
            <a:r>
              <a:rPr lang="en-US" noProof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[to be]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still hungry. -&gt; were</a:t>
            </a:r>
          </a:p>
          <a:p>
            <a:pPr marL="342900" indent="-342900" algn="l">
              <a:buFont typeface="Wingdings" pitchFamily="2" charset="2"/>
              <a:buChar char="v"/>
            </a:pP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algn="l">
              <a:buBlip>
                <a:blip r:embed="rId2"/>
              </a:buBlip>
            </a:pPr>
            <a:r>
              <a:rPr lang="en-US" sz="3100" noProof="1">
                <a:latin typeface="Consolas" panose="020B0609020204030204" pitchFamily="49" charset="0"/>
                <a:cs typeface="Consolas" panose="020B0609020204030204" pitchFamily="49" charset="0"/>
              </a:rPr>
              <a:t>Order is natural in chronological events – time series</a:t>
            </a:r>
          </a:p>
          <a:p>
            <a:pPr marL="342900" indent="-342900" algn="l">
              <a:buBlip>
                <a:blip r:embed="rId2"/>
              </a:buBlip>
            </a:pPr>
            <a:r>
              <a:rPr lang="en-US" sz="3100" noProof="1">
                <a:latin typeface="Consolas" panose="020B0609020204030204" pitchFamily="49" charset="0"/>
                <a:cs typeface="Consolas" panose="020B0609020204030204" pitchFamily="49" charset="0"/>
              </a:rPr>
              <a:t>In other sequences we might also need to reverse the order</a:t>
            </a:r>
          </a:p>
          <a:p>
            <a:pPr algn="l"/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Kitty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noProof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a bad name for a cat.</a:t>
            </a:r>
          </a:p>
          <a:p>
            <a:pPr algn="l"/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Hello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Kitty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noProof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her favorite brand.</a:t>
            </a:r>
          </a:p>
          <a:p>
            <a:pPr marL="342900" indent="-342900" algn="l">
              <a:buFont typeface="Wingdings" pitchFamily="2" charset="2"/>
              <a:buChar char="v"/>
            </a:pP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558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CE02E-C4FA-054F-B0EC-508DDDE0E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927" y="0"/>
            <a:ext cx="11149262" cy="1042737"/>
          </a:xfrm>
        </p:spPr>
        <p:txBody>
          <a:bodyPr>
            <a:normAutofit/>
          </a:bodyPr>
          <a:lstStyle/>
          <a:p>
            <a:pPr algn="l"/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The Math and Notations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8CB751F4-E86E-E141-86AF-1A0D81619D1B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73242" y="1211764"/>
                <a:ext cx="11389893" cy="713289"/>
              </a:xfrm>
            </p:spPr>
            <p:txBody>
              <a:bodyPr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noProof="1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𝑦</m:t>
                      </m:r>
                      <m:d>
                        <m:dPr>
                          <m:ctrlPr>
                            <a:rPr lang="en-US" sz="4000" b="0" i="1" noProof="1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dPr>
                        <m:e>
                          <m:r>
                            <a:rPr lang="en-US" sz="4000" b="0" i="1" noProof="1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𝑡</m:t>
                          </m:r>
                        </m:e>
                      </m:d>
                      <m:r>
                        <a:rPr lang="en-US" sz="4000" b="0" i="1" noProof="1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=</m:t>
                      </m:r>
                      <m:r>
                        <a:rPr lang="en-US" sz="4000" b="0" i="1" noProof="1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𝑔</m:t>
                      </m:r>
                      <m:r>
                        <a:rPr lang="en-US" sz="4000" b="0" i="1" noProof="1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(</m:t>
                      </m:r>
                      <m:sSubSup>
                        <m:sSubSupPr>
                          <m:ctrlPr>
                            <a:rPr lang="en-US" sz="4000" b="0" i="1" noProof="1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sSubSupPr>
                        <m:e>
                          <m:r>
                            <a:rPr lang="en-US" sz="4000" b="0" i="1" noProof="1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𝑊</m:t>
                          </m:r>
                        </m:e>
                        <m:sub>
                          <m:r>
                            <a:rPr lang="en-US" sz="4000" b="0" i="1" noProof="1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𝑥</m:t>
                          </m:r>
                        </m:sub>
                        <m:sup>
                          <m:r>
                            <a:rPr lang="en-US" sz="4000" b="0" i="1" noProof="1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𝑇</m:t>
                          </m:r>
                        </m:sup>
                      </m:sSubSup>
                      <m:r>
                        <a:rPr lang="en-US" sz="4000" b="0" i="1" noProof="1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 </m:t>
                      </m:r>
                      <m:r>
                        <a:rPr lang="en-US" sz="4000" b="0" i="1" noProof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∙ </m:t>
                      </m:r>
                      <m:r>
                        <a:rPr lang="en-US" sz="4000" b="0" i="1" noProof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𝑥</m:t>
                      </m:r>
                      <m:d>
                        <m:dPr>
                          <m:ctrlPr>
                            <a:rPr lang="en-US" sz="4000" b="0" i="1" noProof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dPr>
                        <m:e>
                          <m:r>
                            <a:rPr lang="en-US" sz="4000" b="0" i="1" noProof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m:t>𝑡</m:t>
                          </m:r>
                        </m:e>
                      </m:d>
                      <m:r>
                        <a:rPr lang="en-US" sz="4000" b="0" i="1" noProof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+ </m:t>
                      </m:r>
                      <m:sSubSup>
                        <m:sSubSupPr>
                          <m:ctrlPr>
                            <a:rPr lang="en-US" sz="4000" i="1" noProof="1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sSubSupPr>
                        <m:e>
                          <m:r>
                            <a:rPr lang="en-US" sz="4000" i="1" noProof="1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𝑊</m:t>
                          </m:r>
                        </m:e>
                        <m:sub>
                          <m:r>
                            <a:rPr lang="en-US" sz="4000" b="0" i="1" noProof="1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𝑦</m:t>
                          </m:r>
                        </m:sub>
                        <m:sup>
                          <m:r>
                            <a:rPr lang="en-US" sz="4000" i="1" noProof="1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𝑇</m:t>
                          </m:r>
                        </m:sup>
                      </m:sSubSup>
                      <m:r>
                        <a:rPr lang="en-US" sz="4000" b="0" i="1" noProof="1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 </m:t>
                      </m:r>
                      <m:r>
                        <a:rPr lang="en-US" sz="4000" b="0" i="1" noProof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∙ </m:t>
                      </m:r>
                      <m:r>
                        <a:rPr lang="en-US" sz="4000" b="0" i="1" noProof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𝑦</m:t>
                      </m:r>
                      <m:d>
                        <m:dPr>
                          <m:ctrlPr>
                            <a:rPr lang="en-US" sz="4000" b="0" i="1" noProof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dPr>
                        <m:e>
                          <m:r>
                            <a:rPr lang="en-US" sz="4000" b="0" i="1" noProof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m:t>𝑡</m:t>
                          </m:r>
                          <m:r>
                            <a:rPr lang="en-US" sz="4000" b="0" i="1" noProof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m:t>−1</m:t>
                          </m:r>
                        </m:e>
                      </m:d>
                      <m:r>
                        <a:rPr lang="en-US" sz="4000" b="0" i="1" noProof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+</m:t>
                      </m:r>
                      <m:r>
                        <a:rPr lang="en-US" sz="4000" b="0" i="1" noProof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𝑏</m:t>
                      </m:r>
                      <m:r>
                        <a:rPr lang="en-US" sz="4000" b="0" i="1" noProof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) </m:t>
                      </m:r>
                    </m:oMath>
                  </m:oMathPara>
                </a14:m>
                <a:endParaRPr lang="en-US" sz="4000" noProof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8CB751F4-E86E-E141-86AF-1A0D81619D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73242" y="1211764"/>
                <a:ext cx="11389893" cy="713289"/>
              </a:xfrm>
              <a:blipFill>
                <a:blip r:embed="rId2"/>
                <a:stretch>
                  <a:fillRect t="-3448" b="-189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8D40A9F2-EAC5-E84E-95AF-E4E09C7274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3487415"/>
                  </p:ext>
                </p:extLst>
              </p:nvPr>
            </p:nvGraphicFramePr>
            <p:xfrm>
              <a:off x="473242" y="2372001"/>
              <a:ext cx="11149261" cy="40749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37845">
                      <a:extLst>
                        <a:ext uri="{9D8B030D-6E8A-4147-A177-3AD203B41FA5}">
                          <a16:colId xmlns:a16="http://schemas.microsoft.com/office/drawing/2014/main" val="3735627266"/>
                        </a:ext>
                      </a:extLst>
                    </a:gridCol>
                    <a:gridCol w="5696269">
                      <a:extLst>
                        <a:ext uri="{9D8B030D-6E8A-4147-A177-3AD203B41FA5}">
                          <a16:colId xmlns:a16="http://schemas.microsoft.com/office/drawing/2014/main" val="2834146460"/>
                        </a:ext>
                      </a:extLst>
                    </a:gridCol>
                    <a:gridCol w="3115147">
                      <a:extLst>
                        <a:ext uri="{9D8B030D-6E8A-4147-A177-3AD203B41FA5}">
                          <a16:colId xmlns:a16="http://schemas.microsoft.com/office/drawing/2014/main" val="696925473"/>
                        </a:ext>
                      </a:extLst>
                    </a:gridCol>
                  </a:tblGrid>
                  <a:tr h="5617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noProof="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Notation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noProof="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Meaning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noProof="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Shape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5833278"/>
                      </a:ext>
                    </a:extLst>
                  </a:tr>
                  <a:tr h="56179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noProof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sz="3200" b="0" i="1" noProof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onsolas" panose="020B0609020204030204" pitchFamily="49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 noProof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onsolas" panose="020B0609020204030204" pitchFamily="49" charset="0"/>
                                      </a:rPr>
                                      <m:t>𝑡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fr-FR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noProof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The input at time 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noProof="1"/>
                            <a:t>N</a:t>
                          </a:r>
                          <a:r>
                            <a:rPr lang="en-US" sz="3200" baseline="-25000" noProof="1"/>
                            <a:t>inputs</a:t>
                          </a:r>
                          <a:endParaRPr lang="en-US" sz="3200" noProof="1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937718"/>
                      </a:ext>
                    </a:extLst>
                  </a:tr>
                  <a:tr h="56179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noProof="1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en-US" sz="3200" b="0" i="1" noProof="1" smtClean="0">
                                        <a:latin typeface="Cambria Math" panose="02040503050406030204" pitchFamily="18" charset="0"/>
                                        <a:cs typeface="Consolas" panose="020B0609020204030204" pitchFamily="49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 noProof="1" smtClean="0">
                                        <a:latin typeface="Cambria Math" panose="02040503050406030204" pitchFamily="18" charset="0"/>
                                        <a:cs typeface="Consolas" panose="020B0609020204030204" pitchFamily="49" charset="0"/>
                                      </a:rPr>
                                      <m:t>𝑡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fr-FR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noProof="1"/>
                            <a:t>The activated output at time 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noProof="1"/>
                            <a:t>N</a:t>
                          </a:r>
                          <a:r>
                            <a:rPr lang="en-US" sz="3200" baseline="-25000" noProof="1"/>
                            <a:t>neurons</a:t>
                          </a:r>
                          <a:endParaRPr lang="en-US" sz="3200" noProof="1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0797120"/>
                      </a:ext>
                    </a:extLst>
                  </a:tr>
                  <a:tr h="56179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b="0" i="1" noProof="1" smtClean="0">
                                        <a:latin typeface="Cambria Math" panose="02040503050406030204" pitchFamily="18" charset="0"/>
                                        <a:cs typeface="Consolas" panose="020B06090202040302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noProof="1" smtClean="0">
                                        <a:latin typeface="Cambria Math" panose="02040503050406030204" pitchFamily="18" charset="0"/>
                                        <a:cs typeface="Consolas" panose="020B0609020204030204" pitchFamily="49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3200" b="0" i="1" noProof="1" smtClean="0">
                                        <a:latin typeface="Cambria Math" panose="02040503050406030204" pitchFamily="18" charset="0"/>
                                        <a:cs typeface="Consolas" panose="020B0609020204030204" pitchFamily="49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noProof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The weight matrix for the inputs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noProof="1"/>
                            <a:t>N</a:t>
                          </a:r>
                          <a:r>
                            <a:rPr lang="en-US" sz="3200" baseline="-25000" noProof="1"/>
                            <a:t>inputs</a:t>
                          </a:r>
                          <a:r>
                            <a:rPr lang="en-US" sz="3200" baseline="0" noProof="1"/>
                            <a:t> * N</a:t>
                          </a:r>
                          <a:r>
                            <a:rPr lang="en-US" sz="3200" baseline="-25000" noProof="1"/>
                            <a:t>neurons </a:t>
                          </a:r>
                          <a:endParaRPr lang="en-US" sz="3200" noProof="1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9410063"/>
                      </a:ext>
                    </a:extLst>
                  </a:tr>
                  <a:tr h="56179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b="0" i="1" noProof="1" smtClean="0">
                                        <a:latin typeface="Cambria Math" panose="02040503050406030204" pitchFamily="18" charset="0"/>
                                        <a:cs typeface="Consolas" panose="020B06090202040302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noProof="1" smtClean="0">
                                        <a:latin typeface="Cambria Math" panose="02040503050406030204" pitchFamily="18" charset="0"/>
                                        <a:cs typeface="Consolas" panose="020B0609020204030204" pitchFamily="49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3200" b="0" i="1" noProof="1" smtClean="0">
                                        <a:latin typeface="Cambria Math" panose="02040503050406030204" pitchFamily="18" charset="0"/>
                                        <a:cs typeface="Consolas" panose="020B0609020204030204" pitchFamily="49" charset="0"/>
                                      </a:rPr>
                                      <m:t>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The weight matrix for the recurrent inputs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noProof="1"/>
                            <a:t>N</a:t>
                          </a:r>
                          <a:r>
                            <a:rPr lang="en-US" sz="3200" baseline="-25000" noProof="1"/>
                            <a:t>neurons</a:t>
                          </a:r>
                          <a:r>
                            <a:rPr lang="en-US" sz="3200" baseline="0" noProof="1"/>
                            <a:t> * N</a:t>
                          </a:r>
                          <a:r>
                            <a:rPr lang="en-US" sz="3200" baseline="-25000" noProof="1"/>
                            <a:t>neurons </a:t>
                          </a:r>
                          <a:endParaRPr lang="en-US" sz="3200" noProof="1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1902049"/>
                      </a:ext>
                    </a:extLst>
                  </a:tr>
                  <a:tr h="5617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32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noProof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The bias term of each neuron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noProof="1"/>
                            <a:t>N</a:t>
                          </a:r>
                          <a:r>
                            <a:rPr lang="en-US" sz="3200" baseline="-25000" noProof="1"/>
                            <a:t>neurons</a:t>
                          </a:r>
                          <a:endParaRPr lang="en-US" sz="3200" noProof="1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5067757"/>
                      </a:ext>
                    </a:extLst>
                  </a:tr>
                  <a:tr h="5617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3200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noProof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The activation function (tanh, ReLU)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noProof="1"/>
                            <a:t>-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21077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8D40A9F2-EAC5-E84E-95AF-E4E09C7274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3487415"/>
                  </p:ext>
                </p:extLst>
              </p:nvPr>
            </p:nvGraphicFramePr>
            <p:xfrm>
              <a:off x="473242" y="2372001"/>
              <a:ext cx="11149261" cy="40749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37845">
                      <a:extLst>
                        <a:ext uri="{9D8B030D-6E8A-4147-A177-3AD203B41FA5}">
                          <a16:colId xmlns:a16="http://schemas.microsoft.com/office/drawing/2014/main" val="3735627266"/>
                        </a:ext>
                      </a:extLst>
                    </a:gridCol>
                    <a:gridCol w="5696269">
                      <a:extLst>
                        <a:ext uri="{9D8B030D-6E8A-4147-A177-3AD203B41FA5}">
                          <a16:colId xmlns:a16="http://schemas.microsoft.com/office/drawing/2014/main" val="2834146460"/>
                        </a:ext>
                      </a:extLst>
                    </a:gridCol>
                    <a:gridCol w="3115147">
                      <a:extLst>
                        <a:ext uri="{9D8B030D-6E8A-4147-A177-3AD203B41FA5}">
                          <a16:colId xmlns:a16="http://schemas.microsoft.com/office/drawing/2014/main" val="696925473"/>
                        </a:ext>
                      </a:extLst>
                    </a:gridCol>
                  </a:tblGrid>
                  <a:tr h="5617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noProof="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Notation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noProof="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Meaning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noProof="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Shape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5833278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543" t="-106522" r="-378261" b="-5347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noProof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The input at time 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noProof="1"/>
                            <a:t>N</a:t>
                          </a:r>
                          <a:r>
                            <a:rPr lang="en-US" sz="3200" baseline="-25000" noProof="1"/>
                            <a:t>inputs</a:t>
                          </a:r>
                          <a:endParaRPr lang="en-US" sz="3200" noProof="1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937718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543" t="-206522" r="-378261" b="-4347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noProof="1"/>
                            <a:t>The activated output at time 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noProof="1"/>
                            <a:t>N</a:t>
                          </a:r>
                          <a:r>
                            <a:rPr lang="en-US" sz="3200" baseline="-25000" noProof="1"/>
                            <a:t>neurons</a:t>
                          </a:r>
                          <a:endParaRPr lang="en-US" sz="3200" noProof="1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079712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543" t="-306522" r="-378261" b="-3347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noProof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The weight matrix for the inputs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noProof="1"/>
                            <a:t>N</a:t>
                          </a:r>
                          <a:r>
                            <a:rPr lang="en-US" sz="3200" baseline="-25000" noProof="1"/>
                            <a:t>inputs</a:t>
                          </a:r>
                          <a:r>
                            <a:rPr lang="en-US" sz="3200" baseline="0" noProof="1"/>
                            <a:t> * N</a:t>
                          </a:r>
                          <a:r>
                            <a:rPr lang="en-US" sz="3200" baseline="-25000" noProof="1"/>
                            <a:t>neurons </a:t>
                          </a:r>
                          <a:endParaRPr lang="en-US" sz="3200" noProof="1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9410063"/>
                      </a:ext>
                    </a:extLst>
                  </a:tr>
                  <a:tr h="617601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543" t="-389583" r="-378261" b="-22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The weight matrix for the recurrent inputs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noProof="1"/>
                            <a:t>N</a:t>
                          </a:r>
                          <a:r>
                            <a:rPr lang="en-US" sz="3200" baseline="-25000" noProof="1"/>
                            <a:t>neurons</a:t>
                          </a:r>
                          <a:r>
                            <a:rPr lang="en-US" sz="3200" baseline="0" noProof="1"/>
                            <a:t> * N</a:t>
                          </a:r>
                          <a:r>
                            <a:rPr lang="en-US" sz="3200" baseline="-25000" noProof="1"/>
                            <a:t>neurons </a:t>
                          </a:r>
                          <a:endParaRPr lang="en-US" sz="3200" noProof="1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1902049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32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noProof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The bias term of each neuron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noProof="1"/>
                            <a:t>N</a:t>
                          </a:r>
                          <a:r>
                            <a:rPr lang="en-US" sz="3200" baseline="-25000" noProof="1"/>
                            <a:t>neurons</a:t>
                          </a:r>
                          <a:endParaRPr lang="en-US" sz="3200" noProof="1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5067757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3200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noProof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The activation function (tanh, ReLU)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noProof="1"/>
                            <a:t>-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210777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18172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{66469857-72B8-264A-887F-A82B93B36CB2}tf10001069</Template>
  <TotalTime>1712</TotalTime>
  <Words>883</Words>
  <Application>Microsoft Macintosh PowerPoint</Application>
  <PresentationFormat>Widescreen</PresentationFormat>
  <Paragraphs>165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Consolas</vt:lpstr>
      <vt:lpstr>Geneva</vt:lpstr>
      <vt:lpstr>Wingdings</vt:lpstr>
      <vt:lpstr>Office Theme</vt:lpstr>
      <vt:lpstr>Introduction to  Recurrent Neural Networks</vt:lpstr>
      <vt:lpstr>Outline</vt:lpstr>
      <vt:lpstr>References</vt:lpstr>
      <vt:lpstr>Sequential Data is Everywhere</vt:lpstr>
      <vt:lpstr>Notion of Recurrence</vt:lpstr>
      <vt:lpstr>The History/Memory</vt:lpstr>
      <vt:lpstr>Unrolling Through Time</vt:lpstr>
      <vt:lpstr>Mind that</vt:lpstr>
      <vt:lpstr>The Math and Notations</vt:lpstr>
      <vt:lpstr>I/O</vt:lpstr>
      <vt:lpstr>I/O</vt:lpstr>
      <vt:lpstr>Backpropagation Through Time</vt:lpstr>
      <vt:lpstr>Bidirectional RNNs</vt:lpstr>
      <vt:lpstr>Limitations of Simple RNNs</vt:lpstr>
      <vt:lpstr>Long-Short-Term-Memory (LSTM)</vt:lpstr>
      <vt:lpstr>LSTM</vt:lpstr>
      <vt:lpstr>Gated Recurrent Unit - GRU</vt:lpstr>
      <vt:lpstr>Recurrent Layers</vt:lpstr>
      <vt:lpstr>Good News</vt:lpstr>
      <vt:lpstr>Tensorflow vs Keras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145</cp:revision>
  <dcterms:created xsi:type="dcterms:W3CDTF">2021-02-15T05:56:34Z</dcterms:created>
  <dcterms:modified xsi:type="dcterms:W3CDTF">2021-02-17T12:20:40Z</dcterms:modified>
</cp:coreProperties>
</file>