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  <p:sldMasterId id="214748382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3" r:id="rId4"/>
    <p:sldId id="292" r:id="rId5"/>
    <p:sldId id="291" r:id="rId6"/>
    <p:sldId id="294" r:id="rId7"/>
    <p:sldId id="295" r:id="rId8"/>
    <p:sldId id="288" r:id="rId9"/>
    <p:sldId id="297" r:id="rId10"/>
    <p:sldId id="301" r:id="rId11"/>
    <p:sldId id="298" r:id="rId12"/>
    <p:sldId id="296" r:id="rId13"/>
    <p:sldId id="299" r:id="rId14"/>
    <p:sldId id="257" r:id="rId15"/>
    <p:sldId id="302" r:id="rId16"/>
    <p:sldId id="300" r:id="rId17"/>
    <p:sldId id="286" r:id="rId18"/>
  </p:sldIdLst>
  <p:sldSz cx="9144000" cy="5148263"/>
  <p:notesSz cx="6858000" cy="9144000"/>
  <p:defaultTextStyle>
    <a:defPPr>
      <a:defRPr lang="en-US"/>
    </a:defPPr>
    <a:lvl1pPr marL="0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3429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8A30C-4C3B-ED41-9B07-5B3ED377844C}" v="703" dt="2024-06-11T23:54:24.298"/>
    <p1510:client id="{50560C3A-DF52-D96D-FC70-26CCCC8B0485}" v="2022" dt="2024-06-11T19:08:05.790"/>
    <p1510:client id="{CD8BB9BF-4949-4411-1B09-7B088A4DBB54}" v="74" dt="2024-06-12T00:58:03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60" y="80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B808F-E4FB-4983-B868-52089C5FE6CF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189187C-7B41-4C12-8057-52EADFD45FDF}">
      <dgm:prSet/>
      <dgm:spPr/>
      <dgm:t>
        <a:bodyPr/>
        <a:lstStyle/>
        <a:p>
          <a:r>
            <a:rPr lang="en-US" b="1" i="0" baseline="0"/>
            <a:t>Source:</a:t>
          </a:r>
          <a:endParaRPr lang="en-US"/>
        </a:p>
      </dgm:t>
    </dgm:pt>
    <dgm:pt modelId="{06D60014-F93A-4222-B9F5-68CD0F44B3C5}" type="parTrans" cxnId="{992A82C9-5827-4CB4-B237-E3B1216C57D9}">
      <dgm:prSet/>
      <dgm:spPr/>
      <dgm:t>
        <a:bodyPr/>
        <a:lstStyle/>
        <a:p>
          <a:endParaRPr lang="en-US"/>
        </a:p>
      </dgm:t>
    </dgm:pt>
    <dgm:pt modelId="{B71F0F42-A736-46E2-BA22-EE5B68331401}" type="sibTrans" cxnId="{992A82C9-5827-4CB4-B237-E3B1216C57D9}">
      <dgm:prSet/>
      <dgm:spPr/>
      <dgm:t>
        <a:bodyPr/>
        <a:lstStyle/>
        <a:p>
          <a:endParaRPr lang="en-US"/>
        </a:p>
      </dgm:t>
    </dgm:pt>
    <dgm:pt modelId="{499DE27E-C6C2-485B-832D-25D6693CAA52}">
      <dgm:prSet/>
      <dgm:spPr/>
      <dgm:t>
        <a:bodyPr/>
        <a:lstStyle/>
        <a:p>
          <a:r>
            <a:rPr lang="en-US" b="1" i="0" baseline="0"/>
            <a:t>2015 BRFSS dataset from UC Irvine Machine Learning Repository</a:t>
          </a:r>
          <a:endParaRPr lang="en-US"/>
        </a:p>
      </dgm:t>
    </dgm:pt>
    <dgm:pt modelId="{408E6068-5416-4C44-AD99-FA8DE81AFE4C}" type="parTrans" cxnId="{75449CCD-B1DA-4EE1-98A5-F3751B3F5E69}">
      <dgm:prSet/>
      <dgm:spPr/>
      <dgm:t>
        <a:bodyPr/>
        <a:lstStyle/>
        <a:p>
          <a:endParaRPr lang="en-US"/>
        </a:p>
      </dgm:t>
    </dgm:pt>
    <dgm:pt modelId="{4DC3095C-99E1-4C00-B86D-94D4DDFB0A34}" type="sibTrans" cxnId="{75449CCD-B1DA-4EE1-98A5-F3751B3F5E69}">
      <dgm:prSet/>
      <dgm:spPr/>
      <dgm:t>
        <a:bodyPr/>
        <a:lstStyle/>
        <a:p>
          <a:endParaRPr lang="en-US"/>
        </a:p>
      </dgm:t>
    </dgm:pt>
    <dgm:pt modelId="{7514A810-3083-43C1-90E6-DCFABF6BF059}">
      <dgm:prSet/>
      <dgm:spPr/>
      <dgm:t>
        <a:bodyPr/>
        <a:lstStyle/>
        <a:p>
          <a:r>
            <a:rPr lang="en-US" b="1" i="0" baseline="0"/>
            <a:t>2021 BRFSS dataset from CDC</a:t>
          </a:r>
          <a:br>
            <a:rPr lang="en-US" b="1" i="0" baseline="0"/>
          </a:br>
          <a:endParaRPr lang="en-US"/>
        </a:p>
      </dgm:t>
    </dgm:pt>
    <dgm:pt modelId="{25379E77-8AD1-4658-832D-794D965B9FA5}" type="parTrans" cxnId="{DF07F1E3-42B6-45FC-98EF-A2518A3FCAD4}">
      <dgm:prSet/>
      <dgm:spPr/>
      <dgm:t>
        <a:bodyPr/>
        <a:lstStyle/>
        <a:p>
          <a:endParaRPr lang="en-US"/>
        </a:p>
      </dgm:t>
    </dgm:pt>
    <dgm:pt modelId="{911E09F5-469D-470A-A97C-986DA9406C6A}" type="sibTrans" cxnId="{DF07F1E3-42B6-45FC-98EF-A2518A3FCAD4}">
      <dgm:prSet/>
      <dgm:spPr/>
      <dgm:t>
        <a:bodyPr/>
        <a:lstStyle/>
        <a:p>
          <a:endParaRPr lang="en-US"/>
        </a:p>
      </dgm:t>
    </dgm:pt>
    <dgm:pt modelId="{0ECB9112-9B55-483D-8BA4-7A6554C42A6B}">
      <dgm:prSet/>
      <dgm:spPr/>
      <dgm:t>
        <a:bodyPr/>
        <a:lstStyle/>
        <a:p>
          <a:r>
            <a:rPr lang="en-US" b="1" i="0" baseline="0"/>
            <a:t>Reason for Choice:</a:t>
          </a:r>
          <a:endParaRPr lang="en-US"/>
        </a:p>
      </dgm:t>
    </dgm:pt>
    <dgm:pt modelId="{E47AB50D-F45D-4228-8E00-A5C9D3FBCA04}" type="parTrans" cxnId="{80117A4B-9A44-431B-998F-2A2FE144A04E}">
      <dgm:prSet/>
      <dgm:spPr/>
      <dgm:t>
        <a:bodyPr/>
        <a:lstStyle/>
        <a:p>
          <a:endParaRPr lang="en-US"/>
        </a:p>
      </dgm:t>
    </dgm:pt>
    <dgm:pt modelId="{F2A50355-EB9D-467F-AA53-69ED08B7635E}" type="sibTrans" cxnId="{80117A4B-9A44-431B-998F-2A2FE144A04E}">
      <dgm:prSet/>
      <dgm:spPr/>
      <dgm:t>
        <a:bodyPr/>
        <a:lstStyle/>
        <a:p>
          <a:endParaRPr lang="en-US"/>
        </a:p>
      </dgm:t>
    </dgm:pt>
    <dgm:pt modelId="{9B4D643E-FDEA-4247-835A-7405973429F6}">
      <dgm:prSet/>
      <dgm:spPr/>
      <dgm:t>
        <a:bodyPr/>
        <a:lstStyle/>
        <a:p>
          <a:r>
            <a:rPr lang="en-US" b="1" i="0" baseline="0"/>
            <a:t>Comprehensive annual survey data with relevant health and behavioral information</a:t>
          </a:r>
          <a:endParaRPr lang="en-US"/>
        </a:p>
      </dgm:t>
    </dgm:pt>
    <dgm:pt modelId="{79910F95-8DDC-4664-978D-315AAD8DA9CA}" type="parTrans" cxnId="{615BABBC-316E-4647-AA58-9302D51EB371}">
      <dgm:prSet/>
      <dgm:spPr/>
      <dgm:t>
        <a:bodyPr/>
        <a:lstStyle/>
        <a:p>
          <a:endParaRPr lang="en-US"/>
        </a:p>
      </dgm:t>
    </dgm:pt>
    <dgm:pt modelId="{117BBF30-8AC3-4E3C-B3BB-5A5CC78F96F4}" type="sibTrans" cxnId="{615BABBC-316E-4647-AA58-9302D51EB371}">
      <dgm:prSet/>
      <dgm:spPr/>
      <dgm:t>
        <a:bodyPr/>
        <a:lstStyle/>
        <a:p>
          <a:endParaRPr lang="en-US"/>
        </a:p>
      </dgm:t>
    </dgm:pt>
    <dgm:pt modelId="{14793521-2722-4D51-A5DE-DFB73166781E}">
      <dgm:prSet/>
      <dgm:spPr/>
      <dgm:t>
        <a:bodyPr/>
        <a:lstStyle/>
        <a:p>
          <a:r>
            <a:rPr lang="en-US" b="1" i="0" baseline="0"/>
            <a:t>BRFSS provides a large sample size, enhancing the reliability of predictive models</a:t>
          </a:r>
          <a:endParaRPr lang="en-US"/>
        </a:p>
      </dgm:t>
    </dgm:pt>
    <dgm:pt modelId="{CFFDC41A-BC19-4A7F-91C8-97039CEF3672}" type="parTrans" cxnId="{69797BD7-DC12-48C6-934E-73A3225BEE7C}">
      <dgm:prSet/>
      <dgm:spPr/>
      <dgm:t>
        <a:bodyPr/>
        <a:lstStyle/>
        <a:p>
          <a:endParaRPr lang="en-US"/>
        </a:p>
      </dgm:t>
    </dgm:pt>
    <dgm:pt modelId="{AD44F351-CDA9-409E-8A8B-5D69FB1263D1}" type="sibTrans" cxnId="{69797BD7-DC12-48C6-934E-73A3225BEE7C}">
      <dgm:prSet/>
      <dgm:spPr/>
      <dgm:t>
        <a:bodyPr/>
        <a:lstStyle/>
        <a:p>
          <a:endParaRPr lang="en-US"/>
        </a:p>
      </dgm:t>
    </dgm:pt>
    <dgm:pt modelId="{CDB15434-9DF7-7249-BB3B-1C544C18EC04}" type="pres">
      <dgm:prSet presAssocID="{828B808F-E4FB-4983-B868-52089C5FE6CF}" presName="diagram" presStyleCnt="0">
        <dgm:presLayoutVars>
          <dgm:dir/>
          <dgm:resizeHandles val="exact"/>
        </dgm:presLayoutVars>
      </dgm:prSet>
      <dgm:spPr/>
    </dgm:pt>
    <dgm:pt modelId="{359EF035-EABD-6E40-8D47-6A0CC09564AA}" type="pres">
      <dgm:prSet presAssocID="{3189187C-7B41-4C12-8057-52EADFD45FDF}" presName="node" presStyleLbl="node1" presStyleIdx="0" presStyleCnt="2">
        <dgm:presLayoutVars>
          <dgm:bulletEnabled val="1"/>
        </dgm:presLayoutVars>
      </dgm:prSet>
      <dgm:spPr/>
    </dgm:pt>
    <dgm:pt modelId="{CFBF7F26-016C-094B-9761-700ED77BA3B3}" type="pres">
      <dgm:prSet presAssocID="{B71F0F42-A736-46E2-BA22-EE5B68331401}" presName="sibTrans" presStyleCnt="0"/>
      <dgm:spPr/>
    </dgm:pt>
    <dgm:pt modelId="{268A74B4-6CBA-0547-8C22-CB659E6D4775}" type="pres">
      <dgm:prSet presAssocID="{0ECB9112-9B55-483D-8BA4-7A6554C42A6B}" presName="node" presStyleLbl="node1" presStyleIdx="1" presStyleCnt="2">
        <dgm:presLayoutVars>
          <dgm:bulletEnabled val="1"/>
        </dgm:presLayoutVars>
      </dgm:prSet>
      <dgm:spPr/>
    </dgm:pt>
  </dgm:ptLst>
  <dgm:cxnLst>
    <dgm:cxn modelId="{AAE5A001-2891-EF40-BFBD-91865FBB1157}" type="presOf" srcId="{0ECB9112-9B55-483D-8BA4-7A6554C42A6B}" destId="{268A74B4-6CBA-0547-8C22-CB659E6D4775}" srcOrd="0" destOrd="0" presId="urn:microsoft.com/office/officeart/2005/8/layout/default"/>
    <dgm:cxn modelId="{70F1CA04-3CA3-954E-8A57-BB72742777B2}" type="presOf" srcId="{14793521-2722-4D51-A5DE-DFB73166781E}" destId="{268A74B4-6CBA-0547-8C22-CB659E6D4775}" srcOrd="0" destOrd="2" presId="urn:microsoft.com/office/officeart/2005/8/layout/default"/>
    <dgm:cxn modelId="{FF85490F-0B09-A446-A76C-38DFEA08CCF5}" type="presOf" srcId="{828B808F-E4FB-4983-B868-52089C5FE6CF}" destId="{CDB15434-9DF7-7249-BB3B-1C544C18EC04}" srcOrd="0" destOrd="0" presId="urn:microsoft.com/office/officeart/2005/8/layout/default"/>
    <dgm:cxn modelId="{A421CE15-B028-674E-896F-152070078C3A}" type="presOf" srcId="{9B4D643E-FDEA-4247-835A-7405973429F6}" destId="{268A74B4-6CBA-0547-8C22-CB659E6D4775}" srcOrd="0" destOrd="1" presId="urn:microsoft.com/office/officeart/2005/8/layout/default"/>
    <dgm:cxn modelId="{F0776968-428E-984A-A6C5-CE97BF68E808}" type="presOf" srcId="{7514A810-3083-43C1-90E6-DCFABF6BF059}" destId="{359EF035-EABD-6E40-8D47-6A0CC09564AA}" srcOrd="0" destOrd="2" presId="urn:microsoft.com/office/officeart/2005/8/layout/default"/>
    <dgm:cxn modelId="{80117A4B-9A44-431B-998F-2A2FE144A04E}" srcId="{828B808F-E4FB-4983-B868-52089C5FE6CF}" destId="{0ECB9112-9B55-483D-8BA4-7A6554C42A6B}" srcOrd="1" destOrd="0" parTransId="{E47AB50D-F45D-4228-8E00-A5C9D3FBCA04}" sibTransId="{F2A50355-EB9D-467F-AA53-69ED08B7635E}"/>
    <dgm:cxn modelId="{3F941D7F-02AD-1847-A173-933FB41E6B49}" type="presOf" srcId="{499DE27E-C6C2-485B-832D-25D6693CAA52}" destId="{359EF035-EABD-6E40-8D47-6A0CC09564AA}" srcOrd="0" destOrd="1" presId="urn:microsoft.com/office/officeart/2005/8/layout/default"/>
    <dgm:cxn modelId="{615BABBC-316E-4647-AA58-9302D51EB371}" srcId="{0ECB9112-9B55-483D-8BA4-7A6554C42A6B}" destId="{9B4D643E-FDEA-4247-835A-7405973429F6}" srcOrd="0" destOrd="0" parTransId="{79910F95-8DDC-4664-978D-315AAD8DA9CA}" sibTransId="{117BBF30-8AC3-4E3C-B3BB-5A5CC78F96F4}"/>
    <dgm:cxn modelId="{992A82C9-5827-4CB4-B237-E3B1216C57D9}" srcId="{828B808F-E4FB-4983-B868-52089C5FE6CF}" destId="{3189187C-7B41-4C12-8057-52EADFD45FDF}" srcOrd="0" destOrd="0" parTransId="{06D60014-F93A-4222-B9F5-68CD0F44B3C5}" sibTransId="{B71F0F42-A736-46E2-BA22-EE5B68331401}"/>
    <dgm:cxn modelId="{588186CC-31E5-6F44-9787-2D9B0656C043}" type="presOf" srcId="{3189187C-7B41-4C12-8057-52EADFD45FDF}" destId="{359EF035-EABD-6E40-8D47-6A0CC09564AA}" srcOrd="0" destOrd="0" presId="urn:microsoft.com/office/officeart/2005/8/layout/default"/>
    <dgm:cxn modelId="{75449CCD-B1DA-4EE1-98A5-F3751B3F5E69}" srcId="{3189187C-7B41-4C12-8057-52EADFD45FDF}" destId="{499DE27E-C6C2-485B-832D-25D6693CAA52}" srcOrd="0" destOrd="0" parTransId="{408E6068-5416-4C44-AD99-FA8DE81AFE4C}" sibTransId="{4DC3095C-99E1-4C00-B86D-94D4DDFB0A34}"/>
    <dgm:cxn modelId="{69797BD7-DC12-48C6-934E-73A3225BEE7C}" srcId="{0ECB9112-9B55-483D-8BA4-7A6554C42A6B}" destId="{14793521-2722-4D51-A5DE-DFB73166781E}" srcOrd="1" destOrd="0" parTransId="{CFFDC41A-BC19-4A7F-91C8-97039CEF3672}" sibTransId="{AD44F351-CDA9-409E-8A8B-5D69FB1263D1}"/>
    <dgm:cxn modelId="{DF07F1E3-42B6-45FC-98EF-A2518A3FCAD4}" srcId="{3189187C-7B41-4C12-8057-52EADFD45FDF}" destId="{7514A810-3083-43C1-90E6-DCFABF6BF059}" srcOrd="1" destOrd="0" parTransId="{25379E77-8AD1-4658-832D-794D965B9FA5}" sibTransId="{911E09F5-469D-470A-A97C-986DA9406C6A}"/>
    <dgm:cxn modelId="{A8F64493-119E-A848-89E8-ED3BB78C9518}" type="presParOf" srcId="{CDB15434-9DF7-7249-BB3B-1C544C18EC04}" destId="{359EF035-EABD-6E40-8D47-6A0CC09564AA}" srcOrd="0" destOrd="0" presId="urn:microsoft.com/office/officeart/2005/8/layout/default"/>
    <dgm:cxn modelId="{2FF1F385-3594-DB48-A449-B0C4F9AAC0CE}" type="presParOf" srcId="{CDB15434-9DF7-7249-BB3B-1C544C18EC04}" destId="{CFBF7F26-016C-094B-9761-700ED77BA3B3}" srcOrd="1" destOrd="0" presId="urn:microsoft.com/office/officeart/2005/8/layout/default"/>
    <dgm:cxn modelId="{C8A339AE-02EA-924D-86C9-63E1E17DBE1B}" type="presParOf" srcId="{CDB15434-9DF7-7249-BB3B-1C544C18EC04}" destId="{268A74B4-6CBA-0547-8C22-CB659E6D477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678E8-AFE6-4589-A284-E51651E3C5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2BC41-A593-4293-93D5-B65CFB7C9E08}">
      <dgm:prSet/>
      <dgm:spPr/>
      <dgm:t>
        <a:bodyPr/>
        <a:lstStyle/>
        <a:p>
          <a:r>
            <a:rPr lang="en-US"/>
            <a:t>Dropped unknown/refused responses</a:t>
          </a:r>
        </a:p>
      </dgm:t>
    </dgm:pt>
    <dgm:pt modelId="{CBC40E1A-0CF7-4FD4-9F30-3C3194231893}" type="parTrans" cxnId="{6BD8B63F-4F15-4712-A767-202522B7002C}">
      <dgm:prSet/>
      <dgm:spPr/>
      <dgm:t>
        <a:bodyPr/>
        <a:lstStyle/>
        <a:p>
          <a:endParaRPr lang="en-US"/>
        </a:p>
      </dgm:t>
    </dgm:pt>
    <dgm:pt modelId="{72CFE0F7-50A5-4773-BE24-9C6D70A2CC9D}" type="sibTrans" cxnId="{6BD8B63F-4F15-4712-A767-202522B7002C}">
      <dgm:prSet/>
      <dgm:spPr/>
      <dgm:t>
        <a:bodyPr/>
        <a:lstStyle/>
        <a:p>
          <a:endParaRPr lang="en-US"/>
        </a:p>
      </dgm:t>
    </dgm:pt>
    <dgm:pt modelId="{84BD279D-65A4-4D1F-8A0A-115518371C1B}">
      <dgm:prSet/>
      <dgm:spPr/>
      <dgm:t>
        <a:bodyPr/>
        <a:lstStyle/>
        <a:p>
          <a:r>
            <a:rPr lang="en-US"/>
            <a:t>Scaled certain values (e.g., weight from kg to standard units)</a:t>
          </a:r>
        </a:p>
      </dgm:t>
    </dgm:pt>
    <dgm:pt modelId="{B2DD3091-DCFC-436A-91CA-059400BA29B5}" type="parTrans" cxnId="{8E47B078-61ED-4DDA-9CEF-13F3F8A302F0}">
      <dgm:prSet/>
      <dgm:spPr/>
      <dgm:t>
        <a:bodyPr/>
        <a:lstStyle/>
        <a:p>
          <a:endParaRPr lang="en-US"/>
        </a:p>
      </dgm:t>
    </dgm:pt>
    <dgm:pt modelId="{ACA84715-2793-43B9-8709-F83842D4D88D}" type="sibTrans" cxnId="{8E47B078-61ED-4DDA-9CEF-13F3F8A302F0}">
      <dgm:prSet/>
      <dgm:spPr/>
      <dgm:t>
        <a:bodyPr/>
        <a:lstStyle/>
        <a:p>
          <a:endParaRPr lang="en-US"/>
        </a:p>
      </dgm:t>
    </dgm:pt>
    <dgm:pt modelId="{1695690F-81AA-4D07-A774-83ABAE3E91DD}">
      <dgm:prSet/>
      <dgm:spPr/>
      <dgm:t>
        <a:bodyPr/>
        <a:lstStyle/>
        <a:p>
          <a:r>
            <a:rPr lang="en-US"/>
            <a:t>Transformed numeric responses (e.g., converting exercise days)</a:t>
          </a:r>
        </a:p>
      </dgm:t>
    </dgm:pt>
    <dgm:pt modelId="{9D8C1ABC-47A3-4437-AD74-FAD7E47C48E9}" type="parTrans" cxnId="{7C1101FD-9396-4653-B23C-FF490A937815}">
      <dgm:prSet/>
      <dgm:spPr/>
      <dgm:t>
        <a:bodyPr/>
        <a:lstStyle/>
        <a:p>
          <a:endParaRPr lang="en-US"/>
        </a:p>
      </dgm:t>
    </dgm:pt>
    <dgm:pt modelId="{1FC29652-0285-4F42-B441-B83A0189F4CA}" type="sibTrans" cxnId="{7C1101FD-9396-4653-B23C-FF490A937815}">
      <dgm:prSet/>
      <dgm:spPr/>
      <dgm:t>
        <a:bodyPr/>
        <a:lstStyle/>
        <a:p>
          <a:endParaRPr lang="en-US"/>
        </a:p>
      </dgm:t>
    </dgm:pt>
    <dgm:pt modelId="{9131BF3C-8FEF-4989-B18C-D6D2A9AE268F}" type="pres">
      <dgm:prSet presAssocID="{322678E8-AFE6-4589-A284-E51651E3C5D9}" presName="root" presStyleCnt="0">
        <dgm:presLayoutVars>
          <dgm:dir/>
          <dgm:resizeHandles val="exact"/>
        </dgm:presLayoutVars>
      </dgm:prSet>
      <dgm:spPr/>
    </dgm:pt>
    <dgm:pt modelId="{F3B1A645-0785-45FE-A25C-EC453F9049FB}" type="pres">
      <dgm:prSet presAssocID="{0192BC41-A593-4293-93D5-B65CFB7C9E08}" presName="compNode" presStyleCnt="0"/>
      <dgm:spPr/>
    </dgm:pt>
    <dgm:pt modelId="{8915B962-AC6E-4F9B-95E0-CE619E27C97B}" type="pres">
      <dgm:prSet presAssocID="{0192BC41-A593-4293-93D5-B65CFB7C9E08}" presName="bgRect" presStyleLbl="bgShp" presStyleIdx="0" presStyleCnt="3"/>
      <dgm:spPr/>
    </dgm:pt>
    <dgm:pt modelId="{1B3260BF-AC10-40A8-9EF7-42CB296C6C2D}" type="pres">
      <dgm:prSet presAssocID="{0192BC41-A593-4293-93D5-B65CFB7C9E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21D02F11-9ED1-4F4B-A51D-EDB2FADEBD9E}" type="pres">
      <dgm:prSet presAssocID="{0192BC41-A593-4293-93D5-B65CFB7C9E08}" presName="spaceRect" presStyleCnt="0"/>
      <dgm:spPr/>
    </dgm:pt>
    <dgm:pt modelId="{3E1766AE-915F-4A14-BF69-DF6A1CDDFC05}" type="pres">
      <dgm:prSet presAssocID="{0192BC41-A593-4293-93D5-B65CFB7C9E08}" presName="parTx" presStyleLbl="revTx" presStyleIdx="0" presStyleCnt="3">
        <dgm:presLayoutVars>
          <dgm:chMax val="0"/>
          <dgm:chPref val="0"/>
        </dgm:presLayoutVars>
      </dgm:prSet>
      <dgm:spPr/>
    </dgm:pt>
    <dgm:pt modelId="{D9B76779-1FF5-42E0-AA1A-95CDBE3C7BB9}" type="pres">
      <dgm:prSet presAssocID="{72CFE0F7-50A5-4773-BE24-9C6D70A2CC9D}" presName="sibTrans" presStyleCnt="0"/>
      <dgm:spPr/>
    </dgm:pt>
    <dgm:pt modelId="{91C129E0-06D2-45FB-82CC-3E9B4637B2F6}" type="pres">
      <dgm:prSet presAssocID="{84BD279D-65A4-4D1F-8A0A-115518371C1B}" presName="compNode" presStyleCnt="0"/>
      <dgm:spPr/>
    </dgm:pt>
    <dgm:pt modelId="{30A6D9CB-D37F-4FCF-9627-E9B29FAA728F}" type="pres">
      <dgm:prSet presAssocID="{84BD279D-65A4-4D1F-8A0A-115518371C1B}" presName="bgRect" presStyleLbl="bgShp" presStyleIdx="1" presStyleCnt="3"/>
      <dgm:spPr/>
    </dgm:pt>
    <dgm:pt modelId="{04DD3735-BD51-4EA2-B6E1-A783D94FC2F1}" type="pres">
      <dgm:prSet presAssocID="{84BD279D-65A4-4D1F-8A0A-115518371C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C9C569E1-61B8-4A5E-92F7-B90F446BA32D}" type="pres">
      <dgm:prSet presAssocID="{84BD279D-65A4-4D1F-8A0A-115518371C1B}" presName="spaceRect" presStyleCnt="0"/>
      <dgm:spPr/>
    </dgm:pt>
    <dgm:pt modelId="{2EB769B5-FA09-41A9-B0E2-0330FDBF5B16}" type="pres">
      <dgm:prSet presAssocID="{84BD279D-65A4-4D1F-8A0A-115518371C1B}" presName="parTx" presStyleLbl="revTx" presStyleIdx="1" presStyleCnt="3">
        <dgm:presLayoutVars>
          <dgm:chMax val="0"/>
          <dgm:chPref val="0"/>
        </dgm:presLayoutVars>
      </dgm:prSet>
      <dgm:spPr/>
    </dgm:pt>
    <dgm:pt modelId="{BA01F794-E9A6-4EB7-80AC-C464F3C89501}" type="pres">
      <dgm:prSet presAssocID="{ACA84715-2793-43B9-8709-F83842D4D88D}" presName="sibTrans" presStyleCnt="0"/>
      <dgm:spPr/>
    </dgm:pt>
    <dgm:pt modelId="{0519360A-A91F-4F9F-BEDF-8A4EFD634250}" type="pres">
      <dgm:prSet presAssocID="{1695690F-81AA-4D07-A774-83ABAE3E91DD}" presName="compNode" presStyleCnt="0"/>
      <dgm:spPr/>
    </dgm:pt>
    <dgm:pt modelId="{F8337D7B-0889-46AA-9B1E-6785A0E5062E}" type="pres">
      <dgm:prSet presAssocID="{1695690F-81AA-4D07-A774-83ABAE3E91DD}" presName="bgRect" presStyleLbl="bgShp" presStyleIdx="2" presStyleCnt="3"/>
      <dgm:spPr/>
    </dgm:pt>
    <dgm:pt modelId="{7AD2CCD5-9E55-4563-BA5B-E1B7811CF01A}" type="pres">
      <dgm:prSet presAssocID="{1695690F-81AA-4D07-A774-83ABAE3E91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3E1AF0A7-A10F-4B45-BA59-3873C74AD8F2}" type="pres">
      <dgm:prSet presAssocID="{1695690F-81AA-4D07-A774-83ABAE3E91DD}" presName="spaceRect" presStyleCnt="0"/>
      <dgm:spPr/>
    </dgm:pt>
    <dgm:pt modelId="{144FE06F-359C-4CA1-81C7-C549CC4A37BF}" type="pres">
      <dgm:prSet presAssocID="{1695690F-81AA-4D07-A774-83ABAE3E91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D8B63F-4F15-4712-A767-202522B7002C}" srcId="{322678E8-AFE6-4589-A284-E51651E3C5D9}" destId="{0192BC41-A593-4293-93D5-B65CFB7C9E08}" srcOrd="0" destOrd="0" parTransId="{CBC40E1A-0CF7-4FD4-9F30-3C3194231893}" sibTransId="{72CFE0F7-50A5-4773-BE24-9C6D70A2CC9D}"/>
    <dgm:cxn modelId="{97937F4F-7419-4D7E-9E97-F1684DB35BE6}" type="presOf" srcId="{0192BC41-A593-4293-93D5-B65CFB7C9E08}" destId="{3E1766AE-915F-4A14-BF69-DF6A1CDDFC05}" srcOrd="0" destOrd="0" presId="urn:microsoft.com/office/officeart/2018/2/layout/IconVerticalSolidList"/>
    <dgm:cxn modelId="{8E47B078-61ED-4DDA-9CEF-13F3F8A302F0}" srcId="{322678E8-AFE6-4589-A284-E51651E3C5D9}" destId="{84BD279D-65A4-4D1F-8A0A-115518371C1B}" srcOrd="1" destOrd="0" parTransId="{B2DD3091-DCFC-436A-91CA-059400BA29B5}" sibTransId="{ACA84715-2793-43B9-8709-F83842D4D88D}"/>
    <dgm:cxn modelId="{856662AD-8F08-4EAB-8C58-28A1B88064EA}" type="presOf" srcId="{84BD279D-65A4-4D1F-8A0A-115518371C1B}" destId="{2EB769B5-FA09-41A9-B0E2-0330FDBF5B16}" srcOrd="0" destOrd="0" presId="urn:microsoft.com/office/officeart/2018/2/layout/IconVerticalSolidList"/>
    <dgm:cxn modelId="{E9C9F6B1-5FA1-431C-A8C8-22ACF6622F3A}" type="presOf" srcId="{322678E8-AFE6-4589-A284-E51651E3C5D9}" destId="{9131BF3C-8FEF-4989-B18C-D6D2A9AE268F}" srcOrd="0" destOrd="0" presId="urn:microsoft.com/office/officeart/2018/2/layout/IconVerticalSolidList"/>
    <dgm:cxn modelId="{7AC292F0-2AC1-4B30-ADD1-453346519272}" type="presOf" srcId="{1695690F-81AA-4D07-A774-83ABAE3E91DD}" destId="{144FE06F-359C-4CA1-81C7-C549CC4A37BF}" srcOrd="0" destOrd="0" presId="urn:microsoft.com/office/officeart/2018/2/layout/IconVerticalSolidList"/>
    <dgm:cxn modelId="{7C1101FD-9396-4653-B23C-FF490A937815}" srcId="{322678E8-AFE6-4589-A284-E51651E3C5D9}" destId="{1695690F-81AA-4D07-A774-83ABAE3E91DD}" srcOrd="2" destOrd="0" parTransId="{9D8C1ABC-47A3-4437-AD74-FAD7E47C48E9}" sibTransId="{1FC29652-0285-4F42-B441-B83A0189F4CA}"/>
    <dgm:cxn modelId="{05BC758A-2498-4661-AA6D-8D85FFCB2B27}" type="presParOf" srcId="{9131BF3C-8FEF-4989-B18C-D6D2A9AE268F}" destId="{F3B1A645-0785-45FE-A25C-EC453F9049FB}" srcOrd="0" destOrd="0" presId="urn:microsoft.com/office/officeart/2018/2/layout/IconVerticalSolidList"/>
    <dgm:cxn modelId="{3029D2D2-D280-4A49-BCD6-8C4CA7E38856}" type="presParOf" srcId="{F3B1A645-0785-45FE-A25C-EC453F9049FB}" destId="{8915B962-AC6E-4F9B-95E0-CE619E27C97B}" srcOrd="0" destOrd="0" presId="urn:microsoft.com/office/officeart/2018/2/layout/IconVerticalSolidList"/>
    <dgm:cxn modelId="{B87DA94C-6BA5-46E0-BD68-66BFF1A97BCC}" type="presParOf" srcId="{F3B1A645-0785-45FE-A25C-EC453F9049FB}" destId="{1B3260BF-AC10-40A8-9EF7-42CB296C6C2D}" srcOrd="1" destOrd="0" presId="urn:microsoft.com/office/officeart/2018/2/layout/IconVerticalSolidList"/>
    <dgm:cxn modelId="{D05052B9-3EED-4831-B83B-23683AC6865A}" type="presParOf" srcId="{F3B1A645-0785-45FE-A25C-EC453F9049FB}" destId="{21D02F11-9ED1-4F4B-A51D-EDB2FADEBD9E}" srcOrd="2" destOrd="0" presId="urn:microsoft.com/office/officeart/2018/2/layout/IconVerticalSolidList"/>
    <dgm:cxn modelId="{B10F6D40-D0F7-4EA4-BE50-5DB921F390C3}" type="presParOf" srcId="{F3B1A645-0785-45FE-A25C-EC453F9049FB}" destId="{3E1766AE-915F-4A14-BF69-DF6A1CDDFC05}" srcOrd="3" destOrd="0" presId="urn:microsoft.com/office/officeart/2018/2/layout/IconVerticalSolidList"/>
    <dgm:cxn modelId="{5F2B1D8F-7193-4ABD-BFB0-E13B867A9511}" type="presParOf" srcId="{9131BF3C-8FEF-4989-B18C-D6D2A9AE268F}" destId="{D9B76779-1FF5-42E0-AA1A-95CDBE3C7BB9}" srcOrd="1" destOrd="0" presId="urn:microsoft.com/office/officeart/2018/2/layout/IconVerticalSolidList"/>
    <dgm:cxn modelId="{55C7A819-4EB5-4A60-9223-A12AEE1F3C85}" type="presParOf" srcId="{9131BF3C-8FEF-4989-B18C-D6D2A9AE268F}" destId="{91C129E0-06D2-45FB-82CC-3E9B4637B2F6}" srcOrd="2" destOrd="0" presId="urn:microsoft.com/office/officeart/2018/2/layout/IconVerticalSolidList"/>
    <dgm:cxn modelId="{24065E83-534A-4483-8D2C-CD49BF5AEDC6}" type="presParOf" srcId="{91C129E0-06D2-45FB-82CC-3E9B4637B2F6}" destId="{30A6D9CB-D37F-4FCF-9627-E9B29FAA728F}" srcOrd="0" destOrd="0" presId="urn:microsoft.com/office/officeart/2018/2/layout/IconVerticalSolidList"/>
    <dgm:cxn modelId="{58B1C2EB-B00B-4B26-98A6-F7F481556B8B}" type="presParOf" srcId="{91C129E0-06D2-45FB-82CC-3E9B4637B2F6}" destId="{04DD3735-BD51-4EA2-B6E1-A783D94FC2F1}" srcOrd="1" destOrd="0" presId="urn:microsoft.com/office/officeart/2018/2/layout/IconVerticalSolidList"/>
    <dgm:cxn modelId="{FCB90D18-0AC7-4CF0-BACD-339ED66E3710}" type="presParOf" srcId="{91C129E0-06D2-45FB-82CC-3E9B4637B2F6}" destId="{C9C569E1-61B8-4A5E-92F7-B90F446BA32D}" srcOrd="2" destOrd="0" presId="urn:microsoft.com/office/officeart/2018/2/layout/IconVerticalSolidList"/>
    <dgm:cxn modelId="{E6194912-8B04-4E8C-A5AE-3E9D37D14AAA}" type="presParOf" srcId="{91C129E0-06D2-45FB-82CC-3E9B4637B2F6}" destId="{2EB769B5-FA09-41A9-B0E2-0330FDBF5B16}" srcOrd="3" destOrd="0" presId="urn:microsoft.com/office/officeart/2018/2/layout/IconVerticalSolidList"/>
    <dgm:cxn modelId="{0D2BC676-9852-45C2-AC0D-9F6CBFC23954}" type="presParOf" srcId="{9131BF3C-8FEF-4989-B18C-D6D2A9AE268F}" destId="{BA01F794-E9A6-4EB7-80AC-C464F3C89501}" srcOrd="3" destOrd="0" presId="urn:microsoft.com/office/officeart/2018/2/layout/IconVerticalSolidList"/>
    <dgm:cxn modelId="{0E429B18-A423-438E-B9C3-340B938FEDA6}" type="presParOf" srcId="{9131BF3C-8FEF-4989-B18C-D6D2A9AE268F}" destId="{0519360A-A91F-4F9F-BEDF-8A4EFD634250}" srcOrd="4" destOrd="0" presId="urn:microsoft.com/office/officeart/2018/2/layout/IconVerticalSolidList"/>
    <dgm:cxn modelId="{C4735D6B-4B46-4122-8A35-858BE12E1210}" type="presParOf" srcId="{0519360A-A91F-4F9F-BEDF-8A4EFD634250}" destId="{F8337D7B-0889-46AA-9B1E-6785A0E5062E}" srcOrd="0" destOrd="0" presId="urn:microsoft.com/office/officeart/2018/2/layout/IconVerticalSolidList"/>
    <dgm:cxn modelId="{ABD1BCF3-8AAE-4E8A-893B-420E913FF2E5}" type="presParOf" srcId="{0519360A-A91F-4F9F-BEDF-8A4EFD634250}" destId="{7AD2CCD5-9E55-4563-BA5B-E1B7811CF01A}" srcOrd="1" destOrd="0" presId="urn:microsoft.com/office/officeart/2018/2/layout/IconVerticalSolidList"/>
    <dgm:cxn modelId="{D4FD628D-C6EA-4F7E-BB3D-52C3961EA283}" type="presParOf" srcId="{0519360A-A91F-4F9F-BEDF-8A4EFD634250}" destId="{3E1AF0A7-A10F-4B45-BA59-3873C74AD8F2}" srcOrd="2" destOrd="0" presId="urn:microsoft.com/office/officeart/2018/2/layout/IconVerticalSolidList"/>
    <dgm:cxn modelId="{C637437A-FBB6-4742-9CBC-84369C4556A5}" type="presParOf" srcId="{0519360A-A91F-4F9F-BEDF-8A4EFD634250}" destId="{144FE06F-359C-4CA1-81C7-C549CC4A37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F035-EABD-6E40-8D47-6A0CC09564AA}">
      <dsp:nvSpPr>
        <dsp:cNvPr id="0" name=""/>
        <dsp:cNvSpPr/>
      </dsp:nvSpPr>
      <dsp:spPr>
        <a:xfrm>
          <a:off x="567541" y="806"/>
          <a:ext cx="3138167" cy="1882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Source: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2015 BRFSS dataset from UC Irvine Machine Learning Repository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2021 BRFSS dataset from CDC</a:t>
          </a:r>
          <a:br>
            <a:rPr lang="en-US" sz="1500" b="1" i="0" kern="1200" baseline="0"/>
          </a:br>
          <a:endParaRPr lang="en-US" sz="1500" kern="1200"/>
        </a:p>
      </dsp:txBody>
      <dsp:txXfrm>
        <a:off x="567541" y="806"/>
        <a:ext cx="3138167" cy="1882900"/>
      </dsp:txXfrm>
    </dsp:sp>
    <dsp:sp modelId="{268A74B4-6CBA-0547-8C22-CB659E6D4775}">
      <dsp:nvSpPr>
        <dsp:cNvPr id="0" name=""/>
        <dsp:cNvSpPr/>
      </dsp:nvSpPr>
      <dsp:spPr>
        <a:xfrm>
          <a:off x="567541" y="2197523"/>
          <a:ext cx="3138167" cy="1882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Reason for Choice: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Comprehensive annual survey data with relevant health and behavioral information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BRFSS provides a large sample size, enhancing the reliability of predictive models</a:t>
          </a:r>
          <a:endParaRPr lang="en-US" sz="1500" kern="1200"/>
        </a:p>
      </dsp:txBody>
      <dsp:txXfrm>
        <a:off x="567541" y="2197523"/>
        <a:ext cx="3138167" cy="1882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5B962-AC6E-4F9B-95E0-CE619E27C97B}">
      <dsp:nvSpPr>
        <dsp:cNvPr id="0" name=""/>
        <dsp:cNvSpPr/>
      </dsp:nvSpPr>
      <dsp:spPr>
        <a:xfrm>
          <a:off x="0" y="465"/>
          <a:ext cx="4273250" cy="10888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260BF-AC10-40A8-9EF7-42CB296C6C2D}">
      <dsp:nvSpPr>
        <dsp:cNvPr id="0" name=""/>
        <dsp:cNvSpPr/>
      </dsp:nvSpPr>
      <dsp:spPr>
        <a:xfrm>
          <a:off x="329377" y="245456"/>
          <a:ext cx="598868" cy="598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766AE-915F-4A14-BF69-DF6A1CDDFC05}">
      <dsp:nvSpPr>
        <dsp:cNvPr id="0" name=""/>
        <dsp:cNvSpPr/>
      </dsp:nvSpPr>
      <dsp:spPr>
        <a:xfrm>
          <a:off x="1257623" y="465"/>
          <a:ext cx="3015626" cy="108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15237" rIns="115237" bIns="1152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Dropped unknown/refused responses</a:t>
          </a:r>
        </a:p>
      </dsp:txBody>
      <dsp:txXfrm>
        <a:off x="1257623" y="465"/>
        <a:ext cx="3015626" cy="1088851"/>
      </dsp:txXfrm>
    </dsp:sp>
    <dsp:sp modelId="{30A6D9CB-D37F-4FCF-9627-E9B29FAA728F}">
      <dsp:nvSpPr>
        <dsp:cNvPr id="0" name=""/>
        <dsp:cNvSpPr/>
      </dsp:nvSpPr>
      <dsp:spPr>
        <a:xfrm>
          <a:off x="0" y="1361529"/>
          <a:ext cx="4273250" cy="10888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D3735-BD51-4EA2-B6E1-A783D94FC2F1}">
      <dsp:nvSpPr>
        <dsp:cNvPr id="0" name=""/>
        <dsp:cNvSpPr/>
      </dsp:nvSpPr>
      <dsp:spPr>
        <a:xfrm>
          <a:off x="329377" y="1606520"/>
          <a:ext cx="598868" cy="598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69B5-FA09-41A9-B0E2-0330FDBF5B16}">
      <dsp:nvSpPr>
        <dsp:cNvPr id="0" name=""/>
        <dsp:cNvSpPr/>
      </dsp:nvSpPr>
      <dsp:spPr>
        <a:xfrm>
          <a:off x="1257623" y="1361529"/>
          <a:ext cx="3015626" cy="108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15237" rIns="115237" bIns="1152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Scaled certain values (e.g., weight from kg to standard units)</a:t>
          </a:r>
        </a:p>
      </dsp:txBody>
      <dsp:txXfrm>
        <a:off x="1257623" y="1361529"/>
        <a:ext cx="3015626" cy="1088851"/>
      </dsp:txXfrm>
    </dsp:sp>
    <dsp:sp modelId="{F8337D7B-0889-46AA-9B1E-6785A0E5062E}">
      <dsp:nvSpPr>
        <dsp:cNvPr id="0" name=""/>
        <dsp:cNvSpPr/>
      </dsp:nvSpPr>
      <dsp:spPr>
        <a:xfrm>
          <a:off x="0" y="2722593"/>
          <a:ext cx="4273250" cy="10888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2CCD5-9E55-4563-BA5B-E1B7811CF01A}">
      <dsp:nvSpPr>
        <dsp:cNvPr id="0" name=""/>
        <dsp:cNvSpPr/>
      </dsp:nvSpPr>
      <dsp:spPr>
        <a:xfrm>
          <a:off x="329377" y="2967584"/>
          <a:ext cx="598868" cy="598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E06F-359C-4CA1-81C7-C549CC4A37BF}">
      <dsp:nvSpPr>
        <dsp:cNvPr id="0" name=""/>
        <dsp:cNvSpPr/>
      </dsp:nvSpPr>
      <dsp:spPr>
        <a:xfrm>
          <a:off x="1257623" y="2722593"/>
          <a:ext cx="3015626" cy="108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37" tIns="115237" rIns="115237" bIns="1152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Transformed numeric responses (e.g., converting exercise days)</a:t>
          </a:r>
        </a:p>
      </dsp:txBody>
      <dsp:txXfrm>
        <a:off x="1257623" y="2722593"/>
        <a:ext cx="3015626" cy="108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39D944-E3B0-60F7-6B32-10B79D21A5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4BE86-60B2-7DA2-B918-8242D455A0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517E7-CDAA-4075-BC39-988D1D35E87E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36733-5334-0054-5180-0E6653B419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221F-ABAA-A688-87DB-D70C1EFF60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F1C52-01CC-439C-A22F-7DD900A4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E66E-EA6A-124D-9422-A150521F0A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AF58-897D-CA42-BBFC-EBF55614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0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Elia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AF58-897D-CA42-BBFC-EBF55614C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8;p13" descr="Blue world map">
            <a:extLst>
              <a:ext uri="{FF2B5EF4-FFF2-40B4-BE49-F238E27FC236}">
                <a16:creationId xmlns:a16="http://schemas.microsoft.com/office/drawing/2014/main" id="{89AC91E0-5DC9-8642-AE66-5EAF98C22ECF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590" y="4763"/>
            <a:ext cx="82288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549EAE-DEA0-424E-B23E-E8B25D86D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0584" y="4096786"/>
            <a:ext cx="5157216" cy="572464"/>
          </a:xfrm>
          <a:prstGeom prst="rect">
            <a:avLst/>
          </a:prstGeom>
        </p:spPr>
        <p:txBody>
          <a:bodyPr tIns="91440" bIns="91440">
            <a:spAutoFit/>
          </a:bodyPr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900" b="0" kern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PRESENTATION TITLE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15A22-FD1B-E64B-A503-E4FD04246E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134" y="4548621"/>
            <a:ext cx="5157216" cy="325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880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2B3E-DFD0-E943-80A0-22E0D9B3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6084A-569A-FB46-B218-5797A9CB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B99164-C0AC-4A4F-9D7B-4A87F0D2B37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41600" y="718457"/>
            <a:ext cx="4273250" cy="40812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  <a:defRPr sz="1600" b="1" i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40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  <a:defRPr sz="1400" baseline="0">
                <a:solidFill>
                  <a:schemeClr val="accent1"/>
                </a:solidFill>
              </a:defRPr>
            </a:lvl2pPr>
            <a:lvl3pPr>
              <a:defRPr sz="1400" baseline="0">
                <a:solidFill>
                  <a:schemeClr val="accent1"/>
                </a:solidFill>
              </a:defRPr>
            </a:lvl3pPr>
            <a:lvl4pPr>
              <a:defRPr sz="1400" baseline="0">
                <a:solidFill>
                  <a:schemeClr val="accent1"/>
                </a:solidFill>
              </a:defRPr>
            </a:lvl4pPr>
            <a:lvl5pPr>
              <a:defRPr sz="1400" baseline="0">
                <a:solidFill>
                  <a:schemeClr val="accent1"/>
                </a:solidFill>
              </a:defRPr>
            </a:lvl5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</a:pPr>
            <a:r>
              <a:rPr lang="en-US" sz="1600" b="1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</a:pPr>
            <a:r>
              <a:rPr lang="en-US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616912-CE6B-DD45-A47A-C36938ABF2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9150" y="718457"/>
            <a:ext cx="4273250" cy="40812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  <a:defRPr sz="1600" b="1" i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40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  <a:defRPr sz="1400" baseline="0">
                <a:solidFill>
                  <a:schemeClr val="accent1"/>
                </a:solidFill>
              </a:defRPr>
            </a:lvl2pPr>
            <a:lvl3pPr>
              <a:defRPr sz="1400" baseline="0">
                <a:solidFill>
                  <a:schemeClr val="accent1"/>
                </a:solidFill>
              </a:defRPr>
            </a:lvl3pPr>
            <a:lvl4pPr>
              <a:defRPr sz="1400" baseline="0">
                <a:solidFill>
                  <a:schemeClr val="accent1"/>
                </a:solidFill>
              </a:defRPr>
            </a:lvl4pPr>
            <a:lvl5pPr>
              <a:defRPr sz="1400" baseline="0">
                <a:solidFill>
                  <a:schemeClr val="accent1"/>
                </a:solidFill>
              </a:defRPr>
            </a:lvl5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</a:pPr>
            <a:r>
              <a:rPr lang="en-US" sz="1600" b="1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</a:pPr>
            <a:r>
              <a:rPr lang="en-US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4EE1D1F-BBD8-B83F-864E-4DC12989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</p:spTree>
    <p:extLst>
      <p:ext uri="{BB962C8B-B14F-4D97-AF65-F5344CB8AC3E}">
        <p14:creationId xmlns:p14="http://schemas.microsoft.com/office/powerpoint/2010/main" val="42888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F6D-750D-D547-A54A-0F6EDCCF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2CCE8-B36A-5343-9931-BA182A2D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48CB01-7114-2E2A-7114-3282DF346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</p:spTree>
    <p:extLst>
      <p:ext uri="{BB962C8B-B14F-4D97-AF65-F5344CB8AC3E}">
        <p14:creationId xmlns:p14="http://schemas.microsoft.com/office/powerpoint/2010/main" val="397184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E0599-EC6B-8249-A0BC-E1220656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C4C87AA-F3DA-153C-C94D-3C73BB74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</p:spTree>
    <p:extLst>
      <p:ext uri="{BB962C8B-B14F-4D97-AF65-F5344CB8AC3E}">
        <p14:creationId xmlns:p14="http://schemas.microsoft.com/office/powerpoint/2010/main" val="7589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8;p13" descr="View of world map">
            <a:extLst>
              <a:ext uri="{FF2B5EF4-FFF2-40B4-BE49-F238E27FC236}">
                <a16:creationId xmlns:a16="http://schemas.microsoft.com/office/drawing/2014/main" id="{89AC91E0-5DC9-8642-AE66-5EAF98C22ECF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78936"/>
            <a:ext cx="9149601" cy="494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549EAE-DEA0-424E-B23E-E8B25D86D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0584" y="4096786"/>
            <a:ext cx="5157216" cy="572464"/>
          </a:xfrm>
          <a:prstGeom prst="rect">
            <a:avLst/>
          </a:prstGeom>
        </p:spPr>
        <p:txBody>
          <a:bodyPr tIns="91440" bIns="91440">
            <a:spAutoFit/>
          </a:bodyPr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900" b="0" kern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PRESENTATION TITLE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15A22-FD1B-E64B-A503-E4FD04246E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134" y="4548621"/>
            <a:ext cx="5157216" cy="325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7715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8;p13" descr="Top view of the earth from outer space">
            <a:extLst>
              <a:ext uri="{FF2B5EF4-FFF2-40B4-BE49-F238E27FC236}">
                <a16:creationId xmlns:a16="http://schemas.microsoft.com/office/drawing/2014/main" id="{89AC91E0-5DC9-8642-AE66-5EAF98C22ECF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549EAE-DEA0-424E-B23E-E8B25D86D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0584" y="4096786"/>
            <a:ext cx="5157216" cy="572464"/>
          </a:xfrm>
          <a:prstGeom prst="rect">
            <a:avLst/>
          </a:prstGeom>
        </p:spPr>
        <p:txBody>
          <a:bodyPr tIns="91440" bIns="91440">
            <a:spAutoFit/>
          </a:bodyPr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900" b="0" kern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PRESENTATION TITLE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15A22-FD1B-E64B-A503-E4FD04246E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134" y="4548621"/>
            <a:ext cx="5157216" cy="325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0897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9;p15" descr="3D rendering of the world map in white stone">
            <a:extLst>
              <a:ext uri="{FF2B5EF4-FFF2-40B4-BE49-F238E27FC236}">
                <a16:creationId xmlns:a16="http://schemas.microsoft.com/office/drawing/2014/main" id="{8C0EAB91-C0CA-9B41-BCF4-675F8F43F6CE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D84D-DD58-B24E-9659-421949BB4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075" y="1891982"/>
            <a:ext cx="6993850" cy="9937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rgbClr val="0070C0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88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6;p16" descr="Top view of the earth from outer space">
            <a:extLst>
              <a:ext uri="{FF2B5EF4-FFF2-40B4-BE49-F238E27FC236}">
                <a16:creationId xmlns:a16="http://schemas.microsoft.com/office/drawing/2014/main" id="{9A7B6778-7F26-B147-A7B5-04332CD3096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75"/>
            <a:ext cx="9144000" cy="514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D84D-DD58-B24E-9659-421949BB4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075" y="1891982"/>
            <a:ext cx="6993850" cy="9937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463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4;p17" descr="View of world map">
            <a:extLst>
              <a:ext uri="{FF2B5EF4-FFF2-40B4-BE49-F238E27FC236}">
                <a16:creationId xmlns:a16="http://schemas.microsoft.com/office/drawing/2014/main" id="{1DA4C891-01B5-6C40-BA56-D64A2A880B46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9779"/>
            <a:ext cx="9144000" cy="49439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D84D-DD58-B24E-9659-421949BB4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075" y="1891982"/>
            <a:ext cx="6993850" cy="9937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38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Top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446-B401-AB49-9475-4FB1E123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831E-1115-234F-8939-3CB79B637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1600" y="993422"/>
            <a:ext cx="8660800" cy="380626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  <a:defRPr sz="1600" b="1" i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40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  <a:defRPr sz="1400" baseline="0">
                <a:solidFill>
                  <a:schemeClr val="accent1"/>
                </a:solidFill>
              </a:defRPr>
            </a:lvl2pPr>
            <a:lvl3pPr>
              <a:defRPr sz="1400" baseline="0">
                <a:solidFill>
                  <a:schemeClr val="accent1"/>
                </a:solidFill>
              </a:defRPr>
            </a:lvl3pPr>
            <a:lvl4pPr>
              <a:defRPr sz="1400" baseline="0">
                <a:solidFill>
                  <a:schemeClr val="accent1"/>
                </a:solidFill>
              </a:defRPr>
            </a:lvl4pPr>
            <a:lvl5pPr>
              <a:defRPr sz="1400" baseline="0">
                <a:solidFill>
                  <a:schemeClr val="accent1"/>
                </a:solidFill>
              </a:defRPr>
            </a:lvl5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</a:pPr>
            <a:r>
              <a:rPr lang="en-US" sz="1600" b="1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</a:pPr>
            <a:r>
              <a:rPr lang="en-US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4159-4E37-064B-974D-2C2D29F6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72DA89-7F6A-533F-B94F-AFEB0B5A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</p:spTree>
    <p:extLst>
      <p:ext uri="{BB962C8B-B14F-4D97-AF65-F5344CB8AC3E}">
        <p14:creationId xmlns:p14="http://schemas.microsoft.com/office/powerpoint/2010/main" val="417441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446-B401-AB49-9475-4FB1E123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831E-1115-234F-8939-3CB79B637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1600" y="718457"/>
            <a:ext cx="8660800" cy="40812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  <a:defRPr sz="1600" b="1" i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40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  <a:defRPr sz="1400" baseline="0">
                <a:solidFill>
                  <a:schemeClr val="accent1"/>
                </a:solidFill>
              </a:defRPr>
            </a:lvl2pPr>
            <a:lvl3pPr>
              <a:defRPr sz="1400" baseline="0">
                <a:solidFill>
                  <a:schemeClr val="accent1"/>
                </a:solidFill>
              </a:defRPr>
            </a:lvl3pPr>
            <a:lvl4pPr>
              <a:defRPr sz="1400" baseline="0">
                <a:solidFill>
                  <a:schemeClr val="accent1"/>
                </a:solidFill>
              </a:defRPr>
            </a:lvl4pPr>
            <a:lvl5pPr>
              <a:defRPr sz="1400" baseline="0">
                <a:solidFill>
                  <a:schemeClr val="accent1"/>
                </a:solidFill>
              </a:defRPr>
            </a:lvl5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</a:pPr>
            <a:r>
              <a:rPr lang="en-US" sz="1600" b="1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</a:pPr>
            <a:r>
              <a:rPr lang="en-US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4159-4E37-064B-974D-2C2D29F6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FAE120-DD36-5D58-43CA-A1C4933C6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</p:spTree>
    <p:extLst>
      <p:ext uri="{BB962C8B-B14F-4D97-AF65-F5344CB8AC3E}">
        <p14:creationId xmlns:p14="http://schemas.microsoft.com/office/powerpoint/2010/main" val="29673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2B3E-DFD0-E943-80A0-22E0D9B3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6084A-569A-FB46-B218-5797A9CB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B99164-C0AC-4A4F-9D7B-4A87F0D2B37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41600" y="987778"/>
            <a:ext cx="4273250" cy="38039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  <a:defRPr sz="1600" b="1" i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40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  <a:defRPr sz="1400" baseline="0">
                <a:solidFill>
                  <a:schemeClr val="accent1"/>
                </a:solidFill>
              </a:defRPr>
            </a:lvl2pPr>
            <a:lvl3pPr>
              <a:defRPr sz="1400" baseline="0">
                <a:solidFill>
                  <a:schemeClr val="accent1"/>
                </a:solidFill>
              </a:defRPr>
            </a:lvl3pPr>
            <a:lvl4pPr>
              <a:defRPr sz="1400" baseline="0">
                <a:solidFill>
                  <a:schemeClr val="accent1"/>
                </a:solidFill>
              </a:defRPr>
            </a:lvl4pPr>
            <a:lvl5pPr>
              <a:defRPr sz="1400" baseline="0">
                <a:solidFill>
                  <a:schemeClr val="accent1"/>
                </a:solidFill>
              </a:defRPr>
            </a:lvl5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</a:pPr>
            <a:r>
              <a:rPr lang="en-US" sz="1600" b="1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</a:pPr>
            <a:r>
              <a:rPr lang="en-US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616912-CE6B-DD45-A47A-C36938ABF2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9150" y="987778"/>
            <a:ext cx="4273250" cy="38119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5720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  <a:defRPr sz="1600" b="1" i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91440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  <a:defRPr sz="1400" baseline="0">
                <a:solidFill>
                  <a:schemeClr val="accent1"/>
                </a:solidFill>
              </a:defRPr>
            </a:lvl2pPr>
            <a:lvl3pPr>
              <a:defRPr sz="1400" baseline="0">
                <a:solidFill>
                  <a:schemeClr val="accent1"/>
                </a:solidFill>
              </a:defRPr>
            </a:lvl3pPr>
            <a:lvl4pPr>
              <a:defRPr sz="1400" baseline="0">
                <a:solidFill>
                  <a:schemeClr val="accent1"/>
                </a:solidFill>
              </a:defRPr>
            </a:lvl4pPr>
            <a:lvl5pPr>
              <a:defRPr sz="1400" baseline="0">
                <a:solidFill>
                  <a:schemeClr val="accent1"/>
                </a:solidFill>
              </a:defRPr>
            </a:lvl5pPr>
          </a:lstStyle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 Condensed"/>
              <a:buChar char="●"/>
            </a:pPr>
            <a:r>
              <a:rPr lang="en-US" sz="1600" b="1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Condensed"/>
              <a:buChar char="○"/>
            </a:pPr>
            <a:r>
              <a:rPr lang="en-US">
                <a:solidFill>
                  <a:srgbClr val="59595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Lorum ipsum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0DB178-825C-6A7A-A663-05A474EE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</p:spTree>
    <p:extLst>
      <p:ext uri="{BB962C8B-B14F-4D97-AF65-F5344CB8AC3E}">
        <p14:creationId xmlns:p14="http://schemas.microsoft.com/office/powerpoint/2010/main" val="219823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52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9" r:id="rId2"/>
    <p:sldLayoutId id="2147483858" r:id="rId3"/>
    <p:sldLayoutId id="2147483855" r:id="rId4"/>
    <p:sldLayoutId id="2147483856" r:id="rId5"/>
    <p:sldLayoutId id="214748385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1651D-63BA-174D-8207-91A61726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1" y="86788"/>
            <a:ext cx="8658999" cy="42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5CED-6B62-8841-A7CA-0C9D52B00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DU AI Bootcamp: Project 1 – 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AF95-CA32-664B-9849-20E988E8D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1952" y="4852312"/>
            <a:ext cx="573314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D40A-0DF6-274B-88C6-9D6871D0AE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5151E2-6D99-5915-EE2E-45278781208B}"/>
              </a:ext>
            </a:extLst>
          </p:cNvPr>
          <p:cNvCxnSpPr>
            <a:cxnSpLocks/>
          </p:cNvCxnSpPr>
          <p:nvPr userDrawn="1"/>
        </p:nvCxnSpPr>
        <p:spPr>
          <a:xfrm>
            <a:off x="243401" y="519699"/>
            <a:ext cx="865899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BA72D-1870-CDDD-7F90-2BEAAD83FC83}"/>
              </a:ext>
            </a:extLst>
          </p:cNvPr>
          <p:cNvCxnSpPr>
            <a:cxnSpLocks/>
          </p:cNvCxnSpPr>
          <p:nvPr userDrawn="1"/>
        </p:nvCxnSpPr>
        <p:spPr>
          <a:xfrm>
            <a:off x="205025" y="4846835"/>
            <a:ext cx="865899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0" r:id="rId2"/>
    <p:sldLayoutId id="2147483850" r:id="rId3"/>
    <p:sldLayoutId id="2147483832" r:id="rId4"/>
    <p:sldLayoutId id="2147483834" r:id="rId5"/>
    <p:sldLayoutId id="214748383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cap="all" baseline="0">
          <a:solidFill>
            <a:schemeClr val="accent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diab%C3%A8te-diab%C3%A9tique-132696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hyperlink" Target="https://www.flickr.com/photos/draganbrankovic/2286539033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abay.com/en/goal-setting-goal-dart-target-1955806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medical/d/diabet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hebluediamondgallery.com/wooden-tile/g/goal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randlow.github.io/posts/machine-learning/managing-imbalance-datase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6B3403-B51A-6723-373E-F6ADC2D3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705" y="3643566"/>
            <a:ext cx="8376589" cy="987963"/>
          </a:xfrm>
        </p:spPr>
        <p:txBody>
          <a:bodyPr wrap="square" lIns="91440" tIns="91440" rIns="91440" bIns="91440" anchor="t">
            <a:spAutoFit/>
          </a:bodyPr>
          <a:lstStyle/>
          <a:p>
            <a:pPr algn="r"/>
            <a:r>
              <a:rPr lang="en-US"/>
              <a:t>Diabetes Predictions from CDC 2015 &amp; 2021 BRFSS Survey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2285-F454-8A73-436F-859A9661F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6229" y="4671285"/>
            <a:ext cx="6899049" cy="325755"/>
          </a:xfrm>
        </p:spPr>
        <p:txBody>
          <a:bodyPr lIns="91440" tIns="45720" rIns="91440" bIns="45720" anchor="t"/>
          <a:lstStyle/>
          <a:p>
            <a:pPr algn="r"/>
            <a:r>
              <a:rPr lang="en-US"/>
              <a:t>DU Project 2 – Team 1 (Jeff Flachman, Elia Porter, Ava Lee)</a:t>
            </a:r>
          </a:p>
        </p:txBody>
      </p:sp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F2C6C4F8-D3FA-9064-9547-2F2062EA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8812" y="102965"/>
            <a:ext cx="3268553" cy="236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310C38-8F4B-C2BF-00FE-250DF65DEA1C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F66A-1CF5-7A6F-2F45-E2234FB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&amp; Hyperparameter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47D2-864A-A4AF-05AF-78F937ED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0" y="803384"/>
            <a:ext cx="5521469" cy="1628145"/>
          </a:xfrm>
        </p:spPr>
        <p:txBody>
          <a:bodyPr lIns="0" tIns="0" rIns="0" bIns="0" anchor="t">
            <a:normAutofit/>
          </a:bodyPr>
          <a:lstStyle/>
          <a:p>
            <a:pPr marL="127000" indent="0">
              <a:lnSpc>
                <a:spcPct val="114999"/>
              </a:lnSpc>
              <a:buNone/>
              <a:defRPr sz="2400"/>
            </a:pPr>
            <a:r>
              <a:rPr lang="en-US" sz="1800"/>
              <a:t>Decision Tree Classifier + Randomized Search CV</a:t>
            </a:r>
          </a:p>
          <a:p>
            <a:pPr>
              <a:lnSpc>
                <a:spcPct val="114999"/>
              </a:lnSpc>
              <a:defRPr sz="2400"/>
            </a:pPr>
            <a:r>
              <a:rPr lang="en-US" sz="1800" b="0"/>
              <a:t>Sampled a fixed number of parameter settings from specified ranges for efficiency</a:t>
            </a:r>
          </a:p>
          <a:p>
            <a:pPr>
              <a:lnSpc>
                <a:spcPct val="114999"/>
              </a:lnSpc>
              <a:defRPr sz="2400"/>
            </a:pPr>
            <a:r>
              <a:rPr lang="en-US" sz="1800" b="0"/>
              <a:t>The optimization helped but not a substantial amount on this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EDF37-A6FF-AB77-C27E-ED9675D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FFBBD-2865-0B7B-4E8C-997BB3375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DU AI Bootcamp: Project 2 – Team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E40F4-E47E-E65D-5930-0946ED788BB2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DFE4D6-871A-232E-F8D7-FDE0613A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7" y="3690157"/>
            <a:ext cx="6934117" cy="80629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009F2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D50858-123B-2388-F67C-CC9F9E00E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0" y="2600082"/>
            <a:ext cx="6934117" cy="80629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009F2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Decision Tree Classification Clearly ...">
            <a:extLst>
              <a:ext uri="{FF2B5EF4-FFF2-40B4-BE49-F238E27FC236}">
                <a16:creationId xmlns:a16="http://schemas.microsoft.com/office/drawing/2014/main" id="{3C9CE3AD-F941-4D7F-50D8-39941E0F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80" y="787154"/>
            <a:ext cx="2907400" cy="16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4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0D0C-D0F1-1762-1A2B-E222DFAD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Additional Research Topics With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5DE2-C335-3BA4-F7AD-4AB76494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00" y="718457"/>
            <a:ext cx="4849593" cy="4081231"/>
          </a:xfrm>
        </p:spPr>
        <p:txBody>
          <a:bodyPr>
            <a:normAutofit fontScale="92500" lnSpcReduction="10000"/>
          </a:bodyPr>
          <a:lstStyle/>
          <a:p>
            <a:pPr marL="127000" indent="0">
              <a:buNone/>
              <a:defRPr sz="2400"/>
            </a:pPr>
            <a:r>
              <a:rPr lang="en-US" sz="1800"/>
              <a:t>Future Work:</a:t>
            </a:r>
          </a:p>
          <a:p>
            <a:pPr>
              <a:defRPr sz="2400"/>
            </a:pPr>
            <a:r>
              <a:rPr lang="en-US" sz="1800" b="0"/>
              <a:t>Expand dataset to select other years that surveyed features relevant to diabetes for broader analysis</a:t>
            </a:r>
          </a:p>
          <a:p>
            <a:pPr>
              <a:defRPr sz="2400"/>
            </a:pPr>
            <a:r>
              <a:rPr lang="en-US" sz="1800" b="0"/>
              <a:t>Implement real-time prediction models for use by healthcare providers and public health officials</a:t>
            </a:r>
          </a:p>
          <a:p>
            <a:pPr>
              <a:defRPr sz="2400"/>
            </a:pPr>
            <a:r>
              <a:rPr lang="en-US" sz="1800" b="0"/>
              <a:t>Try the pipeline we created to solve alternate problems</a:t>
            </a:r>
          </a:p>
          <a:p>
            <a:pPr>
              <a:defRPr sz="2400"/>
            </a:pPr>
            <a:endParaRPr lang="en-US" sz="1800" b="0"/>
          </a:p>
          <a:p>
            <a:pPr marL="127000" indent="0">
              <a:buNone/>
              <a:defRPr sz="2400"/>
            </a:pPr>
            <a:r>
              <a:rPr lang="en-US" sz="1800"/>
              <a:t>Potential Improvements:</a:t>
            </a:r>
          </a:p>
          <a:p>
            <a:pPr>
              <a:defRPr sz="2400"/>
            </a:pPr>
            <a:r>
              <a:rPr lang="en-US" sz="1800" b="0"/>
              <a:t>Incorporate more advanced machine learning techniques like deep learning</a:t>
            </a:r>
          </a:p>
          <a:p>
            <a:pPr>
              <a:defRPr sz="2400"/>
            </a:pPr>
            <a:r>
              <a:rPr lang="en-US" sz="1800" b="0"/>
              <a:t>Integrate data from other sources to enrich predictive models</a:t>
            </a:r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7E56-E5B0-D648-207D-E38317B5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D5D0-B271-8899-485A-405563311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DU AI Bootcamp: Project 2 – Team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CAD9A-DD45-7CBB-6C02-F830E3581EE9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ng tunnel with people walking&#10;&#10;Description automatically generated">
            <a:extLst>
              <a:ext uri="{FF2B5EF4-FFF2-40B4-BE49-F238E27FC236}">
                <a16:creationId xmlns:a16="http://schemas.microsoft.com/office/drawing/2014/main" id="{4C575F40-E405-53F8-3455-4CB75E4F3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42483" y="2667215"/>
            <a:ext cx="3791063" cy="2132473"/>
          </a:xfrm>
          <a:prstGeom prst="rect">
            <a:avLst/>
          </a:prstGeom>
        </p:spPr>
      </p:pic>
      <p:pic>
        <p:nvPicPr>
          <p:cNvPr id="1026" name="Picture 2" descr="Humans are terrible at planning for the ...">
            <a:extLst>
              <a:ext uri="{FF2B5EF4-FFF2-40B4-BE49-F238E27FC236}">
                <a16:creationId xmlns:a16="http://schemas.microsoft.com/office/drawing/2014/main" id="{1A976594-8085-5E9E-61B1-8DE00435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777" y="819349"/>
            <a:ext cx="2752918" cy="154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D0B7-C1AD-F548-1A1B-2A378470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1" y="86788"/>
            <a:ext cx="8658999" cy="426329"/>
          </a:xfrm>
        </p:spPr>
        <p:txBody>
          <a:bodyPr anchor="ctr">
            <a:normAutofit/>
          </a:bodyPr>
          <a:lstStyle/>
          <a:p>
            <a:r>
              <a:rPr lang="en-US"/>
              <a:t>Results &amp;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61B4-F3D3-8788-923D-D73240DD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952" y="4852312"/>
            <a:ext cx="573314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CED40A-0DF6-274B-88C6-9D6871D0AE5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B9D77B-E28B-930B-A46D-6BA3E6EADB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1600" y="925786"/>
            <a:ext cx="4273250" cy="3803904"/>
          </a:xfrm>
        </p:spPr>
        <p:txBody>
          <a:bodyPr lIns="0" tIns="0" rIns="0" bIns="0" anchor="t">
            <a:normAutofit fontScale="85000" lnSpcReduction="20000"/>
          </a:bodyPr>
          <a:lstStyle/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Conclusions </a:t>
            </a:r>
            <a:r>
              <a:rPr lang="en-US" sz="1500" b="0">
                <a:solidFill>
                  <a:srgbClr val="595959"/>
                </a:solidFill>
              </a:rPr>
              <a:t>from 63 Model/Dataset Runs for each year. (126 total dataset/model combinations)</a:t>
            </a: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  <a:ea typeface="Roboto"/>
                <a:cs typeface="Roboto"/>
              </a:rPr>
              <a:t>We achieved good accuracy.  But because of imbalance struggled with Precision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  <a:ea typeface="Roboto"/>
                <a:cs typeface="Roboto"/>
              </a:rPr>
              <a:t>Optimization helped some but did not make large gains for most models.</a:t>
            </a: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500">
              <a:solidFill>
                <a:srgbClr val="595959"/>
              </a:solidFill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Top Models</a:t>
            </a:r>
            <a:endParaRPr lang="en-US" sz="150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</a:rPr>
              <a:t>GradientBoostingClassifier</a:t>
            </a: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</a:rPr>
              <a:t>AdaBoostClassifier</a:t>
            </a: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</a:rPr>
              <a:t>LogisticRegression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>
              <a:solidFill>
                <a:srgbClr val="595959"/>
              </a:solidFill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500">
              <a:solidFill>
                <a:srgbClr val="595959"/>
              </a:solidFill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Top Datasets</a:t>
            </a:r>
            <a:endParaRPr lang="en-US" sz="150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</a:rPr>
              <a:t>Binary dataset with StandardScalar</a:t>
            </a: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500" b="0">
                <a:solidFill>
                  <a:srgbClr val="595959"/>
                </a:solidFill>
              </a:rPr>
              <a:t>Binary, Standard Scalar &amp; SMOTEEN sampling.</a:t>
            </a: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8C2FA-1197-54B9-E1EC-BDC777AFB36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96656" y="904859"/>
            <a:ext cx="4312242" cy="3470950"/>
          </a:xfrm>
        </p:spPr>
        <p:txBody>
          <a:bodyPr lIns="0" tIns="0" rIns="0" bIns="0" anchor="t">
            <a:normAutofit lnSpcReduction="10000"/>
          </a:bodyPr>
          <a:lstStyle/>
          <a:p>
            <a:pPr marL="127000" indent="0">
              <a:spcAft>
                <a:spcPts val="600"/>
              </a:spcAft>
              <a:buNone/>
            </a:pPr>
            <a:r>
              <a:rPr lang="en-US">
                <a:solidFill>
                  <a:srgbClr val="595959"/>
                </a:solidFill>
              </a:rPr>
              <a:t>Project Goal: Achieved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Successfully identified key factors </a:t>
            </a:r>
            <a:r>
              <a:rPr lang="en-US" b="0">
                <a:solidFill>
                  <a:srgbClr val="595959"/>
                </a:solidFill>
              </a:rPr>
              <a:t>contributing to diabetes prevalence.</a:t>
            </a:r>
            <a:endParaRPr lang="en-US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Developed predictive models </a:t>
            </a:r>
            <a:r>
              <a:rPr lang="en-US" b="0">
                <a:solidFill>
                  <a:srgbClr val="595959"/>
                </a:solidFill>
              </a:rPr>
              <a:t>with significant accuracy and reliability.</a:t>
            </a:r>
            <a:endParaRPr lang="en-US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Strong Predictive performance through: </a:t>
            </a:r>
            <a:endParaRPr lang="en-US">
              <a:solidFill>
                <a:srgbClr val="595959"/>
              </a:solidFill>
              <a:ea typeface="Roboto"/>
              <a:cs typeface="Roboto"/>
            </a:endParaRPr>
          </a:p>
          <a:p>
            <a:pPr lvl="1">
              <a:lnSpc>
                <a:spcPct val="114999"/>
              </a:lnSpc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  <a:ea typeface="Roboto"/>
                <a:cs typeface="Roboto"/>
              </a:rPr>
              <a:t>Application of pipelines</a:t>
            </a:r>
            <a:endParaRPr lang="en-US">
              <a:solidFill>
                <a:srgbClr val="595959"/>
              </a:solidFill>
            </a:endParaRPr>
          </a:p>
          <a:p>
            <a:pPr lvl="1">
              <a:lnSpc>
                <a:spcPct val="114999"/>
              </a:lnSpc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Optimized datasets</a:t>
            </a:r>
            <a:endParaRPr lang="en-US">
              <a:solidFill>
                <a:srgbClr val="1A9988"/>
              </a:solidFill>
            </a:endParaRPr>
          </a:p>
          <a:p>
            <a:pPr lvl="1">
              <a:lnSpc>
                <a:spcPct val="114999"/>
              </a:lnSpc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Advanced classification models</a:t>
            </a:r>
            <a:endParaRPr lang="en-US">
              <a:ea typeface="Roboto"/>
              <a:cs typeface="Roboto"/>
            </a:endParaRPr>
          </a:p>
          <a:p>
            <a:pPr lvl="1">
              <a:lnSpc>
                <a:spcPct val="114999"/>
              </a:lnSpc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Model performance ranking</a:t>
            </a:r>
          </a:p>
          <a:p>
            <a:pPr lvl="1">
              <a:lnSpc>
                <a:spcPct val="114999"/>
              </a:lnSpc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  <a:ea typeface="Roboto"/>
                <a:cs typeface="Roboto"/>
              </a:rPr>
              <a:t>Model Optimization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C1AA-74BA-191B-DEEC-F90961096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DU AI Bootcamp: Project 2 – Team 1</a:t>
            </a:r>
          </a:p>
        </p:txBody>
      </p:sp>
      <p:pic>
        <p:nvPicPr>
          <p:cNvPr id="9" name="Picture 8" descr="A dart hitting a target with a red text&#10;&#10;Description automatically generated">
            <a:extLst>
              <a:ext uri="{FF2B5EF4-FFF2-40B4-BE49-F238E27FC236}">
                <a16:creationId xmlns:a16="http://schemas.microsoft.com/office/drawing/2014/main" id="{231063CD-B238-C4A3-7E44-578E917DC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31720" y="2755171"/>
            <a:ext cx="1758791" cy="1061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64AF1E-F680-90FB-53EF-69432105F516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E82C-AFBA-A954-E6AB-425A6655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75" y="1891982"/>
            <a:ext cx="6993850" cy="1897354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0342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2B19-3650-6FC3-AEC1-F3ECF7FD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A9356-A0C9-27ED-2ED4-D67EF209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069F8-DC45-E43D-845D-E8FD50C94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DU AI Bootcamp: Project 2 – Team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50AB6-61D9-41A0-CF30-60BE0BCB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82"/>
            <a:ext cx="9144000" cy="33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7BF4-B812-5BB7-73D8-32D37D75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Roboto"/>
                <a:cs typeface="Roboto"/>
              </a:rPr>
              <a:t>Feature Evaluation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F5AA2-6957-798A-8934-3633C9F0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3FC80-FF36-1C73-961E-AF497B501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DU AI Bootcamp: Project 1 – Team 1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ABEBFA-8186-0DE4-332B-10BAB12B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35" y="960559"/>
            <a:ext cx="1593211" cy="3236737"/>
          </a:xfrm>
          <a:prstGeom prst="rect">
            <a:avLst/>
          </a:prstGeom>
        </p:spPr>
      </p:pic>
      <p:pic>
        <p:nvPicPr>
          <p:cNvPr id="6" name="Picture 5" descr="A blue and red chart with a red line&#10;&#10;Description automatically generated">
            <a:extLst>
              <a:ext uri="{FF2B5EF4-FFF2-40B4-BE49-F238E27FC236}">
                <a16:creationId xmlns:a16="http://schemas.microsoft.com/office/drawing/2014/main" id="{4BCCCB40-14E9-D936-1C9F-44E68C5A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89" y="803081"/>
            <a:ext cx="4419992" cy="3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5370-3A56-1A97-3C67-BF475D41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Metrics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92D2B-DA3B-993D-361C-837A0A0C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5466-95D4-E3B7-D2E0-FDA1DAE145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77751" y="890130"/>
            <a:ext cx="2728619" cy="3820042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700">
                <a:solidFill>
                  <a:srgbClr val="595959"/>
                </a:solidFill>
                <a:ea typeface="Roboto"/>
                <a:cs typeface="Roboto"/>
              </a:rPr>
              <a:t>Evaluation Metrics:</a:t>
            </a:r>
            <a:endParaRPr lang="en-US" sz="1700" b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Score &amp; Balanced Accuracy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ROC AUC Score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Mean Squared Error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Accuracy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Precision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Recall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F1 score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Specificity</a:t>
            </a:r>
            <a:endParaRPr lang="en-US" sz="1400" b="0" dirty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595959"/>
                </a:solidFill>
                <a:ea typeface="Roboto"/>
                <a:cs typeface="Roboto"/>
              </a:rPr>
              <a:t>False Positive Rate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40CD9B-EC9D-95FA-7A5B-A8A7847EB5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29333" y="987778"/>
            <a:ext cx="3094594" cy="3806531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>
                <a:ea typeface="Roboto"/>
                <a:cs typeface="Roboto"/>
              </a:rPr>
              <a:t>True Positive (TP)</a:t>
            </a:r>
          </a:p>
          <a:p>
            <a:pPr>
              <a:lnSpc>
                <a:spcPct val="114999"/>
              </a:lnSpc>
            </a:pPr>
            <a:r>
              <a:rPr lang="en-US" dirty="0">
                <a:ea typeface="Roboto"/>
                <a:cs typeface="Roboto"/>
              </a:rPr>
              <a:t>True Negative (TN)</a:t>
            </a:r>
          </a:p>
          <a:p>
            <a:pPr>
              <a:lnSpc>
                <a:spcPct val="114999"/>
              </a:lnSpc>
            </a:pPr>
            <a:r>
              <a:rPr lang="en-US" dirty="0">
                <a:ea typeface="Roboto"/>
                <a:cs typeface="Roboto"/>
              </a:rPr>
              <a:t>False Positive (FP)</a:t>
            </a:r>
          </a:p>
          <a:p>
            <a:pPr>
              <a:lnSpc>
                <a:spcPct val="114999"/>
              </a:lnSpc>
            </a:pPr>
            <a:r>
              <a:rPr lang="en-US" dirty="0">
                <a:ea typeface="Roboto"/>
                <a:cs typeface="Roboto"/>
              </a:rPr>
              <a:t>False Negative (FN)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378E0-3A37-E248-9C22-7A9D79966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DU AI Bootcamp: Project 2 – Team 1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8DBBC2-32E3-F1E0-1AE9-608013EB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54" y="2907286"/>
            <a:ext cx="2536947" cy="16915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CB7A65-A4C8-2086-9E79-4C4CC7C47B39}"/>
              </a:ext>
            </a:extLst>
          </p:cNvPr>
          <p:cNvSpPr/>
          <p:nvPr/>
        </p:nvSpPr>
        <p:spPr>
          <a:xfrm>
            <a:off x="8896821" y="0"/>
            <a:ext cx="273450" cy="260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F932628-A461-D5F0-FEDA-9049C802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7" y="725642"/>
            <a:ext cx="2726951" cy="37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8155-E3F6-7F59-739C-DC1213D6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1" y="86788"/>
            <a:ext cx="8658999" cy="426329"/>
          </a:xfrm>
        </p:spPr>
        <p:txBody>
          <a:bodyPr anchor="ctr">
            <a:normAutofit/>
          </a:bodyPr>
          <a:lstStyle/>
          <a:p>
            <a:r>
              <a:rPr lang="en-US"/>
              <a:t>Executive Summary – Project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7D81-9371-E1DD-4F1F-89FAA675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952" y="4852312"/>
            <a:ext cx="573314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CED40A-0DF6-274B-88C6-9D6871D0AE5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0AE7-C4BB-8E26-7903-4F79B83B4C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1600" y="718457"/>
            <a:ext cx="4273250" cy="4081231"/>
          </a:xfrm>
        </p:spPr>
        <p:txBody>
          <a:bodyPr>
            <a:normAutofit/>
          </a:bodyPr>
          <a:lstStyle/>
          <a:p>
            <a:pPr marL="127000" indent="0">
              <a:buNone/>
              <a:defRPr sz="2400"/>
            </a:pPr>
            <a:r>
              <a:rPr lang="en-US" sz="1800"/>
              <a:t>Objective</a:t>
            </a:r>
          </a:p>
          <a:p>
            <a:pPr>
              <a:defRPr sz="2400"/>
            </a:pPr>
            <a:r>
              <a:rPr lang="en-US" sz="1800" b="0"/>
              <a:t>Analyze factors contributing to diabetes prevalence in the US</a:t>
            </a:r>
          </a:p>
          <a:p>
            <a:pPr>
              <a:defRPr sz="2400"/>
            </a:pPr>
            <a:r>
              <a:rPr lang="en-US" sz="1800" b="0"/>
              <a:t>Determine predictive value of these factors</a:t>
            </a:r>
          </a:p>
          <a:p>
            <a:pPr marL="127000" indent="0">
              <a:buNone/>
              <a:defRPr sz="2400"/>
            </a:pPr>
            <a:r>
              <a:rPr lang="en-US" sz="1800"/>
              <a:t>Industry Relation</a:t>
            </a:r>
          </a:p>
          <a:p>
            <a:pPr>
              <a:defRPr sz="2400"/>
            </a:pPr>
            <a:r>
              <a:rPr lang="en-US" sz="1800" b="0"/>
              <a:t>Relevant to healthcare industry, focusing on predictive analytics for chronic disease management</a:t>
            </a:r>
          </a:p>
          <a:p>
            <a:pPr>
              <a:defRPr sz="2400"/>
            </a:pPr>
            <a:r>
              <a:rPr lang="en-US" sz="1800" b="0"/>
              <a:t>Addresses public health by identifying risk factors and potential interventions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200">
              <a:solidFill>
                <a:srgbClr val="595959"/>
              </a:solidFill>
            </a:endParaRPr>
          </a:p>
        </p:txBody>
      </p:sp>
      <p:pic>
        <p:nvPicPr>
          <p:cNvPr id="7" name="Picture 6" descr="A medical equipment on a clipboard&#10;&#10;Description automatically generated">
            <a:extLst>
              <a:ext uri="{FF2B5EF4-FFF2-40B4-BE49-F238E27FC236}">
                <a16:creationId xmlns:a16="http://schemas.microsoft.com/office/drawing/2014/main" id="{4A02312B-8BF9-4224-8178-31F4D425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29150" y="1332875"/>
            <a:ext cx="4273250" cy="2852394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CD95-A62C-C5B2-820A-3DB982CD4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DU AI Bootcamp: Project 2 – Team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D65DB-3BB1-C81A-8085-334DEAE489F5}"/>
              </a:ext>
            </a:extLst>
          </p:cNvPr>
          <p:cNvSpPr txBox="1"/>
          <p:nvPr/>
        </p:nvSpPr>
        <p:spPr>
          <a:xfrm>
            <a:off x="6380555" y="3985214"/>
            <a:ext cx="252184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picpedia.org/medical/d/diabet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7758A-2F5D-07D1-2354-7B17479CEA73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2A92-0C8F-73F2-68F7-489344D9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8DC2-6A2D-2E6D-810A-C18FFF0B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0" indent="0">
              <a:buNone/>
              <a:defRPr sz="2400"/>
            </a:pPr>
            <a:r>
              <a:rPr lang="en-US" sz="1800"/>
              <a:t>Risk Factors:</a:t>
            </a:r>
          </a:p>
          <a:p>
            <a:pPr>
              <a:defRPr sz="2400"/>
            </a:pPr>
            <a:r>
              <a:rPr lang="en-US" sz="1800" b="0"/>
              <a:t>Age: Increased risk for individuals over 40</a:t>
            </a:r>
          </a:p>
          <a:p>
            <a:pPr>
              <a:defRPr sz="2400"/>
            </a:pPr>
            <a:r>
              <a:rPr lang="en-US" sz="1800" b="0"/>
              <a:t>Family history: Higher risk with diabetic relatives</a:t>
            </a:r>
          </a:p>
          <a:p>
            <a:pPr>
              <a:defRPr sz="2400"/>
            </a:pPr>
            <a:r>
              <a:rPr lang="en-US" sz="1800" b="0"/>
              <a:t>Ethnicity: Higher prevalence in certain races</a:t>
            </a:r>
          </a:p>
          <a:p>
            <a:pPr>
              <a:defRPr sz="2400"/>
            </a:pPr>
            <a:r>
              <a:rPr lang="en-US" sz="1800" b="0"/>
              <a:t>Inactivity: Lower physical activity increases risk</a:t>
            </a:r>
          </a:p>
          <a:p>
            <a:pPr>
              <a:defRPr sz="2400"/>
            </a:pPr>
            <a:r>
              <a:rPr lang="en-US" sz="1800" b="0"/>
              <a:t>Weight: Overweight and obesity are major risk factors</a:t>
            </a:r>
          </a:p>
          <a:p>
            <a:pPr>
              <a:defRPr sz="2400"/>
            </a:pPr>
            <a:r>
              <a:rPr lang="en-US" sz="1800" b="0"/>
              <a:t>Blood pressure: High BP can lead to insulin resistance</a:t>
            </a:r>
          </a:p>
          <a:p>
            <a:pPr>
              <a:defRPr sz="2400"/>
            </a:pPr>
            <a:r>
              <a:rPr lang="en-US" sz="1800" b="0"/>
              <a:t>Cholesterol: High levels increase diabetes risk</a:t>
            </a:r>
          </a:p>
          <a:p>
            <a:pPr>
              <a:defRPr sz="2400"/>
            </a:pPr>
            <a:r>
              <a:rPr lang="en-US" sz="1800" b="0"/>
              <a:t>Smoking: Smokers have a 30-40% higher risk of developing diabetes</a:t>
            </a:r>
            <a:br>
              <a:rPr lang="en-US" sz="1800" b="0"/>
            </a:br>
            <a:endParaRPr lang="en-US" sz="1800" b="0"/>
          </a:p>
          <a:p>
            <a:pPr marL="127000" indent="0">
              <a:buNone/>
              <a:defRPr sz="2400"/>
            </a:pPr>
            <a:r>
              <a:rPr lang="en-US" sz="1800"/>
              <a:t>Indicators/Symptoms:</a:t>
            </a:r>
          </a:p>
          <a:p>
            <a:pPr>
              <a:defRPr sz="2400"/>
            </a:pPr>
            <a:r>
              <a:rPr lang="en-US" sz="1800" b="0"/>
              <a:t>Frequent urination, excessive thirst, increased hunger, unintentional weight loss, fatigue, blurred vision, slow-healing wounds, itchy skin, infections, unusual sensations</a:t>
            </a:r>
          </a:p>
          <a:p>
            <a:endParaRPr lang="en-US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2A52-12FF-5280-39E0-19328508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2BA4-14A2-DA2E-D696-3CB3ACA4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DU AI Bootcamp: Project 2– Team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4ED43-77B2-A6DE-B24F-92B14E76D7BE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D64D-AFBD-9165-D41C-A947A6E4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1" y="86788"/>
            <a:ext cx="8658999" cy="426329"/>
          </a:xfrm>
        </p:spPr>
        <p:txBody>
          <a:bodyPr anchor="ctr">
            <a:normAutofit/>
          </a:bodyPr>
          <a:lstStyle/>
          <a:p>
            <a:r>
              <a:rPr lang="en-US"/>
              <a:t>Data Source, Selection, &amp; Collection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FF2F5-22E7-E2C0-3DAA-A2D5546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952" y="4852312"/>
            <a:ext cx="573314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CED40A-0DF6-274B-88C6-9D6871D0AE5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6F9F4-DBB3-8155-C0B8-FCBC1E568FA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1600" y="718457"/>
            <a:ext cx="4273250" cy="4081231"/>
          </a:xfrm>
        </p:spPr>
        <p:txBody>
          <a:bodyPr>
            <a:normAutofit/>
          </a:bodyPr>
          <a:lstStyle/>
          <a:p>
            <a:pPr marL="127000" indent="0">
              <a:spcAft>
                <a:spcPts val="600"/>
              </a:spcAft>
              <a:buNone/>
              <a:defRPr sz="2400"/>
            </a:pPr>
            <a:r>
              <a:rPr lang="en-US" sz="1800">
                <a:solidFill>
                  <a:srgbClr val="595959"/>
                </a:solidFill>
              </a:rPr>
              <a:t>2015 Dataset:</a:t>
            </a:r>
          </a:p>
          <a:p>
            <a:pPr>
              <a:spcAft>
                <a:spcPts val="600"/>
              </a:spcAft>
              <a:defRPr sz="2400"/>
            </a:pPr>
            <a:r>
              <a:rPr lang="en-US" sz="1800" b="0">
                <a:solidFill>
                  <a:srgbClr val="595959"/>
                </a:solidFill>
              </a:rPr>
              <a:t>UCI/Kaggle Dataset</a:t>
            </a:r>
          </a:p>
          <a:p>
            <a:pPr lvl="1">
              <a:spcAft>
                <a:spcPts val="600"/>
              </a:spcAft>
              <a:defRPr sz="2400"/>
            </a:pPr>
            <a:r>
              <a:rPr lang="en-US" sz="1800">
                <a:solidFill>
                  <a:srgbClr val="595959"/>
                </a:solidFill>
              </a:rPr>
              <a:t>Focused on 21 relevant features</a:t>
            </a:r>
          </a:p>
          <a:p>
            <a:pPr marL="127000" indent="0">
              <a:spcAft>
                <a:spcPts val="600"/>
              </a:spcAft>
              <a:buNone/>
              <a:defRPr sz="2400"/>
            </a:pPr>
            <a:br>
              <a:rPr lang="en-US" sz="1800">
                <a:solidFill>
                  <a:srgbClr val="595959"/>
                </a:solidFill>
              </a:rPr>
            </a:br>
            <a:r>
              <a:rPr lang="en-US" sz="1800">
                <a:solidFill>
                  <a:srgbClr val="595959"/>
                </a:solidFill>
              </a:rPr>
              <a:t>2021 Dataset:</a:t>
            </a:r>
          </a:p>
          <a:p>
            <a:pPr>
              <a:spcAft>
                <a:spcPts val="600"/>
              </a:spcAft>
              <a:defRPr sz="2400"/>
            </a:pPr>
            <a:r>
              <a:rPr lang="en-US" sz="1800" b="0">
                <a:solidFill>
                  <a:srgbClr val="595959"/>
                </a:solidFill>
              </a:rPr>
              <a:t>Raw data pulled directly from CDC</a:t>
            </a:r>
          </a:p>
          <a:p>
            <a:pPr lvl="1">
              <a:spcAft>
                <a:spcPts val="600"/>
              </a:spcAft>
              <a:defRPr sz="2400"/>
            </a:pPr>
            <a:r>
              <a:rPr lang="en-US" sz="1800">
                <a:solidFill>
                  <a:srgbClr val="595959"/>
                </a:solidFill>
              </a:rPr>
              <a:t>Expanded to 36 features after cleaning and processing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B3947-878C-23D3-ADB8-1F4277B7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DU AI Bootcamp: Project 2 – Team 1</a:t>
            </a:r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4018AF7B-752F-17CA-AA47-D000955D0CC0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51861879"/>
              </p:ext>
            </p:extLst>
          </p:nvPr>
        </p:nvGraphicFramePr>
        <p:xfrm>
          <a:off x="4629150" y="718457"/>
          <a:ext cx="4273250" cy="408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04A9EA-A599-0384-FF71-7EC9BFF320BA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D64D-AFBD-9165-D41C-A947A6E4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1" y="86788"/>
            <a:ext cx="8658999" cy="426329"/>
          </a:xfrm>
        </p:spPr>
        <p:txBody>
          <a:bodyPr anchor="ctr">
            <a:normAutofit/>
          </a:bodyPr>
          <a:lstStyle/>
          <a:p>
            <a:r>
              <a:rPr lang="en-US"/>
              <a:t>data Cleanup &amp; Exploration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FF2F5-22E7-E2C0-3DAA-A2D5546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952" y="4852312"/>
            <a:ext cx="573314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CED40A-0DF6-274B-88C6-9D6871D0AE5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6F9F4-DBB3-8155-C0B8-FCBC1E568FA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1600" y="987778"/>
            <a:ext cx="4273250" cy="3803904"/>
          </a:xfrm>
        </p:spPr>
        <p:txBody>
          <a:bodyPr>
            <a:normAutofit fontScale="85000" lnSpcReduction="20000"/>
          </a:bodyPr>
          <a:lstStyle/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r>
              <a:rPr lang="en-US" sz="2000">
                <a:solidFill>
                  <a:srgbClr val="595959"/>
                </a:solidFill>
              </a:rPr>
              <a:t>Exploration Techniques: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2000" b="0">
                <a:solidFill>
                  <a:srgbClr val="595959"/>
                </a:solidFill>
              </a:rPr>
              <a:t>Automated processing of CDC codebooks to extract relevant features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2000" b="0">
                <a:solidFill>
                  <a:srgbClr val="595959"/>
                </a:solidFill>
              </a:rPr>
              <a:t>Evaluated features for relevance to diabetes risk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2000" b="0">
                <a:solidFill>
                  <a:srgbClr val="595959"/>
                </a:solidFill>
              </a:rPr>
              <a:t>Feature to Target Correlation </a:t>
            </a:r>
          </a:p>
          <a:p>
            <a:pPr lvl="1"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800" b="0">
                <a:solidFill>
                  <a:srgbClr val="595959"/>
                </a:solidFill>
              </a:rPr>
              <a:t>No single feature had strong correlation to target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2000" b="0">
                <a:solidFill>
                  <a:srgbClr val="595959"/>
                </a:solidFill>
              </a:rPr>
              <a:t>Feature to Feature correlation</a:t>
            </a:r>
          </a:p>
          <a:p>
            <a:pPr lvl="1"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800" b="0">
                <a:solidFill>
                  <a:srgbClr val="595959"/>
                </a:solidFill>
              </a:rPr>
              <a:t>Found and removed duplicate features</a:t>
            </a: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endParaRPr lang="en-US" sz="2000">
              <a:solidFill>
                <a:srgbClr val="595959"/>
              </a:solidFill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r>
              <a:rPr lang="en-US" sz="2000">
                <a:solidFill>
                  <a:srgbClr val="595959"/>
                </a:solidFill>
              </a:rPr>
              <a:t>Feature Selection: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2000" b="0">
                <a:solidFill>
                  <a:srgbClr val="595959"/>
                </a:solidFill>
              </a:rPr>
              <a:t>Key features selected based on relevance to diabetes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B3947-878C-23D3-ADB8-1F4277B7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DU AI Bootcamp: Project 2 – Team 1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E58DC75-6E59-37F7-B756-C4FDA1493881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763901921"/>
              </p:ext>
            </p:extLst>
          </p:nvPr>
        </p:nvGraphicFramePr>
        <p:xfrm>
          <a:off x="4629150" y="987778"/>
          <a:ext cx="4273250" cy="3811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3EC623F-992A-2FD1-43E5-5A4D6AC17092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2A92-0C8F-73F2-68F7-489344D9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Did We Achieve Our Project Goals?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2A52-12FF-5280-39E0-19328508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8DC2-6A2D-2E6D-810A-C18FFF0B622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252" y="2322211"/>
            <a:ext cx="4130274" cy="2522211"/>
          </a:xfrm>
        </p:spPr>
        <p:txBody>
          <a:bodyPr lIns="0" tIns="0" rIns="0" bIns="0" anchor="t">
            <a:noAutofit/>
          </a:bodyPr>
          <a:lstStyle/>
          <a:p>
            <a:pPr marL="127000" indent="0">
              <a:buNone/>
              <a:defRPr sz="2400"/>
            </a:pPr>
            <a:r>
              <a:rPr lang="en-US" sz="1400"/>
              <a:t>Steps Taken:</a:t>
            </a:r>
            <a:endParaRPr lang="en-US" sz="1400">
              <a:ea typeface="Roboto"/>
              <a:cs typeface="Roboto"/>
            </a:endParaRPr>
          </a:p>
          <a:p>
            <a:pPr>
              <a:defRPr sz="2400"/>
            </a:pPr>
            <a:r>
              <a:rPr lang="en-US" sz="1400">
                <a:ea typeface="Roboto"/>
                <a:cs typeface="Roboto"/>
              </a:rPr>
              <a:t>Used existing 2015 dataset and also evaluated, and cleaned 2021 survey data</a:t>
            </a:r>
            <a:endParaRPr lang="en-US" sz="1400"/>
          </a:p>
          <a:p>
            <a:pPr>
              <a:lnSpc>
                <a:spcPct val="114999"/>
              </a:lnSpc>
              <a:defRPr sz="2400"/>
            </a:pPr>
            <a:r>
              <a:rPr lang="en-US" sz="1400"/>
              <a:t>Defined two target variables: </a:t>
            </a:r>
            <a:endParaRPr lang="en-US" sz="1400">
              <a:ea typeface="Roboto"/>
              <a:cs typeface="Roboto"/>
            </a:endParaRPr>
          </a:p>
          <a:p>
            <a:pPr lvl="1">
              <a:lnSpc>
                <a:spcPct val="114999"/>
              </a:lnSpc>
              <a:defRPr sz="2400"/>
            </a:pPr>
            <a:r>
              <a:rPr lang="en-US" sz="1200"/>
              <a:t>0/1/2 (no diabetes, pre-diabetes, diabetes)</a:t>
            </a:r>
            <a:endParaRPr lang="en-US" sz="1200">
              <a:ea typeface="Roboto"/>
              <a:cs typeface="Roboto"/>
            </a:endParaRPr>
          </a:p>
          <a:p>
            <a:pPr lvl="1">
              <a:lnSpc>
                <a:spcPct val="114999"/>
              </a:lnSpc>
              <a:defRPr sz="2400"/>
            </a:pPr>
            <a:r>
              <a:rPr lang="en-US" sz="1200"/>
              <a:t>Binary 0/1  (no diabetes, diabetes)</a:t>
            </a:r>
            <a:endParaRPr lang="en-US" sz="1200">
              <a:ea typeface="Roboto"/>
              <a:cs typeface="Roboto"/>
            </a:endParaRPr>
          </a:p>
          <a:p>
            <a:pPr>
              <a:defRPr sz="2400"/>
            </a:pPr>
            <a:r>
              <a:rPr lang="en-US" sz="1400"/>
              <a:t>Applied multiple classification </a:t>
            </a:r>
            <a:r>
              <a:rPr lang="en-US" sz="1400" b="0"/>
              <a:t>models to assess predictive power of each</a:t>
            </a:r>
            <a:endParaRPr lang="en-US" sz="1400" b="0">
              <a:ea typeface="Roboto"/>
              <a:cs typeface="Roboto"/>
            </a:endParaRPr>
          </a:p>
          <a:p>
            <a:pPr>
              <a:lnSpc>
                <a:spcPct val="114999"/>
              </a:lnSpc>
            </a:pPr>
            <a:r>
              <a:rPr lang="en-US" sz="1400">
                <a:ea typeface="Roboto"/>
                <a:cs typeface="Roboto"/>
              </a:rPr>
              <a:t>Ranking method for Results</a:t>
            </a:r>
          </a:p>
          <a:p>
            <a:pPr>
              <a:lnSpc>
                <a:spcPct val="114999"/>
              </a:lnSpc>
            </a:pPr>
            <a:r>
              <a:rPr lang="en-US" sz="1400">
                <a:ea typeface="Roboto"/>
                <a:cs typeface="Roboto"/>
              </a:rPr>
              <a:t>Optimized best models/dataset combinations</a:t>
            </a:r>
          </a:p>
          <a:p>
            <a:endParaRPr lang="en-US" sz="1000">
              <a:ea typeface="Roboto"/>
              <a:cs typeface="Roboto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AA906-0EB2-E21F-0C73-37FF8187F9C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00221" y="617260"/>
            <a:ext cx="4695680" cy="4227929"/>
          </a:xfrm>
        </p:spPr>
        <p:txBody>
          <a:bodyPr lIns="0" tIns="0" rIns="0" bIns="0" anchor="t">
            <a:normAutofit lnSpcReduction="10000"/>
          </a:bodyPr>
          <a:lstStyle/>
          <a:p>
            <a:pPr marL="127000" indent="0">
              <a:buNone/>
              <a:defRPr sz="2400"/>
            </a:pPr>
            <a:r>
              <a:rPr lang="en-US" sz="1400"/>
              <a:t>Developed Configuration Controlled Pipelines:</a:t>
            </a:r>
            <a:endParaRPr lang="en-US" sz="1400">
              <a:ea typeface="Roboto"/>
              <a:cs typeface="Roboto"/>
            </a:endParaRPr>
          </a:p>
          <a:p>
            <a:pPr>
              <a:defRPr sz="2400"/>
            </a:pPr>
            <a:r>
              <a:rPr lang="en-US" sz="1400">
                <a:ea typeface="Roboto"/>
                <a:cs typeface="Roboto"/>
              </a:rPr>
              <a:t>Codebook Pipeline:</a:t>
            </a:r>
            <a:endParaRPr lang="en-US" sz="1400"/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  <a:ea typeface="Roboto"/>
                <a:cs typeface="Roboto"/>
              </a:rPr>
              <a:t>Read codebook from CDC</a:t>
            </a:r>
          </a:p>
          <a:p>
            <a:pPr lvl="1">
              <a:lnSpc>
                <a:spcPct val="114999"/>
              </a:lnSpc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  <a:ea typeface="Roboto"/>
                <a:cs typeface="Roboto"/>
              </a:rPr>
              <a:t>Pulled all 300+ feature descriptions and provided a report for evaluation</a:t>
            </a:r>
          </a:p>
          <a:p>
            <a:pPr lvl="1">
              <a:lnSpc>
                <a:spcPct val="114999"/>
              </a:lnSpc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  <a:ea typeface="Roboto"/>
                <a:cs typeface="Roboto"/>
              </a:rPr>
              <a:t>Report used to select features applicable to diabetes risk factors</a:t>
            </a:r>
          </a:p>
          <a:p>
            <a:pPr>
              <a:lnSpc>
                <a:spcPct val="114999"/>
              </a:lnSpc>
              <a:defRPr sz="2400"/>
            </a:pPr>
            <a:r>
              <a:rPr lang="en-US" sz="1400"/>
              <a:t>Data Preparation Pipeline: </a:t>
            </a:r>
            <a:endParaRPr lang="en-US"/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</a:rPr>
              <a:t>Read data for CDC or Downloaded zip</a:t>
            </a:r>
            <a:endParaRPr lang="en-US" sz="1200" b="1">
              <a:solidFill>
                <a:srgbClr val="535353"/>
              </a:solidFill>
              <a:ea typeface="Roboto"/>
              <a:cs typeface="Roboto"/>
            </a:endParaRPr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</a:rPr>
              <a:t>Applied additional feature transformation (imputation): feature scaling, and dropped rows with poor data quality</a:t>
            </a:r>
            <a:endParaRPr lang="en-US" sz="1200" b="1">
              <a:solidFill>
                <a:srgbClr val="535353"/>
              </a:solidFill>
              <a:ea typeface="Roboto"/>
              <a:cs typeface="Roboto"/>
            </a:endParaRPr>
          </a:p>
          <a:p>
            <a:pPr>
              <a:defRPr sz="2400"/>
            </a:pPr>
            <a:r>
              <a:rPr lang="en-US" sz="1400"/>
              <a:t>Model Execution Pipeline: </a:t>
            </a:r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</a:rPr>
              <a:t>Applied various imbalance methods:  </a:t>
            </a:r>
            <a:r>
              <a:rPr lang="en-US" sz="1200" b="1">
                <a:solidFill>
                  <a:srgbClr val="535353"/>
                </a:solidFill>
                <a:ea typeface="Roboto"/>
                <a:cs typeface="Roboto"/>
              </a:rPr>
              <a:t>binary data, scaling and sampling methods</a:t>
            </a:r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</a:rPr>
              <a:t>Trained models</a:t>
            </a:r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</a:rPr>
              <a:t>Collected metrics</a:t>
            </a:r>
            <a:endParaRPr lang="en-US" sz="1200" b="1">
              <a:solidFill>
                <a:srgbClr val="535353"/>
              </a:solidFill>
              <a:ea typeface="Roboto"/>
              <a:cs typeface="Roboto"/>
            </a:endParaRPr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>
                <a:solidFill>
                  <a:srgbClr val="535353"/>
                </a:solidFill>
              </a:rPr>
              <a:t>Generated performance report</a:t>
            </a:r>
            <a:endParaRPr lang="en-US" sz="1200" b="1">
              <a:solidFill>
                <a:srgbClr val="535353"/>
              </a:solidFill>
              <a:ea typeface="Roboto"/>
              <a:cs typeface="Roboto"/>
            </a:endParaRPr>
          </a:p>
          <a:p>
            <a:pPr>
              <a:lnSpc>
                <a:spcPct val="114999"/>
              </a:lnSpc>
              <a:defRPr sz="2400"/>
            </a:pPr>
            <a:r>
              <a:rPr lang="en-US" sz="1400"/>
              <a:t>Optimization Pipeline:</a:t>
            </a:r>
            <a:endParaRPr lang="en-US" sz="1400">
              <a:ea typeface="Roboto"/>
              <a:cs typeface="Roboto"/>
            </a:endParaRPr>
          </a:p>
          <a:p>
            <a:pPr lvl="1">
              <a:lnSpc>
                <a:spcPct val="114999"/>
              </a:lnSpc>
              <a:buSzPts val="1600"/>
              <a:buFont typeface="Courier New"/>
              <a:buChar char="o"/>
              <a:defRPr sz="2400"/>
            </a:pPr>
            <a:r>
              <a:rPr lang="en-US" sz="1200" b="1"/>
              <a:t>Applied optimization methods with specified datasets and models</a:t>
            </a:r>
            <a:endParaRPr lang="en-US" sz="1200" b="1">
              <a:ea typeface="Roboto"/>
              <a:cs typeface="Roboto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2BA4-14A2-DA2E-D696-3CB3ACA4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DU AI Bootcamp: Project 2 – Team 1</a:t>
            </a:r>
          </a:p>
        </p:txBody>
      </p:sp>
      <p:pic>
        <p:nvPicPr>
          <p:cNvPr id="14" name="Picture 13" descr="A wooden board with letters on it&#10;&#10;Description automatically generated">
            <a:extLst>
              <a:ext uri="{FF2B5EF4-FFF2-40B4-BE49-F238E27FC236}">
                <a16:creationId xmlns:a16="http://schemas.microsoft.com/office/drawing/2014/main" id="{89F4472B-1750-4DB8-EB2E-CBD31B8A5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0853" y="615592"/>
            <a:ext cx="2354385" cy="15413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728440-72E6-CA45-A9C4-F2679C0EBDA4}"/>
              </a:ext>
            </a:extLst>
          </p:cNvPr>
          <p:cNvSpPr txBox="1"/>
          <p:nvPr/>
        </p:nvSpPr>
        <p:spPr>
          <a:xfrm>
            <a:off x="563880" y="8120063"/>
            <a:ext cx="26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thebluediamondgallery.com/wooden-tile/g/go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07831-7D1B-BC4C-7214-7BCCE22965F4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0D0C-D0F1-1762-1A2B-E222DFAD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1" y="86788"/>
            <a:ext cx="8658999" cy="426329"/>
          </a:xfrm>
        </p:spPr>
        <p:txBody>
          <a:bodyPr anchor="ctr">
            <a:normAutofit/>
          </a:bodyPr>
          <a:lstStyle/>
          <a:p>
            <a:r>
              <a:rPr lang="en-US"/>
              <a:t>Model TRAINING &amp;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7E56-E5B0-D648-207D-E38317B5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952" y="4852312"/>
            <a:ext cx="573314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CED40A-0DF6-274B-88C6-9D6871D0AE5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8D4EDEC5-6E11-3CD3-A68F-DDF5F334F5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96656" y="688763"/>
            <a:ext cx="4312242" cy="4104425"/>
          </a:xfrm>
        </p:spPr>
        <p:txBody>
          <a:bodyPr lIns="0" tIns="0" rIns="0" bIns="0" anchor="t">
            <a:normAutofit/>
          </a:bodyPr>
          <a:lstStyle/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r>
              <a:rPr lang="en-US" sz="1700">
                <a:solidFill>
                  <a:srgbClr val="595959"/>
                </a:solidFill>
              </a:rPr>
              <a:t>Evaluation Metrics: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</a:rPr>
              <a:t>Score &amp; Balanced Accuracy</a:t>
            </a:r>
            <a:endParaRPr lang="en-US" sz="1400" b="1">
              <a:solidFill>
                <a:srgbClr val="595959"/>
              </a:solidFill>
              <a:ea typeface="Roboto"/>
              <a:cs typeface="Roboto"/>
            </a:endParaRP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ROC AUC Score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Mean Squared Error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Accuracy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Precision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Recall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600"/>
              <a:defRPr sz="2400"/>
            </a:pPr>
            <a:r>
              <a:rPr lang="en-US" sz="1400" b="1">
                <a:solidFill>
                  <a:srgbClr val="595959"/>
                </a:solidFill>
              </a:rPr>
              <a:t>F1 score</a:t>
            </a:r>
            <a:endParaRPr lang="en-US" sz="1400" b="1">
              <a:solidFill>
                <a:srgbClr val="535353"/>
              </a:solidFill>
              <a:ea typeface="Roboto"/>
              <a:cs typeface="Roboto"/>
            </a:endParaRP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4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Specificity</a:t>
            </a:r>
          </a:p>
          <a:p>
            <a:pPr indent="-330200">
              <a:lnSpc>
                <a:spcPct val="105000"/>
              </a:lnSpc>
              <a:spcAft>
                <a:spcPts val="600"/>
              </a:spcAft>
              <a:buSzPts val="1400"/>
              <a:defRPr sz="2400"/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False Positive Rate</a:t>
            </a:r>
            <a:endParaRPr lang="en-US" sz="1400" b="0">
              <a:solidFill>
                <a:srgbClr val="595959"/>
              </a:solidFill>
              <a:ea typeface="Roboto"/>
              <a:cs typeface="Roboto"/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endParaRPr lang="en-US" sz="1700">
              <a:solidFill>
                <a:srgbClr val="595959"/>
              </a:solidFill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endParaRPr lang="en-US" sz="1700" b="1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700">
              <a:solidFill>
                <a:srgbClr val="59595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D5D0-B271-8899-485A-405563311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6019"/>
            <a:ext cx="3086100" cy="274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DU AI Bootcamp: Project 2 – Team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A7C58-C4A8-E3F2-704F-2705963821C7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69F6FED-EE8C-458D-C7F5-01C1312231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1600" y="714765"/>
            <a:ext cx="4305744" cy="4115918"/>
          </a:xfrm>
        </p:spPr>
        <p:txBody>
          <a:bodyPr lIns="0" tIns="0" rIns="0" bIns="0" anchor="t">
            <a:normAutofit lnSpcReduction="10000"/>
          </a:bodyPr>
          <a:lstStyle/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Models Used </a:t>
            </a:r>
            <a:endParaRPr lang="en-US"/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KNeighborsClassifier</a:t>
            </a:r>
            <a:endParaRPr lang="en-US" sz="1400" b="0">
              <a:solidFill>
                <a:srgbClr val="59595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DecisionTreeClassifier</a:t>
            </a:r>
            <a:endParaRPr lang="en-US" sz="1400" b="0">
              <a:solidFill>
                <a:srgbClr val="59595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RandomForestClassifier</a:t>
            </a:r>
            <a:endParaRPr lang="en-US" sz="1400" b="0">
              <a:solidFill>
                <a:srgbClr val="59595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ExtraTreesClassifier</a:t>
            </a:r>
            <a:endParaRPr lang="en-US" sz="1400" b="0">
              <a:solidFill>
                <a:srgbClr val="59595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GradientBoostingClassifier</a:t>
            </a:r>
            <a:endParaRPr lang="en-US" sz="1400" b="0">
              <a:solidFill>
                <a:srgbClr val="59595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AdaBoostClassifier</a:t>
            </a:r>
            <a:endParaRPr lang="en-US" sz="1400" b="0">
              <a:solidFill>
                <a:srgbClr val="59595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LogisticRegression </a:t>
            </a: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400">
              <a:solidFill>
                <a:srgbClr val="595959"/>
              </a:solidFill>
              <a:ea typeface="Roboto"/>
              <a:cs typeface="Roboto"/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ea typeface="Roboto"/>
                <a:cs typeface="Roboto"/>
              </a:rPr>
              <a:t>Overfitting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Observed a lot of overfitting with base dataset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Largely due to imbalanced data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Reduced using binary target feature, scaling techniques, and resampling methods</a:t>
            </a:r>
          </a:p>
          <a:p>
            <a:pPr marL="742950">
              <a:lnSpc>
                <a:spcPct val="105000"/>
              </a:lnSpc>
              <a:spcAft>
                <a:spcPts val="600"/>
              </a:spcAft>
              <a:buSzPts val="1400"/>
            </a:pPr>
            <a:endParaRPr lang="en-US" b="0">
              <a:solidFill>
                <a:srgbClr val="595959"/>
              </a:solidFill>
              <a:ea typeface="Roboto"/>
              <a:cs typeface="Roboto"/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b="0">
              <a:solidFill>
                <a:srgbClr val="1A9988"/>
              </a:solidFill>
              <a:ea typeface="Roboto"/>
              <a:cs typeface="Roboto"/>
            </a:endParaRPr>
          </a:p>
        </p:txBody>
      </p:sp>
      <p:pic>
        <p:nvPicPr>
          <p:cNvPr id="33" name="Graphic 32" descr="A puzzle">
            <a:extLst>
              <a:ext uri="{FF2B5EF4-FFF2-40B4-BE49-F238E27FC236}">
                <a16:creationId xmlns:a16="http://schemas.microsoft.com/office/drawing/2014/main" id="{07AC8B39-3C80-C0D9-0109-7DFE1C74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201" y="3289131"/>
            <a:ext cx="1711487" cy="17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balance with rocks on it&#10;&#10;Description automatically generated with medium confidence">
            <a:extLst>
              <a:ext uri="{FF2B5EF4-FFF2-40B4-BE49-F238E27FC236}">
                <a16:creationId xmlns:a16="http://schemas.microsoft.com/office/drawing/2014/main" id="{D9AE094F-97EB-2D30-4B7A-5EAA6AB4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6874" y="3170299"/>
            <a:ext cx="2861310" cy="1421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19AE8-946A-0220-FFF1-936EDDC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Handling Unbalanced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E145E-7519-223E-B521-A470B8CC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5CED40A-0DF6-274B-88C6-9D6871D0AE5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65510A-2F4A-FCE6-541F-30EEF129EE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1600" y="785946"/>
            <a:ext cx="5378068" cy="3797404"/>
          </a:xfrm>
        </p:spPr>
        <p:txBody>
          <a:bodyPr lIns="0" tIns="0" rIns="0" bIns="0" anchor="t">
            <a:normAutofit fontScale="77500" lnSpcReduction="20000"/>
          </a:bodyPr>
          <a:lstStyle/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r>
              <a:rPr lang="en-US" sz="1500">
                <a:solidFill>
                  <a:srgbClr val="595959"/>
                </a:solidFill>
              </a:rPr>
              <a:t>Imbalanced Data: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Original target values: </a:t>
            </a:r>
            <a:r>
              <a:rPr lang="en-US" sz="1500" b="0">
                <a:solidFill>
                  <a:srgbClr val="595959"/>
                </a:solidFill>
              </a:rPr>
              <a:t>84% No diabetes, 2% Pre-diabetes, 14% Diabetes</a:t>
            </a: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Binary target values: </a:t>
            </a:r>
            <a:r>
              <a:rPr lang="en-US" sz="1500" b="0">
                <a:solidFill>
                  <a:srgbClr val="595959"/>
                </a:solidFill>
              </a:rPr>
              <a:t>86% No diabetes, 14% Diabetes</a:t>
            </a:r>
            <a:br>
              <a:rPr lang="en-US" sz="1500"/>
            </a:br>
            <a:endParaRPr lang="en-US" sz="1500">
              <a:solidFill>
                <a:srgbClr val="595959"/>
              </a:solidFill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r>
              <a:rPr lang="en-US" sz="1500">
                <a:solidFill>
                  <a:srgbClr val="595959"/>
                </a:solidFill>
              </a:rPr>
              <a:t>Sampling Methods:</a:t>
            </a:r>
            <a:endParaRPr lang="en-US" sz="150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RandomOverSampler</a:t>
            </a:r>
            <a:endParaRPr lang="en-US" sz="150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RandomUnderSampler</a:t>
            </a:r>
            <a:endParaRPr lang="en-US" sz="1500">
              <a:solidFill>
                <a:srgbClr val="535353"/>
              </a:solidFill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ClusterCentroids</a:t>
            </a:r>
            <a:endParaRPr lang="en-US" sz="1500">
              <a:solidFill>
                <a:srgbClr val="535353"/>
              </a:solidFill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SMOTE</a:t>
            </a:r>
            <a:endParaRPr lang="en-US" sz="1500">
              <a:solidFill>
                <a:srgbClr val="535353"/>
              </a:solidFill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</a:rPr>
              <a:t>SMOTEENN</a:t>
            </a:r>
            <a:endParaRPr lang="en-US" sz="1500"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500">
                <a:solidFill>
                  <a:srgbClr val="595959"/>
                </a:solidFill>
                <a:ea typeface="Roboto"/>
                <a:cs typeface="Roboto"/>
              </a:rPr>
              <a:t>Note:  Applied to Binary target with StandardScaler </a:t>
            </a:r>
          </a:p>
          <a:p>
            <a:pPr>
              <a:lnSpc>
                <a:spcPct val="105000"/>
              </a:lnSpc>
              <a:spcAft>
                <a:spcPts val="600"/>
              </a:spcAft>
              <a:defRPr sz="2400"/>
            </a:pPr>
            <a:endParaRPr lang="en-US" sz="1500">
              <a:solidFill>
                <a:srgbClr val="595959"/>
              </a:solidFill>
              <a:ea typeface="Roboto"/>
              <a:cs typeface="Roboto"/>
            </a:endParaRPr>
          </a:p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  <a:defRPr sz="2400"/>
            </a:pPr>
            <a:endParaRPr lang="en-US" sz="1200"/>
          </a:p>
          <a:p>
            <a:pPr marL="285750" indent="-285750">
              <a:lnSpc>
                <a:spcPct val="105000"/>
              </a:lnSpc>
              <a:spcAft>
                <a:spcPts val="600"/>
              </a:spcAft>
              <a:defRPr sz="2400"/>
            </a:pPr>
            <a:r>
              <a:rPr lang="en-US" sz="1700"/>
              <a:t>Simplified Target Variable:</a:t>
            </a:r>
            <a:endParaRPr lang="en-US" sz="1700">
              <a:solidFill>
                <a:srgbClr val="595959"/>
              </a:solidFill>
              <a:ea typeface="Roboto"/>
              <a:cs typeface="Roboto"/>
            </a:endParaRPr>
          </a:p>
          <a:p>
            <a:pPr lvl="1">
              <a:lnSpc>
                <a:spcPct val="85000"/>
              </a:lnSpc>
              <a:spcAft>
                <a:spcPts val="600"/>
              </a:spcAft>
              <a:defRPr sz="2400"/>
            </a:pPr>
            <a:r>
              <a:rPr lang="en-US" sz="1300" b="1"/>
              <a:t>0/1/2 (no diabetes, pre-diabetes, diabetes)</a:t>
            </a:r>
            <a:endParaRPr lang="en-US" sz="1300" b="1">
              <a:ea typeface="Roboto"/>
              <a:cs typeface="Roboto"/>
            </a:endParaRPr>
          </a:p>
          <a:p>
            <a:pPr lvl="1">
              <a:lnSpc>
                <a:spcPct val="85000"/>
              </a:lnSpc>
              <a:spcAft>
                <a:spcPts val="600"/>
              </a:spcAft>
              <a:defRPr sz="2400"/>
            </a:pPr>
            <a:r>
              <a:rPr lang="en-US" sz="1500" b="1">
                <a:ea typeface="Roboto"/>
                <a:cs typeface="Roboto"/>
              </a:rPr>
              <a:t>Binary 0/1  (no diabetes, diabetes)</a:t>
            </a:r>
            <a:br>
              <a:rPr lang="en-US" sz="1500" b="0"/>
            </a:br>
            <a:endParaRPr lang="en-US" sz="1500" b="0">
              <a:solidFill>
                <a:srgbClr val="595959"/>
              </a:solidFill>
              <a:ea typeface="Roboto"/>
              <a:cs typeface="Roboto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A5495-4E94-0B57-4575-0680AFCD3E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67699" y="1607003"/>
            <a:ext cx="3512872" cy="1413288"/>
          </a:xfrm>
        </p:spPr>
        <p:txBody>
          <a:bodyPr lIns="0" tIns="0" rIns="0" bIns="0" anchor="t">
            <a:normAutofit fontScale="92500"/>
          </a:bodyPr>
          <a:lstStyle/>
          <a:p>
            <a:pPr marL="1270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Outcome:</a:t>
            </a:r>
            <a:endParaRPr lang="en-US" sz="1400" b="0">
              <a:solidFill>
                <a:srgbClr val="1A9988"/>
              </a:solidFill>
              <a:ea typeface="Roboto"/>
              <a:cs typeface="Roboto"/>
            </a:endParaRPr>
          </a:p>
          <a:p>
            <a:pPr indent="-285750">
              <a:lnSpc>
                <a:spcPct val="105000"/>
              </a:lnSpc>
              <a:spcAft>
                <a:spcPts val="600"/>
              </a:spcAft>
            </a:pP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Binary </a:t>
            </a: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target with StandardScaler and SMOTEENN</a:t>
            </a: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 </a:t>
            </a: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or</a:t>
            </a:r>
            <a:r>
              <a:rPr lang="en-US" sz="1400" b="1">
                <a:solidFill>
                  <a:srgbClr val="595959"/>
                </a:solidFill>
                <a:ea typeface="Roboto"/>
                <a:cs typeface="Roboto"/>
              </a:rPr>
              <a:t>  RandomUnderSampler </a:t>
            </a:r>
            <a:r>
              <a:rPr lang="en-US" sz="1400">
                <a:solidFill>
                  <a:srgbClr val="595959"/>
                </a:solidFill>
                <a:ea typeface="Roboto"/>
                <a:cs typeface="Roboto"/>
              </a:rPr>
              <a:t> </a:t>
            </a:r>
            <a:r>
              <a:rPr lang="en-US" sz="1400" b="0">
                <a:solidFill>
                  <a:srgbClr val="595959"/>
                </a:solidFill>
                <a:ea typeface="Roboto"/>
                <a:cs typeface="Roboto"/>
              </a:rPr>
              <a:t>provided the smallest dataset and was used in the optimization phase for efficient training</a:t>
            </a:r>
            <a:endParaRPr lang="en-US" sz="1400" b="0">
              <a:solidFill>
                <a:srgbClr val="1A9988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400" b="0">
              <a:solidFill>
                <a:srgbClr val="595959"/>
              </a:solidFill>
              <a:ea typeface="Roboto"/>
              <a:cs typeface="Roboto"/>
            </a:endParaRP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sz="1400" b="0">
              <a:solidFill>
                <a:srgbClr val="595959"/>
              </a:solidFill>
              <a:ea typeface="Roboto"/>
              <a:cs typeface="Roboto"/>
            </a:endParaRPr>
          </a:p>
          <a:p>
            <a:pPr marL="285750" indent="-285750">
              <a:lnSpc>
                <a:spcPct val="105000"/>
              </a:lnSpc>
              <a:spcAft>
                <a:spcPts val="600"/>
              </a:spcAft>
            </a:pPr>
            <a:endParaRPr lang="en-US" sz="900">
              <a:solidFill>
                <a:srgbClr val="535353"/>
              </a:solidFill>
              <a:ea typeface="Roboto"/>
              <a:cs typeface="Roboto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70FE-3EE7-BD91-2118-80B01B0B0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DU AI Bootcamp: Project 2 – Team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E4296-3B38-8E95-B59A-6D5889851A98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6F9C-69D2-C2AC-FAEC-836119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Results by Accuracy Score for Test slice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0CB0F-6906-001D-00AF-4636D7B8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D40A-0DF6-274B-88C6-9D6871D0AE52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B7262-5450-A2C5-EFEA-AB0B3CA0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DU AI Bootcamp: Project 2 – Team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F0C2E-8BFA-4CA8-B897-9301875C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657"/>
            <a:ext cx="9144000" cy="38609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CEE268-694F-20C3-371B-514868050118}"/>
              </a:ext>
            </a:extLst>
          </p:cNvPr>
          <p:cNvSpPr/>
          <p:nvPr/>
        </p:nvSpPr>
        <p:spPr>
          <a:xfrm>
            <a:off x="8870550" y="0"/>
            <a:ext cx="273450" cy="260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4763"/>
      </p:ext>
    </p:extLst>
  </p:cSld>
  <p:clrMapOvr>
    <a:masterClrMapping/>
  </p:clrMapOvr>
</p:sld>
</file>

<file path=ppt/theme/theme1.xml><?xml version="1.0" encoding="utf-8"?>
<a:theme xmlns:a="http://schemas.openxmlformats.org/drawingml/2006/main" name="Starfleet Title Slides">
  <a:themeElements>
    <a:clrScheme name="Starfleet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Tes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M Template.potx" id="{FE5E5E0D-913E-456C-87E6-028E92576B36}" vid="{3AC8E053-8F14-4340-916D-BA006395B28B}"/>
    </a:ext>
  </a:extLst>
</a:theme>
</file>

<file path=ppt/theme/theme2.xml><?xml version="1.0" encoding="utf-8"?>
<a:theme xmlns:a="http://schemas.openxmlformats.org/drawingml/2006/main" name="Starfleet Content Slides">
  <a:themeElements>
    <a:clrScheme name="Starfleet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Tes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M Template.potx" id="{FE5E5E0D-913E-456C-87E6-028E92576B36}" vid="{BBA7A985-640C-43AB-9755-2A1E0DB0F3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KM Template2</Template>
  <TotalTime>45</TotalTime>
  <Words>1116</Words>
  <Application>Microsoft Office PowerPoint</Application>
  <PresentationFormat>Custom</PresentationFormat>
  <Paragraphs>223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Roboto</vt:lpstr>
      <vt:lpstr>Roboto Condensed</vt:lpstr>
      <vt:lpstr>Starfleet Title Slides</vt:lpstr>
      <vt:lpstr>Starfleet Content Slides</vt:lpstr>
      <vt:lpstr>PowerPoint Presentation</vt:lpstr>
      <vt:lpstr>Executive Summary – Project Goals</vt:lpstr>
      <vt:lpstr>Understanding diabetes</vt:lpstr>
      <vt:lpstr>Data Source, Selection, &amp; Collection Process</vt:lpstr>
      <vt:lpstr>data Cleanup &amp; Exploration Process</vt:lpstr>
      <vt:lpstr>How Did We Achieve Our Project Goals?</vt:lpstr>
      <vt:lpstr>Model TRAINING &amp; evaluation</vt:lpstr>
      <vt:lpstr>Handling Unbalanced Data</vt:lpstr>
      <vt:lpstr>Ranking Results by Accuracy Score for Test slice</vt:lpstr>
      <vt:lpstr>Optimization &amp; Hyperparameter Tuning</vt:lpstr>
      <vt:lpstr>Additional Research Topics With More Time</vt:lpstr>
      <vt:lpstr>Results &amp; Conclusions</vt:lpstr>
      <vt:lpstr>Questions</vt:lpstr>
      <vt:lpstr>Optimization Results</vt:lpstr>
      <vt:lpstr>Feature Evaluation</vt:lpstr>
      <vt:lpstr>Appendix: Metrics Discussion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Flachman (US), Jeffrey A</dc:creator>
  <cp:lastModifiedBy>Jeff Flachman</cp:lastModifiedBy>
  <cp:revision>27</cp:revision>
  <dcterms:created xsi:type="dcterms:W3CDTF">2024-04-17T23:04:25Z</dcterms:created>
  <dcterms:modified xsi:type="dcterms:W3CDTF">2024-06-12T01:50:04Z</dcterms:modified>
</cp:coreProperties>
</file>