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bc62a7a95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bc62a7a95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f22c5289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f22c5289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Kerek</a:t>
            </a:r>
            <a:endParaRPr/>
          </a:p>
        </p:txBody>
      </p:sp>
      <p:sp>
        <p:nvSpPr>
          <p:cNvPr id="238" name="Google Shape;238;g26f22c52896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f994463d1_4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ef994463d1_4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ef994463d1_4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4ca903df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4ca903df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</a:t>
            </a:r>
            <a:r>
              <a:rPr lang="en-US"/>
              <a:t>discussing our project we had see in our day jobs where companies face challenges with implementing a chat bot and how do they reduce hallucinations and use LLM’s to query the company documents. </a:t>
            </a:r>
            <a:endParaRPr/>
          </a:p>
        </p:txBody>
      </p:sp>
      <p:sp>
        <p:nvSpPr>
          <p:cNvPr id="150" name="Google Shape;150;g2e4ca903df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f5a4bdca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f5a4bdca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Ash</a:t>
            </a:r>
            <a:endParaRPr/>
          </a:p>
        </p:txBody>
      </p:sp>
      <p:sp>
        <p:nvSpPr>
          <p:cNvPr id="160" name="Google Shape;160;g2ef5a4bdca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f5a4bdcaf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f5a4bdca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ef5a4bdcaf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bc62a7a95_0_25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bc62a7a95_0_25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Shawn </a:t>
            </a:r>
            <a:endParaRPr/>
          </a:p>
        </p:txBody>
      </p:sp>
      <p:sp>
        <p:nvSpPr>
          <p:cNvPr id="183" name="Google Shape;183;g27bc62a7a95_0_25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f994463d1_4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f994463d1_4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ef994463d1_4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35ba9a598_2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35ba9a598_2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Jeff</a:t>
            </a:r>
            <a:endParaRPr/>
          </a:p>
        </p:txBody>
      </p:sp>
      <p:sp>
        <p:nvSpPr>
          <p:cNvPr id="203" name="Google Shape;203;g2735ba9a598_2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bc62a7a95_0_26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bc62a7a95_0_26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Kerek - had to work on Docker </a:t>
            </a:r>
            <a:endParaRPr/>
          </a:p>
        </p:txBody>
      </p:sp>
      <p:sp>
        <p:nvSpPr>
          <p:cNvPr id="212" name="Google Shape;212;g27bc62a7a95_0_26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c62a7a95_0_26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bc62a7a95_0_26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Kerek</a:t>
            </a:r>
            <a:endParaRPr/>
          </a:p>
        </p:txBody>
      </p:sp>
      <p:sp>
        <p:nvSpPr>
          <p:cNvPr id="224" name="Google Shape;224;g27bc62a7a95_0_26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lnSpcReduction="10000"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2D49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/>
        </p:nvSpPr>
        <p:spPr>
          <a:xfrm>
            <a:off x="5353432" y="21421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b="1" lang="en-US" sz="160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FInal Project</a:t>
            </a:r>
            <a:endParaRPr b="1" sz="160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5353425" y="2562450"/>
            <a:ext cx="6712200" cy="17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3300">
                <a:latin typeface="Roboto Medium"/>
                <a:ea typeface="Roboto Medium"/>
                <a:cs typeface="Roboto Medium"/>
                <a:sym typeface="Roboto Medium"/>
              </a:rPr>
              <a:t>Retrieval-Augmented Generation (RAG) LLM</a:t>
            </a:r>
            <a:endParaRPr b="0" sz="3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533973" y="4223275"/>
            <a:ext cx="52167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  <a:br>
              <a:rPr b="1" lang="en-US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lt1"/>
                </a:solidFill>
              </a:rPr>
              <a:t>Jeff Flachman</a:t>
            </a:r>
            <a:br>
              <a:rPr lang="en-US" sz="1500">
                <a:solidFill>
                  <a:schemeClr val="lt1"/>
                </a:solidFill>
              </a:rPr>
            </a:br>
            <a:r>
              <a:rPr lang="en-US" sz="1500">
                <a:solidFill>
                  <a:schemeClr val="lt1"/>
                </a:solidFill>
              </a:rPr>
              <a:t>Kerek Spinney</a:t>
            </a:r>
            <a:br>
              <a:rPr lang="en-US" sz="1500">
                <a:solidFill>
                  <a:schemeClr val="lt1"/>
                </a:solidFill>
              </a:rPr>
            </a:br>
            <a:r>
              <a:rPr lang="en-US" sz="1500">
                <a:solidFill>
                  <a:schemeClr val="lt1"/>
                </a:solidFill>
              </a:rPr>
              <a:t>Ashwini Kumar</a:t>
            </a:r>
            <a:endParaRPr sz="2400">
              <a:solidFill>
                <a:schemeClr val="lt1"/>
              </a:solidFill>
            </a:endParaRPr>
          </a:p>
        </p:txBody>
      </p:sp>
      <p:cxnSp>
        <p:nvCxnSpPr>
          <p:cNvPr id="145" name="Google Shape;145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4"/>
          <p:cNvCxnSpPr/>
          <p:nvPr/>
        </p:nvCxnSpPr>
        <p:spPr>
          <a:xfrm>
            <a:off x="5453983" y="2634725"/>
            <a:ext cx="726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5267148" y="2921050"/>
            <a:ext cx="47961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Questions? </a:t>
            </a:r>
            <a:endParaRPr b="1" sz="6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/>
          <p:nvPr/>
        </p:nvSpPr>
        <p:spPr>
          <a:xfrm>
            <a:off x="3339700" y="445800"/>
            <a:ext cx="8429700" cy="6319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t/>
            </a:r>
            <a:endParaRPr b="1" sz="240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3402500" y="932625"/>
            <a:ext cx="8518800" cy="5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●"/>
            </a:pPr>
            <a:r>
              <a:rPr b="1" lang="en-US" sz="1800">
                <a:solidFill>
                  <a:srgbClr val="082D49"/>
                </a:solidFill>
              </a:rPr>
              <a:t>Python file </a:t>
            </a:r>
            <a:r>
              <a:rPr lang="en-US" sz="1800">
                <a:solidFill>
                  <a:srgbClr val="082D49"/>
                </a:solidFill>
              </a:rPr>
              <a:t>to read, convert, chunk and load documents into the Vector Database</a:t>
            </a:r>
            <a:endParaRPr sz="1800">
              <a:solidFill>
                <a:srgbClr val="082D4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●"/>
            </a:pPr>
            <a:r>
              <a:rPr b="1" lang="en-US" sz="1800">
                <a:solidFill>
                  <a:srgbClr val="082D49"/>
                </a:solidFill>
              </a:rPr>
              <a:t>Vector Database:  </a:t>
            </a:r>
            <a:r>
              <a:rPr lang="en-US" sz="1800">
                <a:solidFill>
                  <a:srgbClr val="082D49"/>
                </a:solidFill>
              </a:rPr>
              <a:t>used ChromaDB in a docker container to provide easy configuration, deployment and use of the vector database</a:t>
            </a:r>
            <a:endParaRPr sz="1800">
              <a:solidFill>
                <a:srgbClr val="082D4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●"/>
            </a:pPr>
            <a:r>
              <a:rPr b="1" lang="en-US" sz="1800">
                <a:solidFill>
                  <a:srgbClr val="082D49"/>
                </a:solidFill>
              </a:rPr>
              <a:t>User Interface python file</a:t>
            </a:r>
            <a:endParaRPr b="1" sz="1800">
              <a:solidFill>
                <a:srgbClr val="082D4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○"/>
            </a:pPr>
            <a:r>
              <a:rPr b="1" lang="en-US" sz="1800">
                <a:solidFill>
                  <a:srgbClr val="082D49"/>
                </a:solidFill>
              </a:rPr>
              <a:t>Uses Streamlet</a:t>
            </a:r>
            <a:r>
              <a:rPr lang="en-US" sz="1800">
                <a:solidFill>
                  <a:srgbClr val="082D49"/>
                </a:solidFill>
              </a:rPr>
              <a:t> to allow users to prompt questions that are answered based on the documents loaded into the vector databse</a:t>
            </a:r>
            <a:endParaRPr sz="1800">
              <a:solidFill>
                <a:srgbClr val="082D4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○"/>
            </a:pPr>
            <a:r>
              <a:rPr b="1" lang="en-US" sz="1800">
                <a:solidFill>
                  <a:srgbClr val="082D49"/>
                </a:solidFill>
              </a:rPr>
              <a:t>Uses the RAG workflow</a:t>
            </a:r>
            <a:endParaRPr b="1" sz="1800">
              <a:solidFill>
                <a:srgbClr val="082D49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■"/>
            </a:pPr>
            <a:r>
              <a:rPr lang="en-US" sz="1800">
                <a:solidFill>
                  <a:srgbClr val="082D49"/>
                </a:solidFill>
              </a:rPr>
              <a:t>Take a prompt, and get closest matching document chunks</a:t>
            </a:r>
            <a:r>
              <a:rPr lang="en-US" sz="1800">
                <a:solidFill>
                  <a:srgbClr val="082D49"/>
                </a:solidFill>
              </a:rPr>
              <a:t> fr</a:t>
            </a:r>
            <a:r>
              <a:rPr lang="en-US" sz="1800">
                <a:solidFill>
                  <a:srgbClr val="082D49"/>
                </a:solidFill>
              </a:rPr>
              <a:t>om ChromaDB</a:t>
            </a:r>
            <a:endParaRPr sz="1800">
              <a:solidFill>
                <a:srgbClr val="082D49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■"/>
            </a:pPr>
            <a:r>
              <a:rPr lang="en-US" sz="1800">
                <a:solidFill>
                  <a:srgbClr val="082D49"/>
                </a:solidFill>
              </a:rPr>
              <a:t>Submit the Chunks as contact along with a </a:t>
            </a:r>
            <a:r>
              <a:rPr lang="en-US" sz="1800">
                <a:solidFill>
                  <a:srgbClr val="082D49"/>
                </a:solidFill>
              </a:rPr>
              <a:t>system</a:t>
            </a:r>
            <a:r>
              <a:rPr lang="en-US" sz="1800">
                <a:solidFill>
                  <a:srgbClr val="082D49"/>
                </a:solidFill>
              </a:rPr>
              <a:t> context and the users prompt to the LLM</a:t>
            </a:r>
            <a:endParaRPr sz="1800">
              <a:solidFill>
                <a:srgbClr val="082D49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■"/>
            </a:pPr>
            <a:r>
              <a:rPr lang="en-US" sz="1800">
                <a:solidFill>
                  <a:srgbClr val="082D49"/>
                </a:solidFill>
              </a:rPr>
              <a:t>Displays the Response based on the document chunks back to the user.</a:t>
            </a:r>
            <a:endParaRPr sz="1800">
              <a:solidFill>
                <a:srgbClr val="082D4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●"/>
            </a:pPr>
            <a:r>
              <a:rPr b="1" lang="en-US" sz="1800">
                <a:solidFill>
                  <a:srgbClr val="082D49"/>
                </a:solidFill>
              </a:rPr>
              <a:t>LLM Server</a:t>
            </a:r>
            <a:r>
              <a:rPr lang="en-US" sz="1800">
                <a:solidFill>
                  <a:srgbClr val="082D49"/>
                </a:solidFill>
              </a:rPr>
              <a:t> using llama-cpp-server in a docker container that loads any number of LLM models for use in the solution.  </a:t>
            </a:r>
            <a:endParaRPr sz="1800">
              <a:solidFill>
                <a:srgbClr val="082D49"/>
              </a:solidFill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 Approach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/>
          <p:nvPr/>
        </p:nvSpPr>
        <p:spPr>
          <a:xfrm>
            <a:off x="3339700" y="445800"/>
            <a:ext cx="8429700" cy="609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3339700" y="445800"/>
            <a:ext cx="8429700" cy="5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E0E0E"/>
                </a:solidFill>
              </a:rPr>
              <a:t>Purpose:</a:t>
            </a:r>
            <a:r>
              <a:rPr lang="en-US" sz="1100">
                <a:solidFill>
                  <a:srgbClr val="0E0E0E"/>
                </a:solidFill>
              </a:rPr>
              <a:t> </a:t>
            </a:r>
            <a:endParaRPr sz="11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Local Large Language Model (LLM) capable of reviewing, summarizing, and leveraging proprietary documents to facilitate a local knowledge base.</a:t>
            </a:r>
            <a:endParaRPr sz="20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E0E0E"/>
                </a:solidFill>
              </a:rPr>
              <a:t>Key Features:</a:t>
            </a:r>
            <a:r>
              <a:rPr lang="en-US" sz="2000">
                <a:solidFill>
                  <a:srgbClr val="0E0E0E"/>
                </a:solidFill>
              </a:rPr>
              <a:t> </a:t>
            </a:r>
            <a:endParaRPr sz="2000">
              <a:solidFill>
                <a:srgbClr val="0E0E0E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2000"/>
              <a:buChar char="●"/>
            </a:pPr>
            <a:r>
              <a:rPr lang="en-US" sz="2000">
                <a:solidFill>
                  <a:srgbClr val="0E0E0E"/>
                </a:solidFill>
              </a:rPr>
              <a:t>Utilize RAG </a:t>
            </a:r>
            <a:r>
              <a:rPr lang="en-US" sz="2500">
                <a:solidFill>
                  <a:srgbClr val="0E0E0E"/>
                </a:solidFill>
                <a:highlight>
                  <a:schemeClr val="lt1"/>
                </a:highlight>
              </a:rPr>
              <a:t>(</a:t>
            </a:r>
            <a:r>
              <a:rPr lang="en-US" sz="1850">
                <a:solidFill>
                  <a:srgbClr val="001D35"/>
                </a:solidFill>
                <a:highlight>
                  <a:schemeClr val="lt1"/>
                </a:highlight>
              </a:rPr>
              <a:t>Retrieval-Augmented Generation)</a:t>
            </a:r>
            <a:r>
              <a:rPr lang="en-US" sz="1850">
                <a:solidFill>
                  <a:srgbClr val="001D3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>
                <a:solidFill>
                  <a:srgbClr val="0E0E0E"/>
                </a:solidFill>
              </a:rPr>
              <a:t>Workflow to create and query the datastore of documents</a:t>
            </a:r>
            <a:endParaRPr sz="2000">
              <a:solidFill>
                <a:srgbClr val="0E0E0E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2000"/>
              <a:buChar char="○"/>
            </a:pPr>
            <a:r>
              <a:rPr lang="en-US" sz="2000">
                <a:solidFill>
                  <a:srgbClr val="0E0E0E"/>
                </a:solidFill>
              </a:rPr>
              <a:t>Loads documents (e.g. pdf, word, etc) into a vector database</a:t>
            </a:r>
            <a:endParaRPr sz="2000">
              <a:solidFill>
                <a:srgbClr val="0E0E0E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2000"/>
              <a:buChar char="○"/>
            </a:pPr>
            <a:r>
              <a:rPr lang="en-US" sz="2000">
                <a:solidFill>
                  <a:srgbClr val="0E0E0E"/>
                </a:solidFill>
              </a:rPr>
              <a:t>Use LLM answer query based on the content from the data files</a:t>
            </a:r>
            <a:endParaRPr sz="2000">
              <a:solidFill>
                <a:srgbClr val="0E0E0E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2000"/>
              <a:buChar char="○"/>
            </a:pPr>
            <a:r>
              <a:rPr lang="en-US" sz="2000">
                <a:solidFill>
                  <a:srgbClr val="0E0E0E"/>
                </a:solidFill>
              </a:rPr>
              <a:t>Provides a summary of the content based on a query</a:t>
            </a:r>
            <a:endParaRPr sz="2000">
              <a:solidFill>
                <a:srgbClr val="0E0E0E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2000"/>
              <a:buChar char="●"/>
            </a:pPr>
            <a:r>
              <a:rPr lang="en-US" sz="2000">
                <a:solidFill>
                  <a:srgbClr val="0E0E0E"/>
                </a:solidFill>
              </a:rPr>
              <a:t>Quick knowledge base </a:t>
            </a:r>
            <a:r>
              <a:rPr lang="en-US" sz="2000">
                <a:solidFill>
                  <a:srgbClr val="0E0E0E"/>
                </a:solidFill>
              </a:rPr>
              <a:t>retrieval</a:t>
            </a:r>
            <a:r>
              <a:rPr lang="en-US" sz="2000">
                <a:solidFill>
                  <a:srgbClr val="0E0E0E"/>
                </a:solidFill>
              </a:rPr>
              <a:t> </a:t>
            </a:r>
            <a:endParaRPr sz="2000">
              <a:solidFill>
                <a:srgbClr val="0E0E0E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2000"/>
              <a:buChar char="●"/>
            </a:pPr>
            <a:r>
              <a:rPr lang="en-US" sz="2000">
                <a:solidFill>
                  <a:srgbClr val="0E0E0E"/>
                </a:solidFill>
              </a:rPr>
              <a:t>Can be deployed on a laptop or url</a:t>
            </a:r>
            <a:endParaRPr sz="2000">
              <a:solidFill>
                <a:srgbClr val="0E0E0E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2000"/>
              <a:buChar char="●"/>
            </a:pPr>
            <a:r>
              <a:rPr lang="en-US" sz="2000">
                <a:solidFill>
                  <a:srgbClr val="0E0E0E"/>
                </a:solidFill>
              </a:rPr>
              <a:t>Scaleable</a:t>
            </a:r>
            <a:endParaRPr sz="20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Exec Summary 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/>
          <p:nvPr/>
        </p:nvSpPr>
        <p:spPr>
          <a:xfrm>
            <a:off x="3339700" y="445800"/>
            <a:ext cx="8429700" cy="609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3428575" y="1154325"/>
            <a:ext cx="8142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Build Prototype version using RAG and LLM 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Load data related to “GenAI”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Give the user the ability to ask a knowledge base questions and return with accurate answers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521315" y="160046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650" y="4079500"/>
            <a:ext cx="3434300" cy="19411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5675" y="3978500"/>
            <a:ext cx="2143125" cy="21431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/>
          <p:nvPr/>
        </p:nvSpPr>
        <p:spPr>
          <a:xfrm>
            <a:off x="3339700" y="445800"/>
            <a:ext cx="8429700" cy="609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b="1" lang="en-US" sz="1900"/>
              <a:t>Researched and Gathered information related to GenAI.</a:t>
            </a:r>
            <a:endParaRPr b="1"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b="1" lang="en-US" sz="1900"/>
              <a:t>Saved all content as PDF and loaded into Data folder</a:t>
            </a:r>
            <a:endParaRPr b="1"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b="1" lang="en-US" sz="1900"/>
              <a:t>PDFs are a graphic method for printing a document.  </a:t>
            </a:r>
            <a:endParaRPr b="1" sz="1900"/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eriod"/>
            </a:pPr>
            <a:r>
              <a:rPr lang="en-US" sz="1900"/>
              <a:t>They do not </a:t>
            </a:r>
            <a:r>
              <a:rPr lang="en-US" sz="1900"/>
              <a:t>contain attributes like header, footer, footnotes, etc.  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eriod"/>
            </a:pPr>
            <a:r>
              <a:rPr lang="en-US" sz="1900"/>
              <a:t>These artifacts end up in the middle of paragraph the spans two pages. 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eriod"/>
            </a:pPr>
            <a:r>
              <a:rPr lang="en-US" sz="1900"/>
              <a:t>This greatly impacts the effectiveness of a RAG solution</a:t>
            </a:r>
            <a:r>
              <a:rPr b="1" lang="en-US" sz="1900"/>
              <a:t>.</a:t>
            </a:r>
            <a:endParaRPr b="1"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b="1" lang="en-US" sz="1900"/>
              <a:t>Text files and Word Documents are better formats </a:t>
            </a:r>
            <a:r>
              <a:rPr lang="en-US" sz="1900"/>
              <a:t>to import with fewer document artifacts impacting the effectiveness of the solution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75" name="Google Shape;175;p1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602690" y="15162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Collection &amp; Cleaning </a:t>
            </a: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400" y="4264500"/>
            <a:ext cx="3783000" cy="189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4400" y="4138688"/>
            <a:ext cx="2143125" cy="21431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79" name="Google Shape;179;p17"/>
          <p:cNvSpPr/>
          <p:nvPr/>
        </p:nvSpPr>
        <p:spPr>
          <a:xfrm>
            <a:off x="11787734" y="-9167"/>
            <a:ext cx="412500" cy="3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/>
          <p:nvPr/>
        </p:nvSpPr>
        <p:spPr>
          <a:xfrm>
            <a:off x="3339700" y="445800"/>
            <a:ext cx="8429700" cy="6303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6" name="Google Shape;186;p1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Technical</a:t>
            </a:r>
            <a:b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825" y="608275"/>
            <a:ext cx="7448801" cy="59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/>
          <p:nvPr/>
        </p:nvSpPr>
        <p:spPr>
          <a:xfrm>
            <a:off x="3339700" y="445800"/>
            <a:ext cx="8429700" cy="6319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t/>
            </a:r>
            <a:endParaRPr b="1" sz="240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3371050" y="547625"/>
            <a:ext cx="8367000" cy="60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82D49"/>
                </a:solidFill>
              </a:rPr>
              <a:t>Importing documents:</a:t>
            </a:r>
            <a:endParaRPr b="1" sz="1800">
              <a:solidFill>
                <a:srgbClr val="082D4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082D49"/>
                </a:solidFill>
              </a:rPr>
              <a:t>Chunk/Splitting the text can be done in many different ways.</a:t>
            </a:r>
            <a:endParaRPr b="1" sz="1800">
              <a:solidFill>
                <a:srgbClr val="082D4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○"/>
            </a:pPr>
            <a:r>
              <a:rPr b="1" lang="en-US" sz="1800">
                <a:solidFill>
                  <a:srgbClr val="082D49"/>
                </a:solidFill>
              </a:rPr>
              <a:t>Word Tokens: </a:t>
            </a:r>
            <a:r>
              <a:rPr lang="en-US" sz="1800">
                <a:solidFill>
                  <a:srgbClr val="082D49"/>
                </a:solidFill>
              </a:rPr>
              <a:t>Or random groups of works is t</a:t>
            </a:r>
            <a:r>
              <a:rPr lang="en-US" sz="1800">
                <a:solidFill>
                  <a:srgbClr val="082D49"/>
                </a:solidFill>
              </a:rPr>
              <a:t>oo Simple</a:t>
            </a:r>
            <a:endParaRPr sz="1800">
              <a:solidFill>
                <a:srgbClr val="082D4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○"/>
            </a:pPr>
            <a:r>
              <a:rPr b="1" lang="en-US" sz="1800">
                <a:solidFill>
                  <a:srgbClr val="082D49"/>
                </a:solidFill>
              </a:rPr>
              <a:t>Implemented: </a:t>
            </a:r>
            <a:r>
              <a:rPr lang="en-US" sz="1800">
                <a:solidFill>
                  <a:srgbClr val="082D49"/>
                </a:solidFill>
              </a:rPr>
              <a:t>Split into sentences as chunks</a:t>
            </a:r>
            <a:endParaRPr sz="1800">
              <a:solidFill>
                <a:srgbClr val="082D4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○"/>
            </a:pPr>
            <a:r>
              <a:rPr b="1" lang="en-US" sz="1800">
                <a:solidFill>
                  <a:srgbClr val="082D49"/>
                </a:solidFill>
              </a:rPr>
              <a:t>Future Goal: </a:t>
            </a:r>
            <a:r>
              <a:rPr lang="en-US" sz="1800">
                <a:solidFill>
                  <a:srgbClr val="082D49"/>
                </a:solidFill>
              </a:rPr>
              <a:t>Semantic splitting groups sentences that talk about the same type of information using embeddings of each sentence group</a:t>
            </a:r>
            <a:endParaRPr b="1" sz="1800">
              <a:solidFill>
                <a:srgbClr val="082D4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82D49"/>
                </a:solidFill>
              </a:rPr>
              <a:t>LLM Selection:</a:t>
            </a:r>
            <a:endParaRPr b="1" sz="1800">
              <a:solidFill>
                <a:srgbClr val="082D4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82D49"/>
              </a:buClr>
              <a:buSzPts val="1800"/>
              <a:buChar char="●"/>
            </a:pPr>
            <a:r>
              <a:rPr b="1" lang="en-US" sz="1800">
                <a:solidFill>
                  <a:srgbClr val="082D49"/>
                </a:solidFill>
              </a:rPr>
              <a:t>Trade off between model size and model robustness</a:t>
            </a:r>
            <a:endParaRPr b="1" sz="1800">
              <a:solidFill>
                <a:srgbClr val="082D4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●"/>
            </a:pPr>
            <a:r>
              <a:rPr b="1" lang="en-US" sz="1800">
                <a:solidFill>
                  <a:srgbClr val="082D49"/>
                </a:solidFill>
              </a:rPr>
              <a:t>Used Huggingface Leaderboard:</a:t>
            </a:r>
            <a:r>
              <a:rPr lang="en-US" sz="1800">
                <a:solidFill>
                  <a:srgbClr val="082D49"/>
                </a:solidFill>
              </a:rPr>
              <a:t> to select the best performing model for a model size.</a:t>
            </a:r>
            <a:endParaRPr sz="1800">
              <a:solidFill>
                <a:srgbClr val="082D4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●"/>
            </a:pPr>
            <a:r>
              <a:rPr b="1" lang="en-US" sz="1800">
                <a:solidFill>
                  <a:srgbClr val="082D49"/>
                </a:solidFill>
              </a:rPr>
              <a:t>Running on a local laptop limits the size of the models that can be used.  </a:t>
            </a:r>
            <a:endParaRPr b="1" sz="1800">
              <a:solidFill>
                <a:srgbClr val="082D4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○"/>
            </a:pPr>
            <a:r>
              <a:rPr lang="en-US" sz="1800">
                <a:solidFill>
                  <a:srgbClr val="082D49"/>
                </a:solidFill>
              </a:rPr>
              <a:t>More </a:t>
            </a:r>
            <a:r>
              <a:rPr lang="en-US" sz="1800">
                <a:solidFill>
                  <a:srgbClr val="082D49"/>
                </a:solidFill>
              </a:rPr>
              <a:t>performance</a:t>
            </a:r>
            <a:r>
              <a:rPr lang="en-US" sz="1800">
                <a:solidFill>
                  <a:srgbClr val="082D49"/>
                </a:solidFill>
              </a:rPr>
              <a:t> models are ~0.5 Billion parameters model vs 7b or 70b.</a:t>
            </a:r>
            <a:endParaRPr sz="1800">
              <a:solidFill>
                <a:srgbClr val="082D4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Char char="○"/>
            </a:pPr>
            <a:r>
              <a:rPr lang="en-US" sz="1800">
                <a:solidFill>
                  <a:srgbClr val="082D49"/>
                </a:solidFill>
              </a:rPr>
              <a:t>Selected 0.5b model to provide perfant response on local system.</a:t>
            </a:r>
            <a:endParaRPr sz="1800">
              <a:solidFill>
                <a:srgbClr val="082D4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82D49"/>
                </a:solidFill>
              </a:rPr>
              <a:t>RAG Prompts</a:t>
            </a:r>
            <a:endParaRPr b="1" sz="1800">
              <a:solidFill>
                <a:srgbClr val="082D4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82D49"/>
              </a:buClr>
              <a:buSzPts val="1800"/>
              <a:buChar char="●"/>
            </a:pPr>
            <a:r>
              <a:rPr b="1" lang="en-US" sz="1800">
                <a:solidFill>
                  <a:srgbClr val="082D49"/>
                </a:solidFill>
              </a:rPr>
              <a:t>Many options for RAG Prompts</a:t>
            </a:r>
            <a:endParaRPr b="1" sz="1800">
              <a:solidFill>
                <a:srgbClr val="082D49"/>
              </a:solidFill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Optimization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/>
          <p:nvPr/>
        </p:nvSpPr>
        <p:spPr>
          <a:xfrm>
            <a:off x="3339700" y="199250"/>
            <a:ext cx="8429700" cy="6566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6543025" y="2749350"/>
            <a:ext cx="163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DEMO</a:t>
            </a:r>
            <a:endParaRPr b="1" sz="460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581651" y="1520000"/>
            <a:ext cx="2761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/>
          <p:nvPr/>
        </p:nvSpPr>
        <p:spPr>
          <a:xfrm>
            <a:off x="3339700" y="445800"/>
            <a:ext cx="8429700" cy="5992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602690" y="15162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Encountered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3339700" y="703550"/>
            <a:ext cx="8518800" cy="4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0E0E"/>
              </a:buClr>
              <a:buSzPts val="2100"/>
              <a:buChar char="●"/>
            </a:pPr>
            <a:r>
              <a:rPr b="1" lang="en-US" sz="2100">
                <a:solidFill>
                  <a:srgbClr val="0E0E0E"/>
                </a:solidFill>
              </a:rPr>
              <a:t>Setting up Docker.</a:t>
            </a:r>
            <a:endParaRPr b="1" sz="2100">
              <a:solidFill>
                <a:srgbClr val="0E0E0E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0E0E"/>
              </a:buClr>
              <a:buSzPts val="2100"/>
              <a:buChar char="●"/>
            </a:pPr>
            <a:r>
              <a:rPr b="1" lang="en-US" sz="2100">
                <a:solidFill>
                  <a:srgbClr val="0E0E0E"/>
                </a:solidFill>
              </a:rPr>
              <a:t>Finding materials online to assist in our project.  </a:t>
            </a:r>
            <a:endParaRPr b="1" sz="2100">
              <a:solidFill>
                <a:srgbClr val="0E0E0E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0E0E"/>
              </a:buClr>
              <a:buSzPts val="2100"/>
              <a:buChar char="○"/>
            </a:pPr>
            <a:r>
              <a:rPr lang="en-US" sz="2100">
                <a:solidFill>
                  <a:srgbClr val="0E0E0E"/>
                </a:solidFill>
              </a:rPr>
              <a:t>Sort through many different approaches that did not necessarily meet our deployment methods.</a:t>
            </a:r>
            <a:endParaRPr sz="2100">
              <a:solidFill>
                <a:srgbClr val="0E0E0E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0E0E"/>
              </a:buClr>
              <a:buSzPts val="2100"/>
              <a:buChar char="●"/>
            </a:pPr>
            <a:r>
              <a:rPr b="1" lang="en-US" sz="2100">
                <a:solidFill>
                  <a:srgbClr val="0E0E0E"/>
                </a:solidFill>
              </a:rPr>
              <a:t>Combining all portions of the project and have it run.</a:t>
            </a:r>
            <a:endParaRPr b="1" sz="2100">
              <a:solidFill>
                <a:srgbClr val="0E0E0E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0E0E"/>
              </a:buClr>
              <a:buSzPts val="2100"/>
              <a:buChar char="●"/>
            </a:pPr>
            <a:r>
              <a:rPr b="1" lang="en-US" sz="2100">
                <a:solidFill>
                  <a:srgbClr val="0E0E0E"/>
                </a:solidFill>
              </a:rPr>
              <a:t>Taking on a large project.</a:t>
            </a:r>
            <a:endParaRPr b="1" sz="2100">
              <a:solidFill>
                <a:srgbClr val="0E0E0E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0E0E"/>
              </a:buClr>
              <a:buSzPts val="2100"/>
              <a:buChar char="●"/>
            </a:pPr>
            <a:r>
              <a:rPr b="1" lang="en-US" sz="2100">
                <a:solidFill>
                  <a:srgbClr val="0E0E0E"/>
                </a:solidFill>
              </a:rPr>
              <a:t>Using PDFs.</a:t>
            </a:r>
            <a:endParaRPr b="1" sz="21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200" y="4009500"/>
            <a:ext cx="4745600" cy="22744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8900" y="4009502"/>
            <a:ext cx="2599400" cy="22744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/>
          <p:nvPr/>
        </p:nvSpPr>
        <p:spPr>
          <a:xfrm>
            <a:off x="3339700" y="5099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Future Considerations</a:t>
            </a:r>
            <a:endParaRPr b="1" sz="2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3384250" y="903500"/>
            <a:ext cx="84297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82D49"/>
              </a:buClr>
              <a:buSzPts val="1900"/>
              <a:buChar char="●"/>
            </a:pPr>
            <a:r>
              <a:rPr b="1" lang="en-US" sz="1900">
                <a:solidFill>
                  <a:srgbClr val="082D49"/>
                </a:solidFill>
              </a:rPr>
              <a:t>Test other LLM model options.</a:t>
            </a:r>
            <a:endParaRPr b="1" sz="1900">
              <a:solidFill>
                <a:srgbClr val="082D49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900"/>
              <a:buChar char="●"/>
            </a:pPr>
            <a:r>
              <a:rPr b="1" lang="en-US" sz="1900">
                <a:solidFill>
                  <a:srgbClr val="082D49"/>
                </a:solidFill>
              </a:rPr>
              <a:t>Test other chunking/splitting functions.</a:t>
            </a:r>
            <a:endParaRPr b="1" sz="1900">
              <a:solidFill>
                <a:srgbClr val="082D49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900"/>
              <a:buChar char="●"/>
            </a:pPr>
            <a:r>
              <a:rPr b="1" lang="en-US" sz="1900">
                <a:solidFill>
                  <a:srgbClr val="082D49"/>
                </a:solidFill>
              </a:rPr>
              <a:t>Test additional data and file types</a:t>
            </a:r>
            <a:endParaRPr b="1" sz="1900">
              <a:solidFill>
                <a:srgbClr val="082D49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900"/>
              <a:buChar char="●"/>
            </a:pPr>
            <a:r>
              <a:rPr b="1" lang="en-US" sz="1900">
                <a:solidFill>
                  <a:srgbClr val="082D49"/>
                </a:solidFill>
              </a:rPr>
              <a:t>Work with Streamlit to add a user interface</a:t>
            </a:r>
            <a:r>
              <a:rPr b="1" lang="en-US" sz="1900">
                <a:solidFill>
                  <a:srgbClr val="082D49"/>
                </a:solidFill>
              </a:rPr>
              <a:t>.</a:t>
            </a:r>
            <a:endParaRPr b="1" sz="1900">
              <a:solidFill>
                <a:srgbClr val="082D49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900"/>
              <a:buChar char="●"/>
            </a:pPr>
            <a:r>
              <a:rPr b="1" lang="en-US" sz="1900">
                <a:solidFill>
                  <a:srgbClr val="082D49"/>
                </a:solidFill>
              </a:rPr>
              <a:t>Secure access</a:t>
            </a:r>
            <a:endParaRPr b="1" sz="1900">
              <a:solidFill>
                <a:srgbClr val="082D49"/>
              </a:solidFill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750" y="4196300"/>
            <a:ext cx="2643607" cy="1546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700" y="4321880"/>
            <a:ext cx="2761800" cy="15466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07600" y="4196292"/>
            <a:ext cx="2761800" cy="154660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