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9"/>
  </p:notesMasterIdLst>
  <p:handoutMasterIdLst>
    <p:handoutMasterId r:id="rId30"/>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9" r:id="rId17"/>
    <p:sldId id="340" r:id="rId18"/>
    <p:sldId id="341" r:id="rId19"/>
    <p:sldId id="342" r:id="rId20"/>
    <p:sldId id="266" r:id="rId21"/>
    <p:sldId id="343" r:id="rId22"/>
    <p:sldId id="311" r:id="rId23"/>
    <p:sldId id="312" r:id="rId24"/>
    <p:sldId id="313" r:id="rId25"/>
    <p:sldId id="314" r:id="rId26"/>
    <p:sldId id="315" r:id="rId27"/>
    <p:sldId id="271"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636" autoAdjust="0"/>
    <p:restoredTop sz="94633" autoAdjust="0"/>
  </p:normalViewPr>
  <p:slideViewPr>
    <p:cSldViewPr>
      <p:cViewPr varScale="1">
        <p:scale>
          <a:sx n="91" d="100"/>
          <a:sy n="91" d="100"/>
        </p:scale>
        <p:origin x="-366" y="-10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50" d="100"/>
        <a:sy n="150" d="100"/>
      </p:scale>
      <p:origin x="0" y="14634"/>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a:t>
          </a:r>
          <a:r>
            <a:rPr lang="en-US" smtClean="0"/>
            <a:t>[Chakra]</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a:t>
          </a:r>
          <a:r>
            <a:rPr lang="en-US" sz="1700" kern="1200" smtClean="0"/>
            <a:t>[Chakra]</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6/11/2012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6/11/2012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6/11/2012 2:10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6/11/2012 2:10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6/11/2012 2:10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6/11/2012 2:10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18110536"/>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Rich apps that use all of </a:t>
            </a:r>
            <a:r>
              <a:rPr lang="en-US" sz="2400" dirty="0" smtClean="0">
                <a:solidFill>
                  <a:schemeClr val="bg1"/>
                </a:solidFill>
              </a:rPr>
              <a:t>Windows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117593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668168" y="2395053"/>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grpSp>
        <p:nvGrpSpPr>
          <p:cNvPr id="7" name="Group 6"/>
          <p:cNvGrpSpPr/>
          <p:nvPr/>
        </p:nvGrpSpPr>
        <p:grpSpPr>
          <a:xfrm>
            <a:off x="3874897" y="1663526"/>
            <a:ext cx="2867587" cy="4380657"/>
            <a:chOff x="3874897" y="1663526"/>
            <a:chExt cx="2867587" cy="4380657"/>
          </a:xfrm>
        </p:grpSpPr>
        <p:sp>
          <p:nvSpPr>
            <p:cNvPr id="3" name="Rectangle 2"/>
            <p:cNvSpPr/>
            <p:nvPr/>
          </p:nvSpPr>
          <p:spPr bwMode="auto">
            <a:xfrm>
              <a:off x="3874897" y="1663526"/>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know</a:t>
              </a:r>
            </a:p>
          </p:txBody>
        </p:sp>
        <p:sp>
          <p:nvSpPr>
            <p:cNvPr id="8" name="Rectangle 7"/>
            <p:cNvSpPr/>
            <p:nvPr/>
          </p:nvSpPr>
          <p:spPr bwMode="auto">
            <a:xfrm>
              <a:off x="3874897" y="458112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have</a:t>
              </a:r>
            </a:p>
          </p:txBody>
        </p:sp>
      </p:grpSp>
      <p:grpSp>
        <p:nvGrpSpPr>
          <p:cNvPr id="11" name="Group 10"/>
          <p:cNvGrpSpPr/>
          <p:nvPr/>
        </p:nvGrpSpPr>
        <p:grpSpPr>
          <a:xfrm>
            <a:off x="8034901" y="1124744"/>
            <a:ext cx="3244087" cy="2767599"/>
            <a:chOff x="8034901" y="1124744"/>
            <a:chExt cx="3244087" cy="2767599"/>
          </a:xfrm>
        </p:grpSpPr>
        <p:sp>
          <p:nvSpPr>
            <p:cNvPr id="4" name="Rectangle 3"/>
            <p:cNvSpPr/>
            <p:nvPr/>
          </p:nvSpPr>
          <p:spPr bwMode="auto">
            <a:xfrm>
              <a:off x="8038627" y="1124744"/>
              <a:ext cx="3240361"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HTML/CSS/JavaScript</a:t>
              </a:r>
            </a:p>
          </p:txBody>
        </p:sp>
        <p:sp>
          <p:nvSpPr>
            <p:cNvPr id="5" name="Rectangle 4"/>
            <p:cNvSpPr/>
            <p:nvPr/>
          </p:nvSpPr>
          <p:spPr bwMode="auto">
            <a:xfrm>
              <a:off x="8038628" y="212528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C#/VB/C++/XAML</a:t>
              </a:r>
            </a:p>
          </p:txBody>
        </p:sp>
        <p:sp>
          <p:nvSpPr>
            <p:cNvPr id="6" name="Rectangle 5"/>
            <p:cNvSpPr/>
            <p:nvPr/>
          </p:nvSpPr>
          <p:spPr bwMode="auto">
            <a:xfrm>
              <a:off x="8034901" y="3112370"/>
              <a:ext cx="3244087" cy="779973"/>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C++/DirectX</a:t>
              </a:r>
            </a:p>
          </p:txBody>
        </p:sp>
      </p:grpSp>
      <p:grpSp>
        <p:nvGrpSpPr>
          <p:cNvPr id="12" name="Group 11"/>
          <p:cNvGrpSpPr/>
          <p:nvPr/>
        </p:nvGrpSpPr>
        <p:grpSpPr>
          <a:xfrm>
            <a:off x="8038628" y="4428422"/>
            <a:ext cx="3240360" cy="1808890"/>
            <a:chOff x="8038628" y="4428422"/>
            <a:chExt cx="3240360" cy="1808890"/>
          </a:xfrm>
        </p:grpSpPr>
        <p:sp>
          <p:nvSpPr>
            <p:cNvPr id="9" name="Rectangle 8"/>
            <p:cNvSpPr/>
            <p:nvPr/>
          </p:nvSpPr>
          <p:spPr bwMode="auto">
            <a:xfrm>
              <a:off x="8038628" y="5445224"/>
              <a:ext cx="3240360" cy="7920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Your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 name="Rectangle 9"/>
            <p:cNvSpPr/>
            <p:nvPr/>
          </p:nvSpPr>
          <p:spPr bwMode="auto">
            <a:xfrm>
              <a:off x="8038628" y="442842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3</a:t>
              </a:r>
              <a:r>
                <a:rPr lang="en-US" sz="2200" baseline="30000" dirty="0">
                  <a:solidFill>
                    <a:srgbClr val="FFFFFF">
                      <a:alpha val="98824"/>
                    </a:srgbClr>
                  </a:solidFill>
                  <a:latin typeface="Segoe UI" pitchFamily="34" charset="0"/>
                  <a:ea typeface="Segoe UI" pitchFamily="34" charset="0"/>
                  <a:cs typeface="Segoe UI" pitchFamily="34" charset="0"/>
                </a:rPr>
                <a:t>rd</a:t>
              </a:r>
              <a:r>
                <a:rPr lang="en-US" sz="2200" dirty="0">
                  <a:solidFill>
                    <a:srgbClr val="FFFFFF">
                      <a:alpha val="98824"/>
                    </a:srgbClr>
                  </a:solidFill>
                  <a:latin typeface="Segoe UI" pitchFamily="34" charset="0"/>
                  <a:ea typeface="Segoe UI" pitchFamily="34" charset="0"/>
                  <a:cs typeface="Segoe UI" pitchFamily="34" charset="0"/>
                </a:rPr>
                <a:t> party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07416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1" name="Rectangle 10"/>
          <p:cNvSpPr/>
          <p:nvPr/>
        </p:nvSpPr>
        <p:spPr bwMode="auto">
          <a:xfrm>
            <a:off x="1629916" y="227687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a:solidFill>
                  <a:schemeClr val="bg1"/>
                </a:solidFill>
              </a:rPr>
              <a:t>Rich apps that use all of </a:t>
            </a:r>
            <a:r>
              <a:rPr lang="en-US" sz="2400" dirty="0" smtClean="0">
                <a:solidFill>
                  <a:schemeClr val="bg1"/>
                </a:solidFill>
              </a:rPr>
              <a:t>Windows</a:t>
            </a:r>
            <a:endParaRPr lang="en-US" sz="2400" dirty="0">
              <a:solidFill>
                <a:schemeClr val="bg1"/>
              </a:solidFill>
            </a:endParaRPr>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Contracts</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Capabilities</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APIs</a:t>
              </a: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Samples</a:t>
              </a:r>
            </a:p>
          </p:txBody>
        </p:sp>
      </p:grpSp>
    </p:spTree>
    <p:extLst>
      <p:ext uri="{BB962C8B-B14F-4D97-AF65-F5344CB8AC3E}">
        <p14:creationId xmlns:p14="http://schemas.microsoft.com/office/powerpoint/2010/main" val="185747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8824"/>
                    </a:srgbClr>
                  </a:solidFill>
                  <a:latin typeface="Segoe UI" pitchFamily="34" charset="0"/>
                  <a:ea typeface="Segoe UI" pitchFamily="34" charset="0"/>
                  <a:cs typeface="Segoe UI" pitchFamily="34" charset="0"/>
                </a:rPr>
                <a:t>Async</a:t>
              </a:r>
              <a:r>
                <a:rPr lang="en-US" sz="2200" dirty="0" smtClean="0">
                  <a:solidFill>
                    <a:srgbClr val="FFFFFF">
                      <a:alpha val="98824"/>
                    </a:srgbClr>
                  </a:solidFill>
                  <a:latin typeface="Segoe UI" pitchFamily="34" charset="0"/>
                  <a:ea typeface="Segoe UI" pitchFamily="34" charset="0"/>
                  <a:cs typeface="Segoe UI" pitchFamily="34" charset="0"/>
                </a:rPr>
                <a:t> everywhere</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Onboarding to Store</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smtClean="0">
                  <a:solidFill>
                    <a:srgbClr val="FFFFFF">
                      <a:alpha val="98824"/>
                    </a:srgbClr>
                  </a:solidFill>
                  <a:latin typeface="Segoe UI" pitchFamily="34" charset="0"/>
                  <a:ea typeface="Segoe UI" pitchFamily="34" charset="0"/>
                  <a:cs typeface="Segoe UI" pitchFamily="34" charset="0"/>
                </a:rPr>
                <a:t>Trustworthy</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Debugging</a:t>
              </a:r>
            </a:p>
          </p:txBody>
        </p:sp>
      </p:grpSp>
      <p:sp>
        <p:nvSpPr>
          <p:cNvPr id="9" name="Rectangle 8"/>
          <p:cNvSpPr/>
          <p:nvPr/>
        </p:nvSpPr>
        <p:spPr bwMode="auto">
          <a:xfrm>
            <a:off x="1197868" y="228561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smtClean="0">
                <a:solidFill>
                  <a:schemeClr val="bg1"/>
                </a:solidFill>
                <a:latin typeface="+mj-lt"/>
              </a:rPr>
              <a:t>High quality apps</a:t>
            </a:r>
            <a:endParaRPr lang="en-US" sz="2400" dirty="0" smtClean="0">
              <a:solidFill>
                <a:schemeClr val="bg1"/>
              </a:solidFill>
              <a:latin typeface="+mj-lt"/>
            </a:endParaRPr>
          </a:p>
        </p:txBody>
      </p:sp>
    </p:spTree>
    <p:extLst>
      <p:ext uri="{BB962C8B-B14F-4D97-AF65-F5344CB8AC3E}">
        <p14:creationId xmlns:p14="http://schemas.microsoft.com/office/powerpoint/2010/main" val="2626507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Rich apps that use all of </a:t>
            </a:r>
            <a:r>
              <a:rPr lang="en-US" sz="2400" dirty="0" smtClean="0">
                <a:solidFill>
                  <a:schemeClr val="bg1"/>
                </a:solidFill>
              </a:rPr>
              <a:t>Windows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419016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Download the PDF for this talk!</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302</TotalTime>
  <Words>909</Words>
  <Application>Microsoft Office PowerPoint</Application>
  <PresentationFormat>Custom</PresentationFormat>
  <Paragraphs>113</Paragraphs>
  <Slides>23</Slides>
  <Notes>9</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WinRT and the Metro style SDK</vt:lpstr>
      <vt:lpstr>WinRT and the Metro style SDK</vt:lpstr>
      <vt:lpstr>WinRT and the Metro style SDK</vt:lpstr>
      <vt:lpstr>WinRT and the Metro style SDK</vt:lpstr>
      <vt:lpstr>Let’s code!</vt:lpstr>
      <vt:lpstr>WinRT and the Metro style SDK</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89</cp:revision>
  <cp:lastPrinted>2010-05-11T05:02:34Z</cp:lastPrinted>
  <dcterms:created xsi:type="dcterms:W3CDTF">2012-05-03T15:33:54Z</dcterms:created>
  <dcterms:modified xsi:type="dcterms:W3CDTF">2012-06-11T18:11:10Z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