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29"/>
  </p:notesMasterIdLst>
  <p:handoutMasterIdLst>
    <p:handoutMasterId r:id="rId30"/>
  </p:handoutMasterIdLst>
  <p:sldIdLst>
    <p:sldId id="256" r:id="rId6"/>
    <p:sldId id="257" r:id="rId7"/>
    <p:sldId id="325" r:id="rId8"/>
    <p:sldId id="320" r:id="rId9"/>
    <p:sldId id="326" r:id="rId10"/>
    <p:sldId id="327" r:id="rId11"/>
    <p:sldId id="330" r:id="rId12"/>
    <p:sldId id="328" r:id="rId13"/>
    <p:sldId id="329" r:id="rId14"/>
    <p:sldId id="331" r:id="rId15"/>
    <p:sldId id="332" r:id="rId16"/>
    <p:sldId id="339" r:id="rId17"/>
    <p:sldId id="340" r:id="rId18"/>
    <p:sldId id="341" r:id="rId19"/>
    <p:sldId id="342" r:id="rId20"/>
    <p:sldId id="266" r:id="rId21"/>
    <p:sldId id="343" r:id="rId22"/>
    <p:sldId id="311" r:id="rId23"/>
    <p:sldId id="312" r:id="rId24"/>
    <p:sldId id="313" r:id="rId25"/>
    <p:sldId id="314" r:id="rId26"/>
    <p:sldId id="315" r:id="rId27"/>
    <p:sldId id="271" r:id="rId2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429A16"/>
    <a:srgbClr val="F8F57B"/>
    <a:srgbClr val="59D01E"/>
    <a:srgbClr val="ACE58F"/>
    <a:srgbClr val="292929"/>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3636" autoAdjust="0"/>
    <p:restoredTop sz="94633" autoAdjust="0"/>
  </p:normalViewPr>
  <p:slideViewPr>
    <p:cSldViewPr>
      <p:cViewPr varScale="1">
        <p:scale>
          <a:sx n="91" d="100"/>
          <a:sy n="91" d="100"/>
        </p:scale>
        <p:origin x="-366" y="-108"/>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50" d="100"/>
        <a:sy n="150" d="100"/>
      </p:scale>
      <p:origin x="0" y="10656"/>
    </p:cViewPr>
  </p:sorterViewPr>
  <p:notesViewPr>
    <p:cSldViewPr showGuides="1">
      <p:cViewPr varScale="1">
        <p:scale>
          <a:sx n="81" d="100"/>
          <a:sy n="81" d="100"/>
        </p:scale>
        <p:origin x="-31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1E57B-A830-42EA-A6F9-A4F80FE751BA}"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DBE35DEE-B721-418E-B44F-96BE6B786F6D}">
      <dgm:prSet phldrT="[Text]"/>
      <dgm:spPr/>
      <dgm:t>
        <a:bodyPr/>
        <a:lstStyle/>
        <a:p>
          <a:r>
            <a:rPr lang="en-US" dirty="0" smtClean="0"/>
            <a:t>Runtime Experience Team</a:t>
          </a:r>
          <a:endParaRPr lang="en-US" dirty="0"/>
        </a:p>
      </dgm:t>
    </dgm:pt>
    <dgm:pt modelId="{ECD3B3E5-EE10-4AC4-9E22-E9D4869CB24B}" type="parTrans" cxnId="{3CEC1ECB-1DD8-41C4-899A-02A7FD7C8281}">
      <dgm:prSet/>
      <dgm:spPr/>
      <dgm:t>
        <a:bodyPr/>
        <a:lstStyle/>
        <a:p>
          <a:endParaRPr lang="en-US"/>
        </a:p>
      </dgm:t>
    </dgm:pt>
    <dgm:pt modelId="{ABDA365D-3C6E-4964-892F-C426499FB2E9}" type="sibTrans" cxnId="{3CEC1ECB-1DD8-41C4-899A-02A7FD7C8281}">
      <dgm:prSet/>
      <dgm:spPr/>
      <dgm:t>
        <a:bodyPr/>
        <a:lstStyle/>
        <a:p>
          <a:endParaRPr lang="en-US"/>
        </a:p>
      </dgm:t>
    </dgm:pt>
    <dgm:pt modelId="{9F550ED3-E80C-4C8C-8E85-ADFBBB676046}">
      <dgm:prSet phldrT="[Text]"/>
      <dgm:spPr/>
      <dgm:t>
        <a:bodyPr/>
        <a:lstStyle/>
        <a:p>
          <a:r>
            <a:rPr lang="en-US" dirty="0" smtClean="0"/>
            <a:t>JavaScript </a:t>
          </a:r>
          <a:r>
            <a:rPr lang="en-US" smtClean="0"/>
            <a:t>[Chakra]</a:t>
          </a:r>
          <a:endParaRPr lang="en-US" dirty="0"/>
        </a:p>
      </dgm:t>
    </dgm:pt>
    <dgm:pt modelId="{6C71F53A-997F-4A9B-A2B5-A421FD393381}" type="parTrans" cxnId="{5580DE13-0F8A-4851-825C-29133D14478D}">
      <dgm:prSet/>
      <dgm:spPr/>
      <dgm:t>
        <a:bodyPr/>
        <a:lstStyle/>
        <a:p>
          <a:endParaRPr lang="en-US"/>
        </a:p>
      </dgm:t>
    </dgm:pt>
    <dgm:pt modelId="{611F6967-38F6-472C-9E70-8A723DC14829}" type="sibTrans" cxnId="{5580DE13-0F8A-4851-825C-29133D14478D}">
      <dgm:prSet/>
      <dgm:spPr/>
      <dgm:t>
        <a:bodyPr/>
        <a:lstStyle/>
        <a:p>
          <a:endParaRPr lang="en-US" dirty="0"/>
        </a:p>
      </dgm:t>
    </dgm:pt>
    <dgm:pt modelId="{6AA4EF9A-05EA-4C99-B692-35155D8B9B76}">
      <dgm:prSet phldrT="[Text]"/>
      <dgm:spPr/>
      <dgm:t>
        <a:bodyPr/>
        <a:lstStyle/>
        <a:p>
          <a:r>
            <a:rPr lang="en-US" dirty="0" smtClean="0"/>
            <a:t>C#/VB &amp; CLR</a:t>
          </a:r>
          <a:endParaRPr lang="en-US" dirty="0"/>
        </a:p>
      </dgm:t>
    </dgm:pt>
    <dgm:pt modelId="{B4992F47-B9AB-44C8-BBDA-487EDE08F396}" type="parTrans" cxnId="{57DF2F53-BD4B-4C8D-85FE-58CBA4576032}">
      <dgm:prSet/>
      <dgm:spPr/>
      <dgm:t>
        <a:bodyPr/>
        <a:lstStyle/>
        <a:p>
          <a:endParaRPr lang="en-US"/>
        </a:p>
      </dgm:t>
    </dgm:pt>
    <dgm:pt modelId="{E692F8C2-B369-45B7-BACA-AC5E304E156C}" type="sibTrans" cxnId="{57DF2F53-BD4B-4C8D-85FE-58CBA4576032}">
      <dgm:prSet/>
      <dgm:spPr/>
      <dgm:t>
        <a:bodyPr/>
        <a:lstStyle/>
        <a:p>
          <a:endParaRPr lang="en-US" dirty="0"/>
        </a:p>
      </dgm:t>
    </dgm:pt>
    <dgm:pt modelId="{843C5E07-40B3-4146-9CE3-A4E89CE74D65}">
      <dgm:prSet phldrT="[Text]"/>
      <dgm:spPr/>
      <dgm:t>
        <a:bodyPr/>
        <a:lstStyle/>
        <a:p>
          <a:r>
            <a:rPr lang="en-US" dirty="0" smtClean="0"/>
            <a:t>C++ &amp; Windows SDK</a:t>
          </a:r>
          <a:endParaRPr lang="en-US" dirty="0"/>
        </a:p>
      </dgm:t>
    </dgm:pt>
    <dgm:pt modelId="{FE5F84D8-07E8-4EF6-949A-F083563D8E34}" type="parTrans" cxnId="{E61B0BE5-C923-40A2-8A87-AB2082428994}">
      <dgm:prSet/>
      <dgm:spPr/>
      <dgm:t>
        <a:bodyPr/>
        <a:lstStyle/>
        <a:p>
          <a:endParaRPr lang="en-US"/>
        </a:p>
      </dgm:t>
    </dgm:pt>
    <dgm:pt modelId="{D5475F13-DEF2-404F-A0DB-5A410D67AAD5}" type="sibTrans" cxnId="{E61B0BE5-C923-40A2-8A87-AB2082428994}">
      <dgm:prSet/>
      <dgm:spPr/>
      <dgm:t>
        <a:bodyPr/>
        <a:lstStyle/>
        <a:p>
          <a:endParaRPr lang="en-US" dirty="0"/>
        </a:p>
      </dgm:t>
    </dgm:pt>
    <dgm:pt modelId="{EE427525-CF83-4632-BDB8-894C188D2745}" type="pres">
      <dgm:prSet presAssocID="{73A1E57B-A830-42EA-A6F9-A4F80FE751BA}" presName="Name0" presStyleCnt="0">
        <dgm:presLayoutVars>
          <dgm:chMax val="1"/>
          <dgm:dir/>
          <dgm:animLvl val="ctr"/>
          <dgm:resizeHandles val="exact"/>
        </dgm:presLayoutVars>
      </dgm:prSet>
      <dgm:spPr/>
      <dgm:t>
        <a:bodyPr/>
        <a:lstStyle/>
        <a:p>
          <a:endParaRPr lang="en-US"/>
        </a:p>
      </dgm:t>
    </dgm:pt>
    <dgm:pt modelId="{F5A8977F-4B8B-4CD1-8D26-4CD6A7EE1659}" type="pres">
      <dgm:prSet presAssocID="{DBE35DEE-B721-418E-B44F-96BE6B786F6D}" presName="centerShape" presStyleLbl="node0" presStyleIdx="0" presStyleCnt="1"/>
      <dgm:spPr/>
      <dgm:t>
        <a:bodyPr/>
        <a:lstStyle/>
        <a:p>
          <a:endParaRPr lang="en-US"/>
        </a:p>
      </dgm:t>
    </dgm:pt>
    <dgm:pt modelId="{AE4BB898-0547-4FD0-BDDD-26A57C6A54B0}" type="pres">
      <dgm:prSet presAssocID="{9F550ED3-E80C-4C8C-8E85-ADFBBB676046}" presName="node" presStyleLbl="node1" presStyleIdx="0" presStyleCnt="3">
        <dgm:presLayoutVars>
          <dgm:bulletEnabled val="1"/>
        </dgm:presLayoutVars>
      </dgm:prSet>
      <dgm:spPr/>
      <dgm:t>
        <a:bodyPr/>
        <a:lstStyle/>
        <a:p>
          <a:endParaRPr lang="en-US"/>
        </a:p>
      </dgm:t>
    </dgm:pt>
    <dgm:pt modelId="{9403B54A-F8B0-4FAD-BFC3-6900C4C21D4E}" type="pres">
      <dgm:prSet presAssocID="{9F550ED3-E80C-4C8C-8E85-ADFBBB676046}" presName="dummy" presStyleCnt="0"/>
      <dgm:spPr/>
    </dgm:pt>
    <dgm:pt modelId="{1ED44F89-E5E8-413D-9B72-C97B764D1877}" type="pres">
      <dgm:prSet presAssocID="{611F6967-38F6-472C-9E70-8A723DC14829}" presName="sibTrans" presStyleLbl="sibTrans2D1" presStyleIdx="0" presStyleCnt="3"/>
      <dgm:spPr/>
      <dgm:t>
        <a:bodyPr/>
        <a:lstStyle/>
        <a:p>
          <a:endParaRPr lang="en-US"/>
        </a:p>
      </dgm:t>
    </dgm:pt>
    <dgm:pt modelId="{7FC8903C-16FF-4D41-A411-9BE3FFB3CB0C}" type="pres">
      <dgm:prSet presAssocID="{6AA4EF9A-05EA-4C99-B692-35155D8B9B76}" presName="node" presStyleLbl="node1" presStyleIdx="1" presStyleCnt="3">
        <dgm:presLayoutVars>
          <dgm:bulletEnabled val="1"/>
        </dgm:presLayoutVars>
      </dgm:prSet>
      <dgm:spPr/>
      <dgm:t>
        <a:bodyPr/>
        <a:lstStyle/>
        <a:p>
          <a:endParaRPr lang="en-US"/>
        </a:p>
      </dgm:t>
    </dgm:pt>
    <dgm:pt modelId="{9384D363-675E-4FA3-B85B-0045A3820E32}" type="pres">
      <dgm:prSet presAssocID="{6AA4EF9A-05EA-4C99-B692-35155D8B9B76}" presName="dummy" presStyleCnt="0"/>
      <dgm:spPr/>
    </dgm:pt>
    <dgm:pt modelId="{11CAFD55-80D9-4E6D-B29B-6FA628A74177}" type="pres">
      <dgm:prSet presAssocID="{E692F8C2-B369-45B7-BACA-AC5E304E156C}" presName="sibTrans" presStyleLbl="sibTrans2D1" presStyleIdx="1" presStyleCnt="3"/>
      <dgm:spPr/>
      <dgm:t>
        <a:bodyPr/>
        <a:lstStyle/>
        <a:p>
          <a:endParaRPr lang="en-US"/>
        </a:p>
      </dgm:t>
    </dgm:pt>
    <dgm:pt modelId="{E9B3FBEC-9B1F-4832-8A17-6279F78AB17F}" type="pres">
      <dgm:prSet presAssocID="{843C5E07-40B3-4146-9CE3-A4E89CE74D65}" presName="node" presStyleLbl="node1" presStyleIdx="2" presStyleCnt="3">
        <dgm:presLayoutVars>
          <dgm:bulletEnabled val="1"/>
        </dgm:presLayoutVars>
      </dgm:prSet>
      <dgm:spPr/>
      <dgm:t>
        <a:bodyPr/>
        <a:lstStyle/>
        <a:p>
          <a:endParaRPr lang="en-US"/>
        </a:p>
      </dgm:t>
    </dgm:pt>
    <dgm:pt modelId="{C8B27E8B-90EA-4EFA-9755-1D574C888AB6}" type="pres">
      <dgm:prSet presAssocID="{843C5E07-40B3-4146-9CE3-A4E89CE74D65}" presName="dummy" presStyleCnt="0"/>
      <dgm:spPr/>
    </dgm:pt>
    <dgm:pt modelId="{D734BD2B-7EE9-459F-88BC-04DF914A688A}" type="pres">
      <dgm:prSet presAssocID="{D5475F13-DEF2-404F-A0DB-5A410D67AAD5}" presName="sibTrans" presStyleLbl="sibTrans2D1" presStyleIdx="2" presStyleCnt="3"/>
      <dgm:spPr/>
      <dgm:t>
        <a:bodyPr/>
        <a:lstStyle/>
        <a:p>
          <a:endParaRPr lang="en-US"/>
        </a:p>
      </dgm:t>
    </dgm:pt>
  </dgm:ptLst>
  <dgm:cxnLst>
    <dgm:cxn modelId="{CF5BF8C5-FE97-4F4D-B24B-DFEEA971867C}" type="presOf" srcId="{6AA4EF9A-05EA-4C99-B692-35155D8B9B76}" destId="{7FC8903C-16FF-4D41-A411-9BE3FFB3CB0C}" srcOrd="0" destOrd="0" presId="urn:microsoft.com/office/officeart/2005/8/layout/radial6"/>
    <dgm:cxn modelId="{2545ECEC-8E2A-42BF-8044-ACD3652068DB}" type="presOf" srcId="{9F550ED3-E80C-4C8C-8E85-ADFBBB676046}" destId="{AE4BB898-0547-4FD0-BDDD-26A57C6A54B0}" srcOrd="0" destOrd="0" presId="urn:microsoft.com/office/officeart/2005/8/layout/radial6"/>
    <dgm:cxn modelId="{3732EDF3-7C5C-466A-AAA8-37368B4C2210}" type="presOf" srcId="{D5475F13-DEF2-404F-A0DB-5A410D67AAD5}" destId="{D734BD2B-7EE9-459F-88BC-04DF914A688A}" srcOrd="0" destOrd="0" presId="urn:microsoft.com/office/officeart/2005/8/layout/radial6"/>
    <dgm:cxn modelId="{3CEC1ECB-1DD8-41C4-899A-02A7FD7C8281}" srcId="{73A1E57B-A830-42EA-A6F9-A4F80FE751BA}" destId="{DBE35DEE-B721-418E-B44F-96BE6B786F6D}" srcOrd="0" destOrd="0" parTransId="{ECD3B3E5-EE10-4AC4-9E22-E9D4869CB24B}" sibTransId="{ABDA365D-3C6E-4964-892F-C426499FB2E9}"/>
    <dgm:cxn modelId="{5580DE13-0F8A-4851-825C-29133D14478D}" srcId="{DBE35DEE-B721-418E-B44F-96BE6B786F6D}" destId="{9F550ED3-E80C-4C8C-8E85-ADFBBB676046}" srcOrd="0" destOrd="0" parTransId="{6C71F53A-997F-4A9B-A2B5-A421FD393381}" sibTransId="{611F6967-38F6-472C-9E70-8A723DC14829}"/>
    <dgm:cxn modelId="{86C466CA-18DA-4D1B-B776-44C8D351C6B6}" type="presOf" srcId="{E692F8C2-B369-45B7-BACA-AC5E304E156C}" destId="{11CAFD55-80D9-4E6D-B29B-6FA628A74177}" srcOrd="0" destOrd="0" presId="urn:microsoft.com/office/officeart/2005/8/layout/radial6"/>
    <dgm:cxn modelId="{57DF2F53-BD4B-4C8D-85FE-58CBA4576032}" srcId="{DBE35DEE-B721-418E-B44F-96BE6B786F6D}" destId="{6AA4EF9A-05EA-4C99-B692-35155D8B9B76}" srcOrd="1" destOrd="0" parTransId="{B4992F47-B9AB-44C8-BBDA-487EDE08F396}" sibTransId="{E692F8C2-B369-45B7-BACA-AC5E304E156C}"/>
    <dgm:cxn modelId="{9508FBD5-F8E9-4A6C-8B32-3A12C001B8E7}" type="presOf" srcId="{DBE35DEE-B721-418E-B44F-96BE6B786F6D}" destId="{F5A8977F-4B8B-4CD1-8D26-4CD6A7EE1659}" srcOrd="0" destOrd="0" presId="urn:microsoft.com/office/officeart/2005/8/layout/radial6"/>
    <dgm:cxn modelId="{7C9AD1D7-743F-4CD3-BDA7-B18CDC5B1A17}" type="presOf" srcId="{73A1E57B-A830-42EA-A6F9-A4F80FE751BA}" destId="{EE427525-CF83-4632-BDB8-894C188D2745}" srcOrd="0" destOrd="0" presId="urn:microsoft.com/office/officeart/2005/8/layout/radial6"/>
    <dgm:cxn modelId="{E61B0BE5-C923-40A2-8A87-AB2082428994}" srcId="{DBE35DEE-B721-418E-B44F-96BE6B786F6D}" destId="{843C5E07-40B3-4146-9CE3-A4E89CE74D65}" srcOrd="2" destOrd="0" parTransId="{FE5F84D8-07E8-4EF6-949A-F083563D8E34}" sibTransId="{D5475F13-DEF2-404F-A0DB-5A410D67AAD5}"/>
    <dgm:cxn modelId="{F206E125-515E-4AF5-974F-E27EAB603D98}" type="presOf" srcId="{843C5E07-40B3-4146-9CE3-A4E89CE74D65}" destId="{E9B3FBEC-9B1F-4832-8A17-6279F78AB17F}" srcOrd="0" destOrd="0" presId="urn:microsoft.com/office/officeart/2005/8/layout/radial6"/>
    <dgm:cxn modelId="{3E12F0AB-BED1-48BC-A762-C4C206ACEC55}" type="presOf" srcId="{611F6967-38F6-472C-9E70-8A723DC14829}" destId="{1ED44F89-E5E8-413D-9B72-C97B764D1877}" srcOrd="0" destOrd="0" presId="urn:microsoft.com/office/officeart/2005/8/layout/radial6"/>
    <dgm:cxn modelId="{DB9358D5-E57B-49C8-9745-393604CA63C7}" type="presParOf" srcId="{EE427525-CF83-4632-BDB8-894C188D2745}" destId="{F5A8977F-4B8B-4CD1-8D26-4CD6A7EE1659}" srcOrd="0" destOrd="0" presId="urn:microsoft.com/office/officeart/2005/8/layout/radial6"/>
    <dgm:cxn modelId="{4093A17F-0B77-44CB-AFEB-0B0B3BFCB947}" type="presParOf" srcId="{EE427525-CF83-4632-BDB8-894C188D2745}" destId="{AE4BB898-0547-4FD0-BDDD-26A57C6A54B0}" srcOrd="1" destOrd="0" presId="urn:microsoft.com/office/officeart/2005/8/layout/radial6"/>
    <dgm:cxn modelId="{CFE295DB-8B03-4A54-AE18-FB68428A5B74}" type="presParOf" srcId="{EE427525-CF83-4632-BDB8-894C188D2745}" destId="{9403B54A-F8B0-4FAD-BFC3-6900C4C21D4E}" srcOrd="2" destOrd="0" presId="urn:microsoft.com/office/officeart/2005/8/layout/radial6"/>
    <dgm:cxn modelId="{208E7D66-35DC-4588-847F-FF11AE75CAEB}" type="presParOf" srcId="{EE427525-CF83-4632-BDB8-894C188D2745}" destId="{1ED44F89-E5E8-413D-9B72-C97B764D1877}" srcOrd="3" destOrd="0" presId="urn:microsoft.com/office/officeart/2005/8/layout/radial6"/>
    <dgm:cxn modelId="{88C1B4EE-372F-43E7-A9CE-B405456A35A2}" type="presParOf" srcId="{EE427525-CF83-4632-BDB8-894C188D2745}" destId="{7FC8903C-16FF-4D41-A411-9BE3FFB3CB0C}" srcOrd="4" destOrd="0" presId="urn:microsoft.com/office/officeart/2005/8/layout/radial6"/>
    <dgm:cxn modelId="{91C9F4C3-6EB8-40B6-8C60-2BE4D8EC6421}" type="presParOf" srcId="{EE427525-CF83-4632-BDB8-894C188D2745}" destId="{9384D363-675E-4FA3-B85B-0045A3820E32}" srcOrd="5" destOrd="0" presId="urn:microsoft.com/office/officeart/2005/8/layout/radial6"/>
    <dgm:cxn modelId="{975F36C8-B9F1-4BAF-A12C-0C1B14327BDE}" type="presParOf" srcId="{EE427525-CF83-4632-BDB8-894C188D2745}" destId="{11CAFD55-80D9-4E6D-B29B-6FA628A74177}" srcOrd="6" destOrd="0" presId="urn:microsoft.com/office/officeart/2005/8/layout/radial6"/>
    <dgm:cxn modelId="{7E964812-6733-4C69-817A-BC5519A38BA7}" type="presParOf" srcId="{EE427525-CF83-4632-BDB8-894C188D2745}" destId="{E9B3FBEC-9B1F-4832-8A17-6279F78AB17F}" srcOrd="7" destOrd="0" presId="urn:microsoft.com/office/officeart/2005/8/layout/radial6"/>
    <dgm:cxn modelId="{B520DDB3-3E7D-4764-8731-3FACEC17D8B1}" type="presParOf" srcId="{EE427525-CF83-4632-BDB8-894C188D2745}" destId="{C8B27E8B-90EA-4EFA-9755-1D574C888AB6}" srcOrd="8" destOrd="0" presId="urn:microsoft.com/office/officeart/2005/8/layout/radial6"/>
    <dgm:cxn modelId="{2806F6A8-C18E-4413-B28F-5AE683EFFB0F}" type="presParOf" srcId="{EE427525-CF83-4632-BDB8-894C188D2745}" destId="{D734BD2B-7EE9-459F-88BC-04DF914A688A}"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4BD2B-7EE9-459F-88BC-04DF914A688A}">
      <dsp:nvSpPr>
        <dsp:cNvPr id="0" name=""/>
        <dsp:cNvSpPr/>
      </dsp:nvSpPr>
      <dsp:spPr>
        <a:xfrm>
          <a:off x="802896" y="672394"/>
          <a:ext cx="4491718" cy="4491718"/>
        </a:xfrm>
        <a:prstGeom prst="blockArc">
          <a:avLst>
            <a:gd name="adj1" fmla="val 9000000"/>
            <a:gd name="adj2" fmla="val 162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CAFD55-80D9-4E6D-B29B-6FA628A74177}">
      <dsp:nvSpPr>
        <dsp:cNvPr id="0" name=""/>
        <dsp:cNvSpPr/>
      </dsp:nvSpPr>
      <dsp:spPr>
        <a:xfrm>
          <a:off x="802896" y="672394"/>
          <a:ext cx="4491718" cy="4491718"/>
        </a:xfrm>
        <a:prstGeom prst="blockArc">
          <a:avLst>
            <a:gd name="adj1" fmla="val 1800000"/>
            <a:gd name="adj2" fmla="val 90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D44F89-E5E8-413D-9B72-C97B764D1877}">
      <dsp:nvSpPr>
        <dsp:cNvPr id="0" name=""/>
        <dsp:cNvSpPr/>
      </dsp:nvSpPr>
      <dsp:spPr>
        <a:xfrm>
          <a:off x="802896" y="672394"/>
          <a:ext cx="4491718" cy="4491718"/>
        </a:xfrm>
        <a:prstGeom prst="blockArc">
          <a:avLst>
            <a:gd name="adj1" fmla="val 16200000"/>
            <a:gd name="adj2" fmla="val 1800000"/>
            <a:gd name="adj3" fmla="val 463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A8977F-4B8B-4CD1-8D26-4CD6A7EE1659}">
      <dsp:nvSpPr>
        <dsp:cNvPr id="0" name=""/>
        <dsp:cNvSpPr/>
      </dsp:nvSpPr>
      <dsp:spPr>
        <a:xfrm>
          <a:off x="2015632" y="1885131"/>
          <a:ext cx="2066246" cy="20662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Runtime Experience Team</a:t>
          </a:r>
          <a:endParaRPr lang="en-US" sz="2300" kern="1200" dirty="0"/>
        </a:p>
      </dsp:txBody>
      <dsp:txXfrm>
        <a:off x="2318227" y="2187726"/>
        <a:ext cx="1461056" cy="1461056"/>
      </dsp:txXfrm>
    </dsp:sp>
    <dsp:sp modelId="{AE4BB898-0547-4FD0-BDDD-26A57C6A54B0}">
      <dsp:nvSpPr>
        <dsp:cNvPr id="0" name=""/>
        <dsp:cNvSpPr/>
      </dsp:nvSpPr>
      <dsp:spPr>
        <a:xfrm>
          <a:off x="2325569" y="1278"/>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JavaScript </a:t>
          </a:r>
          <a:r>
            <a:rPr lang="en-US" sz="1700" kern="1200" smtClean="0"/>
            <a:t>[Chakra]</a:t>
          </a:r>
          <a:endParaRPr lang="en-US" sz="1700" kern="1200" dirty="0"/>
        </a:p>
      </dsp:txBody>
      <dsp:txXfrm>
        <a:off x="2537385" y="213094"/>
        <a:ext cx="1022740" cy="1022740"/>
      </dsp:txXfrm>
    </dsp:sp>
    <dsp:sp modelId="{7FC8903C-16FF-4D41-A411-9BE3FFB3CB0C}">
      <dsp:nvSpPr>
        <dsp:cNvPr id="0" name=""/>
        <dsp:cNvSpPr/>
      </dsp:nvSpPr>
      <dsp:spPr>
        <a:xfrm>
          <a:off x="4225447" y="3291962"/>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C#/VB &amp; CLR</a:t>
          </a:r>
          <a:endParaRPr lang="en-US" sz="1700" kern="1200" dirty="0"/>
        </a:p>
      </dsp:txBody>
      <dsp:txXfrm>
        <a:off x="4437263" y="3503778"/>
        <a:ext cx="1022740" cy="1022740"/>
      </dsp:txXfrm>
    </dsp:sp>
    <dsp:sp modelId="{E9B3FBEC-9B1F-4832-8A17-6279F78AB17F}">
      <dsp:nvSpPr>
        <dsp:cNvPr id="0" name=""/>
        <dsp:cNvSpPr/>
      </dsp:nvSpPr>
      <dsp:spPr>
        <a:xfrm>
          <a:off x="425691" y="3291962"/>
          <a:ext cx="1446372" cy="144637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C++ &amp; Windows SDK</a:t>
          </a:r>
          <a:endParaRPr lang="en-US" sz="1700" kern="1200" dirty="0"/>
        </a:p>
      </dsp:txBody>
      <dsp:txXfrm>
        <a:off x="637507" y="3503778"/>
        <a:ext cx="1022740" cy="102274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6/7/2012</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6/7/2012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ag.microsoft.com/overview.aspx"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6/7/2012 11:56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6/7/2012 11:56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6/7/2012 11:56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420124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850709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443836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err="1" smtClean="0">
                <a:solidFill>
                  <a:schemeClr val="tx1">
                    <a:alpha val="99000"/>
                  </a:schemeClr>
                </a:solidFill>
                <a:effectLst/>
                <a:latin typeface="Segoe UI" pitchFamily="34" charset="0"/>
                <a:ea typeface="+mn-ea"/>
                <a:cs typeface="+mn-cs"/>
              </a:rPr>
              <a:t>TechEd</a:t>
            </a:r>
            <a:r>
              <a:rPr lang="en-US" sz="900" kern="1200" dirty="0" smtClean="0">
                <a:solidFill>
                  <a:schemeClr val="tx1">
                    <a:alpha val="99000"/>
                  </a:schemeClr>
                </a:solidFill>
                <a:effectLst/>
                <a:latin typeface="Segoe UI" pitchFamily="34" charset="0"/>
                <a:ea typeface="+mn-ea"/>
                <a:cs typeface="+mn-cs"/>
              </a:rPr>
              <a:t> is working with Microsoft Tag (</a:t>
            </a:r>
            <a:r>
              <a:rPr lang="en-US" sz="900" u="sng" kern="1200" dirty="0" smtClean="0">
                <a:solidFill>
                  <a:schemeClr val="tx1">
                    <a:alpha val="99000"/>
                  </a:schemeClr>
                </a:solidFill>
                <a:effectLst/>
                <a:latin typeface="Segoe UI" pitchFamily="34" charset="0"/>
                <a:ea typeface="+mn-ea"/>
                <a:cs typeface="+mn-cs"/>
                <a:hlinkClick r:id="rId3"/>
              </a:rPr>
              <a:t>http://tag.microsoft.com/overview.aspx</a:t>
            </a:r>
            <a:r>
              <a:rPr lang="en-US" sz="900" kern="1200" dirty="0" smtClean="0">
                <a:solidFill>
                  <a:schemeClr val="tx1">
                    <a:alpha val="99000"/>
                  </a:schemeClr>
                </a:solidFill>
                <a:effectLst/>
                <a:latin typeface="Segoe UI" pitchFamily="34" charset="0"/>
                <a:ea typeface="+mn-ea"/>
                <a:cs typeface="+mn-cs"/>
              </a:rPr>
              <a:t>) to create a unique Tag for every session at the event. Your session Tag will appear on both the room signage and at the end of your presentation. With your session Tag, attendees will be able to scan as they enter the room to retrieve session details, view speaker bios, and engage in discussions; or scan at the end of the presentation to evaluate your session and download materials.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33270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6/7/2012 11:56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1016507"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Orange Tile"/>
          <p:cNvGrpSpPr/>
          <p:nvPr userDrawn="1"/>
        </p:nvGrpSpPr>
        <p:grpSpPr>
          <a:xfrm>
            <a:off x="2514069"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Teal Tile"/>
          <p:cNvGrpSpPr/>
          <p:nvPr userDrawn="1"/>
        </p:nvGrpSpPr>
        <p:grpSpPr>
          <a:xfrm>
            <a:off x="1016507"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een Tile"/>
          <p:cNvGrpSpPr/>
          <p:nvPr userDrawn="1"/>
        </p:nvGrpSpPr>
        <p:grpSpPr>
          <a:xfrm>
            <a:off x="2514069"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6010275"/>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Green Tile"/>
          <p:cNvGrpSpPr/>
          <p:nvPr userDrawn="1"/>
        </p:nvGrpSpPr>
        <p:grpSpPr>
          <a:xfrm>
            <a:off x="1015856"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834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2418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Purple Tile"/>
          <p:cNvGrpSpPr/>
          <p:nvPr userDrawn="1"/>
        </p:nvGrpSpPr>
        <p:grpSpPr>
          <a:xfrm>
            <a:off x="1017613"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74231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34079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Teal Tile"/>
          <p:cNvGrpSpPr/>
          <p:nvPr userDrawn="1"/>
        </p:nvGrpSpPr>
        <p:grpSpPr>
          <a:xfrm>
            <a:off x="1015856"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403941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724"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www.microsoft.com/learning" TargetMode="External"/><Relationship Id="rId13"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hyperlink" Target="http://microsoft.com/msdn"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7.emf"/><Relationship Id="rId11" Type="http://schemas.microsoft.com/office/2007/relationships/hdphoto" Target="../media/hdphoto2.wdp"/><Relationship Id="rId5" Type="http://schemas.openxmlformats.org/officeDocument/2006/relationships/hyperlink" Target="http://northamerica.msteched.com/" TargetMode="External"/><Relationship Id="rId10" Type="http://schemas.openxmlformats.org/officeDocument/2006/relationships/image" Target="../media/image19.png"/><Relationship Id="rId4" Type="http://schemas.microsoft.com/office/2007/relationships/hdphoto" Target="../media/hdphoto1.wdp"/><Relationship Id="rId9" Type="http://schemas.openxmlformats.org/officeDocument/2006/relationships/hyperlink" Target="http://microsoft.com/technet"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 Id="rId9"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upload.wikimedia.org/wikipedia/commons/e/ef/Anders_Hejlsberg.jpg"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upload.wikimedia.org/wikipedia/commons/4/44/AlanCooper.jpg"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upload.wikimedia.org/wikipedia/commons/0/09/BEich.jpg"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upload.wikimedia.org/wikipedia/commons/d/da/BjarneStroustrup.jpg"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918110536"/>
              </p:ext>
            </p:extLst>
          </p:nvPr>
        </p:nvGraphicFramePr>
        <p:xfrm>
          <a:off x="3045657" y="692696"/>
          <a:ext cx="6097511" cy="5454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948335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341884" y="2492896"/>
            <a:ext cx="9546203" cy="867930"/>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latin typeface="Segoe Script" pitchFamily="34" charset="0"/>
              </a:rPr>
              <a:t>No Programmer Left Behind</a:t>
            </a:r>
          </a:p>
        </p:txBody>
      </p:sp>
    </p:spTree>
    <p:extLst>
      <p:ext uri="{BB962C8B-B14F-4D97-AF65-F5344CB8AC3E}">
        <p14:creationId xmlns:p14="http://schemas.microsoft.com/office/powerpoint/2010/main" val="987787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sp>
        <p:nvSpPr>
          <p:cNvPr id="14" name="Rectangle 13"/>
          <p:cNvSpPr/>
          <p:nvPr/>
        </p:nvSpPr>
        <p:spPr bwMode="auto">
          <a:xfrm>
            <a:off x="3070076" y="1703057"/>
            <a:ext cx="1863565" cy="267046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gradFill>
                  <a:gsLst>
                    <a:gs pos="0">
                      <a:schemeClr val="tx1"/>
                    </a:gs>
                    <a:gs pos="100000">
                      <a:schemeClr val="tx1"/>
                    </a:gs>
                  </a:gsLst>
                  <a:lin ang="5400000" scaled="0"/>
                </a:gradFill>
                <a:latin typeface="+mj-lt"/>
              </a:rPr>
              <a:t>Easily create apps</a:t>
            </a:r>
            <a:endParaRPr lang="en-US" sz="2400" dirty="0" smtClean="0">
              <a:gradFill>
                <a:gsLst>
                  <a:gs pos="0">
                    <a:schemeClr val="tx1"/>
                  </a:gs>
                  <a:gs pos="100000">
                    <a:schemeClr val="tx1"/>
                  </a:gs>
                </a:gsLst>
                <a:lin ang="5400000" scaled="0"/>
              </a:gradFill>
              <a:latin typeface="+mj-lt"/>
            </a:endParaRPr>
          </a:p>
        </p:txBody>
      </p:sp>
      <p:sp>
        <p:nvSpPr>
          <p:cNvPr id="35" name="Rectangle 34"/>
          <p:cNvSpPr/>
          <p:nvPr/>
        </p:nvSpPr>
        <p:spPr bwMode="auto">
          <a:xfrm>
            <a:off x="5387270" y="1674482"/>
            <a:ext cx="1863565" cy="26704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rPr>
              <a:t>Rich apps that use all of the OS</a:t>
            </a:r>
            <a:endParaRPr lang="en-US" sz="2400" dirty="0">
              <a:solidFill>
                <a:schemeClr val="bg1"/>
              </a:solidFill>
            </a:endParaRPr>
          </a:p>
        </p:txBody>
      </p:sp>
      <p:sp>
        <p:nvSpPr>
          <p:cNvPr id="36" name="Rectangle 35"/>
          <p:cNvSpPr/>
          <p:nvPr/>
        </p:nvSpPr>
        <p:spPr bwMode="auto">
          <a:xfrm>
            <a:off x="7704464" y="1674482"/>
            <a:ext cx="1863565" cy="26704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High quality apps</a:t>
            </a:r>
            <a:endParaRPr lang="en-US" sz="2400" dirty="0" smtClean="0">
              <a:solidFill>
                <a:schemeClr val="bg1"/>
              </a:solidFill>
              <a:latin typeface="+mj-lt"/>
            </a:endParaRPr>
          </a:p>
        </p:txBody>
      </p:sp>
      <p:sp>
        <p:nvSpPr>
          <p:cNvPr id="7" name="Rectangle 6"/>
          <p:cNvSpPr/>
          <p:nvPr/>
        </p:nvSpPr>
        <p:spPr bwMode="auto">
          <a:xfrm>
            <a:off x="3087460" y="4637695"/>
            <a:ext cx="6480570" cy="8382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WinRT and the Metro style SDK</a:t>
            </a:r>
          </a:p>
        </p:txBody>
      </p:sp>
    </p:spTree>
    <p:extLst>
      <p:ext uri="{BB962C8B-B14F-4D97-AF65-F5344CB8AC3E}">
        <p14:creationId xmlns:p14="http://schemas.microsoft.com/office/powerpoint/2010/main" val="1175934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5" grpId="0" animBg="1"/>
      <p:bldP spid="3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sp>
        <p:nvSpPr>
          <p:cNvPr id="14" name="Rectangle 13"/>
          <p:cNvSpPr/>
          <p:nvPr/>
        </p:nvSpPr>
        <p:spPr bwMode="auto">
          <a:xfrm>
            <a:off x="668168" y="2395053"/>
            <a:ext cx="1863565" cy="267046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gradFill>
                  <a:gsLst>
                    <a:gs pos="0">
                      <a:schemeClr val="tx1"/>
                    </a:gs>
                    <a:gs pos="100000">
                      <a:schemeClr val="tx1"/>
                    </a:gs>
                  </a:gsLst>
                  <a:lin ang="5400000" scaled="0"/>
                </a:gradFill>
                <a:latin typeface="+mj-lt"/>
              </a:rPr>
              <a:t>Easily create apps</a:t>
            </a:r>
            <a:endParaRPr lang="en-US" sz="2400" dirty="0" smtClean="0">
              <a:gradFill>
                <a:gsLst>
                  <a:gs pos="0">
                    <a:schemeClr val="tx1"/>
                  </a:gs>
                  <a:gs pos="100000">
                    <a:schemeClr val="tx1"/>
                  </a:gs>
                </a:gsLst>
                <a:lin ang="5400000" scaled="0"/>
              </a:gradFill>
              <a:latin typeface="+mj-lt"/>
            </a:endParaRPr>
          </a:p>
        </p:txBody>
      </p:sp>
      <p:grpSp>
        <p:nvGrpSpPr>
          <p:cNvPr id="7" name="Group 6"/>
          <p:cNvGrpSpPr/>
          <p:nvPr/>
        </p:nvGrpSpPr>
        <p:grpSpPr>
          <a:xfrm>
            <a:off x="3874897" y="1663526"/>
            <a:ext cx="2867587" cy="4380657"/>
            <a:chOff x="3874897" y="1663526"/>
            <a:chExt cx="2867587" cy="4380657"/>
          </a:xfrm>
        </p:grpSpPr>
        <p:sp>
          <p:nvSpPr>
            <p:cNvPr id="3" name="Rectangle 2"/>
            <p:cNvSpPr/>
            <p:nvPr/>
          </p:nvSpPr>
          <p:spPr bwMode="auto">
            <a:xfrm>
              <a:off x="3874897" y="1663526"/>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Use what you know</a:t>
              </a:r>
            </a:p>
          </p:txBody>
        </p:sp>
        <p:sp>
          <p:nvSpPr>
            <p:cNvPr id="8" name="Rectangle 7"/>
            <p:cNvSpPr/>
            <p:nvPr/>
          </p:nvSpPr>
          <p:spPr bwMode="auto">
            <a:xfrm>
              <a:off x="3874897" y="4581128"/>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Use what you have</a:t>
              </a:r>
            </a:p>
          </p:txBody>
        </p:sp>
      </p:grpSp>
      <p:grpSp>
        <p:nvGrpSpPr>
          <p:cNvPr id="11" name="Group 10"/>
          <p:cNvGrpSpPr/>
          <p:nvPr/>
        </p:nvGrpSpPr>
        <p:grpSpPr>
          <a:xfrm>
            <a:off x="8034901" y="1124744"/>
            <a:ext cx="3244087" cy="2767599"/>
            <a:chOff x="8034901" y="1124744"/>
            <a:chExt cx="3244087" cy="2767599"/>
          </a:xfrm>
        </p:grpSpPr>
        <p:sp>
          <p:nvSpPr>
            <p:cNvPr id="4" name="Rectangle 3"/>
            <p:cNvSpPr/>
            <p:nvPr/>
          </p:nvSpPr>
          <p:spPr bwMode="auto">
            <a:xfrm>
              <a:off x="8038627" y="1124744"/>
              <a:ext cx="3240361" cy="76785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u="sng" dirty="0">
                  <a:solidFill>
                    <a:srgbClr val="FFFFFF">
                      <a:alpha val="98824"/>
                    </a:srgbClr>
                  </a:solidFill>
                  <a:latin typeface="Segoe UI" pitchFamily="34" charset="0"/>
                  <a:ea typeface="Segoe UI" pitchFamily="34" charset="0"/>
                  <a:cs typeface="Segoe UI" pitchFamily="34" charset="0"/>
                </a:rPr>
                <a:t>HTML/CSS/JavaScript</a:t>
              </a:r>
            </a:p>
          </p:txBody>
        </p:sp>
        <p:sp>
          <p:nvSpPr>
            <p:cNvPr id="5" name="Rectangle 4"/>
            <p:cNvSpPr/>
            <p:nvPr/>
          </p:nvSpPr>
          <p:spPr bwMode="auto">
            <a:xfrm>
              <a:off x="8038628" y="2125282"/>
              <a:ext cx="3240360" cy="76785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u="sng" dirty="0">
                  <a:solidFill>
                    <a:srgbClr val="FFFFFF">
                      <a:alpha val="98824"/>
                    </a:srgbClr>
                  </a:solidFill>
                  <a:latin typeface="Segoe UI" pitchFamily="34" charset="0"/>
                  <a:ea typeface="Segoe UI" pitchFamily="34" charset="0"/>
                  <a:cs typeface="Segoe UI" pitchFamily="34" charset="0"/>
                </a:rPr>
                <a:t>C#/VB/C++/XAML</a:t>
              </a:r>
            </a:p>
          </p:txBody>
        </p:sp>
        <p:sp>
          <p:nvSpPr>
            <p:cNvPr id="6" name="Rectangle 5"/>
            <p:cNvSpPr/>
            <p:nvPr/>
          </p:nvSpPr>
          <p:spPr bwMode="auto">
            <a:xfrm>
              <a:off x="8034901" y="3112370"/>
              <a:ext cx="3244087" cy="779973"/>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u="sng" dirty="0">
                  <a:solidFill>
                    <a:srgbClr val="FFFFFF">
                      <a:alpha val="98824"/>
                    </a:srgbClr>
                  </a:solidFill>
                  <a:latin typeface="Segoe UI" pitchFamily="34" charset="0"/>
                  <a:ea typeface="Segoe UI" pitchFamily="34" charset="0"/>
                  <a:cs typeface="Segoe UI" pitchFamily="34" charset="0"/>
                </a:rPr>
                <a:t>C++/DirectX</a:t>
              </a:r>
            </a:p>
          </p:txBody>
        </p:sp>
      </p:grpSp>
      <p:grpSp>
        <p:nvGrpSpPr>
          <p:cNvPr id="12" name="Group 11"/>
          <p:cNvGrpSpPr/>
          <p:nvPr/>
        </p:nvGrpSpPr>
        <p:grpSpPr>
          <a:xfrm>
            <a:off x="8038628" y="4428422"/>
            <a:ext cx="3240360" cy="1808890"/>
            <a:chOff x="8038628" y="4428422"/>
            <a:chExt cx="3240360" cy="1808890"/>
          </a:xfrm>
        </p:grpSpPr>
        <p:sp>
          <p:nvSpPr>
            <p:cNvPr id="9" name="Rectangle 8"/>
            <p:cNvSpPr/>
            <p:nvPr/>
          </p:nvSpPr>
          <p:spPr bwMode="auto">
            <a:xfrm>
              <a:off x="8038628" y="5445224"/>
              <a:ext cx="3240360" cy="7920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a:solidFill>
                    <a:srgbClr val="FFFFFF">
                      <a:alpha val="98824"/>
                    </a:srgbClr>
                  </a:solidFill>
                  <a:latin typeface="Segoe UI" pitchFamily="34" charset="0"/>
                  <a:ea typeface="Segoe UI" pitchFamily="34" charset="0"/>
                  <a:cs typeface="Segoe UI" pitchFamily="34" charset="0"/>
                </a:rPr>
                <a:t>Your existing </a:t>
              </a:r>
              <a:r>
                <a:rPr lang="en-US" sz="2200" dirty="0" smtClean="0">
                  <a:solidFill>
                    <a:srgbClr val="FFFFFF">
                      <a:alpha val="98824"/>
                    </a:srgbClr>
                  </a:solidFill>
                  <a:latin typeface="Segoe UI" pitchFamily="34" charset="0"/>
                  <a:ea typeface="Segoe UI" pitchFamily="34" charset="0"/>
                  <a:cs typeface="Segoe UI" pitchFamily="34" charset="0"/>
                </a:rPr>
                <a:t>code</a:t>
              </a:r>
              <a:endParaRPr lang="en-US" sz="2200" dirty="0">
                <a:solidFill>
                  <a:srgbClr val="FFFFFF">
                    <a:alpha val="98824"/>
                  </a:srgbClr>
                </a:solidFill>
                <a:latin typeface="Segoe UI" pitchFamily="34" charset="0"/>
                <a:ea typeface="Segoe UI" pitchFamily="34" charset="0"/>
                <a:cs typeface="Segoe UI" pitchFamily="34" charset="0"/>
              </a:endParaRPr>
            </a:p>
          </p:txBody>
        </p:sp>
        <p:sp>
          <p:nvSpPr>
            <p:cNvPr id="10" name="Rectangle 9"/>
            <p:cNvSpPr/>
            <p:nvPr/>
          </p:nvSpPr>
          <p:spPr bwMode="auto">
            <a:xfrm>
              <a:off x="8038628" y="4428422"/>
              <a:ext cx="3240360" cy="76785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a:solidFill>
                    <a:srgbClr val="FFFFFF">
                      <a:alpha val="98824"/>
                    </a:srgbClr>
                  </a:solidFill>
                  <a:latin typeface="Segoe UI" pitchFamily="34" charset="0"/>
                  <a:ea typeface="Segoe UI" pitchFamily="34" charset="0"/>
                  <a:cs typeface="Segoe UI" pitchFamily="34" charset="0"/>
                </a:rPr>
                <a:t>3</a:t>
              </a:r>
              <a:r>
                <a:rPr lang="en-US" sz="2200" baseline="30000" dirty="0">
                  <a:solidFill>
                    <a:srgbClr val="FFFFFF">
                      <a:alpha val="98824"/>
                    </a:srgbClr>
                  </a:solidFill>
                  <a:latin typeface="Segoe UI" pitchFamily="34" charset="0"/>
                  <a:ea typeface="Segoe UI" pitchFamily="34" charset="0"/>
                  <a:cs typeface="Segoe UI" pitchFamily="34" charset="0"/>
                </a:rPr>
                <a:t>rd</a:t>
              </a:r>
              <a:r>
                <a:rPr lang="en-US" sz="2200" dirty="0">
                  <a:solidFill>
                    <a:srgbClr val="FFFFFF">
                      <a:alpha val="98824"/>
                    </a:srgbClr>
                  </a:solidFill>
                  <a:latin typeface="Segoe UI" pitchFamily="34" charset="0"/>
                  <a:ea typeface="Segoe UI" pitchFamily="34" charset="0"/>
                  <a:cs typeface="Segoe UI" pitchFamily="34" charset="0"/>
                </a:rPr>
                <a:t> party existing </a:t>
              </a:r>
              <a:r>
                <a:rPr lang="en-US" sz="2200" dirty="0" smtClean="0">
                  <a:solidFill>
                    <a:srgbClr val="FFFFFF">
                      <a:alpha val="98824"/>
                    </a:srgbClr>
                  </a:solidFill>
                  <a:latin typeface="Segoe UI" pitchFamily="34" charset="0"/>
                  <a:ea typeface="Segoe UI" pitchFamily="34" charset="0"/>
                  <a:cs typeface="Segoe UI" pitchFamily="34" charset="0"/>
                </a:rPr>
                <a:t>code</a:t>
              </a:r>
              <a:endParaRPr lang="en-US" sz="2200" dirty="0">
                <a:solidFill>
                  <a:srgbClr val="FFFFFF">
                    <a:alpha val="98824"/>
                  </a:srgbClr>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8074165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sp>
        <p:nvSpPr>
          <p:cNvPr id="11" name="Rectangle 10"/>
          <p:cNvSpPr/>
          <p:nvPr/>
        </p:nvSpPr>
        <p:spPr bwMode="auto">
          <a:xfrm>
            <a:off x="1629916" y="2276872"/>
            <a:ext cx="1863565" cy="26704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a:solidFill>
                  <a:schemeClr val="bg1"/>
                </a:solidFill>
              </a:rPr>
              <a:t>Rich apps that use all of the OS</a:t>
            </a:r>
            <a:endParaRPr lang="en-US" sz="2400" dirty="0">
              <a:solidFill>
                <a:schemeClr val="bg1"/>
              </a:solidFill>
            </a:endParaRPr>
          </a:p>
        </p:txBody>
      </p:sp>
      <p:grpSp>
        <p:nvGrpSpPr>
          <p:cNvPr id="4" name="Group 3"/>
          <p:cNvGrpSpPr/>
          <p:nvPr/>
        </p:nvGrpSpPr>
        <p:grpSpPr>
          <a:xfrm>
            <a:off x="4654251" y="2060847"/>
            <a:ext cx="6035939" cy="3242029"/>
            <a:chOff x="4654251" y="2060847"/>
            <a:chExt cx="6035939" cy="3242029"/>
          </a:xfrm>
        </p:grpSpPr>
        <p:sp>
          <p:nvSpPr>
            <p:cNvPr id="3" name="Rectangle 2"/>
            <p:cNvSpPr/>
            <p:nvPr/>
          </p:nvSpPr>
          <p:spPr bwMode="auto">
            <a:xfrm>
              <a:off x="4654251" y="2060847"/>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Contracts</a:t>
              </a:r>
            </a:p>
          </p:txBody>
        </p:sp>
        <p:sp>
          <p:nvSpPr>
            <p:cNvPr id="8" name="Rectangle 7"/>
            <p:cNvSpPr/>
            <p:nvPr/>
          </p:nvSpPr>
          <p:spPr bwMode="auto">
            <a:xfrm>
              <a:off x="4661047" y="3839820"/>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Capabilities</a:t>
              </a:r>
            </a:p>
          </p:txBody>
        </p:sp>
        <p:sp>
          <p:nvSpPr>
            <p:cNvPr id="12" name="Rectangle 11"/>
            <p:cNvSpPr/>
            <p:nvPr/>
          </p:nvSpPr>
          <p:spPr bwMode="auto">
            <a:xfrm>
              <a:off x="7822603" y="3839821"/>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APIs</a:t>
              </a:r>
            </a:p>
          </p:txBody>
        </p:sp>
        <p:sp>
          <p:nvSpPr>
            <p:cNvPr id="13" name="Rectangle 12"/>
            <p:cNvSpPr/>
            <p:nvPr/>
          </p:nvSpPr>
          <p:spPr bwMode="auto">
            <a:xfrm>
              <a:off x="7822602" y="2060848"/>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Samples</a:t>
              </a:r>
            </a:p>
          </p:txBody>
        </p:sp>
      </p:grpSp>
    </p:spTree>
    <p:extLst>
      <p:ext uri="{BB962C8B-B14F-4D97-AF65-F5344CB8AC3E}">
        <p14:creationId xmlns:p14="http://schemas.microsoft.com/office/powerpoint/2010/main" val="1857472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grpSp>
        <p:nvGrpSpPr>
          <p:cNvPr id="4" name="Group 3"/>
          <p:cNvGrpSpPr/>
          <p:nvPr/>
        </p:nvGrpSpPr>
        <p:grpSpPr>
          <a:xfrm>
            <a:off x="4654251" y="2060847"/>
            <a:ext cx="6035939" cy="3242029"/>
            <a:chOff x="4654251" y="2060847"/>
            <a:chExt cx="6035939" cy="3242029"/>
          </a:xfrm>
        </p:grpSpPr>
        <p:sp>
          <p:nvSpPr>
            <p:cNvPr id="3" name="Rectangle 2"/>
            <p:cNvSpPr/>
            <p:nvPr/>
          </p:nvSpPr>
          <p:spPr bwMode="auto">
            <a:xfrm>
              <a:off x="4654251" y="2060847"/>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err="1" smtClean="0">
                  <a:solidFill>
                    <a:srgbClr val="FFFFFF">
                      <a:alpha val="98824"/>
                    </a:srgbClr>
                  </a:solidFill>
                  <a:latin typeface="Segoe UI" pitchFamily="34" charset="0"/>
                  <a:ea typeface="Segoe UI" pitchFamily="34" charset="0"/>
                  <a:cs typeface="Segoe UI" pitchFamily="34" charset="0"/>
                </a:rPr>
                <a:t>Async</a:t>
              </a:r>
              <a:r>
                <a:rPr lang="en-US" sz="2200" dirty="0" smtClean="0">
                  <a:solidFill>
                    <a:srgbClr val="FFFFFF">
                      <a:alpha val="98824"/>
                    </a:srgbClr>
                  </a:solidFill>
                  <a:latin typeface="Segoe UI" pitchFamily="34" charset="0"/>
                  <a:ea typeface="Segoe UI" pitchFamily="34" charset="0"/>
                  <a:cs typeface="Segoe UI" pitchFamily="34" charset="0"/>
                </a:rPr>
                <a:t> everywhere</a:t>
              </a:r>
            </a:p>
          </p:txBody>
        </p:sp>
        <p:sp>
          <p:nvSpPr>
            <p:cNvPr id="8" name="Rectangle 7"/>
            <p:cNvSpPr/>
            <p:nvPr/>
          </p:nvSpPr>
          <p:spPr bwMode="auto">
            <a:xfrm>
              <a:off x="4661047" y="3839820"/>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Onboarding to Store</a:t>
              </a:r>
            </a:p>
          </p:txBody>
        </p:sp>
        <p:sp>
          <p:nvSpPr>
            <p:cNvPr id="12" name="Rectangle 11"/>
            <p:cNvSpPr/>
            <p:nvPr/>
          </p:nvSpPr>
          <p:spPr bwMode="auto">
            <a:xfrm>
              <a:off x="7822603" y="3839821"/>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smtClean="0">
                  <a:solidFill>
                    <a:srgbClr val="FFFFFF">
                      <a:alpha val="98824"/>
                    </a:srgbClr>
                  </a:solidFill>
                  <a:latin typeface="Segoe UI" pitchFamily="34" charset="0"/>
                  <a:ea typeface="Segoe UI" pitchFamily="34" charset="0"/>
                  <a:cs typeface="Segoe UI" pitchFamily="34" charset="0"/>
                </a:rPr>
                <a:t>Trustworthy</a:t>
              </a:r>
              <a:endParaRPr 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13" name="Rectangle 12"/>
            <p:cNvSpPr/>
            <p:nvPr/>
          </p:nvSpPr>
          <p:spPr bwMode="auto">
            <a:xfrm>
              <a:off x="7822602" y="2060848"/>
              <a:ext cx="2867587" cy="1463055"/>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Debugging</a:t>
              </a:r>
            </a:p>
          </p:txBody>
        </p:sp>
      </p:grpSp>
      <p:sp>
        <p:nvSpPr>
          <p:cNvPr id="9" name="Rectangle 8"/>
          <p:cNvSpPr/>
          <p:nvPr/>
        </p:nvSpPr>
        <p:spPr bwMode="auto">
          <a:xfrm>
            <a:off x="1197868" y="2285612"/>
            <a:ext cx="1863565" cy="26704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smtClean="0">
                <a:solidFill>
                  <a:schemeClr val="bg1"/>
                </a:solidFill>
                <a:latin typeface="+mj-lt"/>
              </a:rPr>
              <a:t>High quality apps</a:t>
            </a:r>
            <a:endParaRPr lang="en-US" sz="2400" dirty="0" smtClean="0">
              <a:solidFill>
                <a:schemeClr val="bg1"/>
              </a:solidFill>
              <a:latin typeface="+mj-lt"/>
            </a:endParaRPr>
          </a:p>
        </p:txBody>
      </p:sp>
    </p:spTree>
    <p:extLst>
      <p:ext uri="{BB962C8B-B14F-4D97-AF65-F5344CB8AC3E}">
        <p14:creationId xmlns:p14="http://schemas.microsoft.com/office/powerpoint/2010/main" val="2626507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demo </a:t>
            </a:r>
            <a:endParaRPr lang="en-US" dirty="0"/>
          </a:p>
        </p:txBody>
      </p:sp>
      <p:sp>
        <p:nvSpPr>
          <p:cNvPr id="2" name="Title 1"/>
          <p:cNvSpPr>
            <a:spLocks noGrp="1"/>
          </p:cNvSpPr>
          <p:nvPr>
            <p:ph type="ctrTitle"/>
          </p:nvPr>
        </p:nvSpPr>
        <p:spPr/>
        <p:txBody>
          <a:bodyPr/>
          <a:lstStyle/>
          <a:p>
            <a:r>
              <a:rPr lang="en-US" dirty="0" smtClean="0"/>
              <a:t>Let’s code!</a:t>
            </a:r>
            <a:endParaRPr lang="en-US" dirty="0"/>
          </a:p>
        </p:txBody>
      </p:sp>
      <p:sp useBgFill="1">
        <p:nvSpPr>
          <p:cNvPr id="5"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useBgFill="1">
        <p:nvSpPr>
          <p:cNvPr id="6" name="MASK top"/>
          <p:cNvSpPr/>
          <p:nvPr/>
        </p:nvSpPr>
        <p:spPr bwMode="auto">
          <a:xfrm>
            <a:off x="3884612" y="0"/>
            <a:ext cx="8304213" cy="150466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WinRT and the Metro style SDK</a:t>
            </a:r>
            <a:endParaRPr lang="en-US" dirty="0"/>
          </a:p>
        </p:txBody>
      </p:sp>
      <p:sp>
        <p:nvSpPr>
          <p:cNvPr id="14" name="Rectangle 13"/>
          <p:cNvSpPr/>
          <p:nvPr/>
        </p:nvSpPr>
        <p:spPr bwMode="auto">
          <a:xfrm>
            <a:off x="3070076" y="1703057"/>
            <a:ext cx="1863565" cy="267046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gradFill>
                  <a:gsLst>
                    <a:gs pos="0">
                      <a:schemeClr val="tx1"/>
                    </a:gs>
                    <a:gs pos="100000">
                      <a:schemeClr val="tx1"/>
                    </a:gs>
                  </a:gsLst>
                  <a:lin ang="5400000" scaled="0"/>
                </a:gradFill>
                <a:latin typeface="+mj-lt"/>
              </a:rPr>
              <a:t>Easily create apps</a:t>
            </a:r>
            <a:endParaRPr lang="en-US" sz="2400" dirty="0" smtClean="0">
              <a:gradFill>
                <a:gsLst>
                  <a:gs pos="0">
                    <a:schemeClr val="tx1"/>
                  </a:gs>
                  <a:gs pos="100000">
                    <a:schemeClr val="tx1"/>
                  </a:gs>
                </a:gsLst>
                <a:lin ang="5400000" scaled="0"/>
              </a:gradFill>
              <a:latin typeface="+mj-lt"/>
            </a:endParaRPr>
          </a:p>
        </p:txBody>
      </p:sp>
      <p:sp>
        <p:nvSpPr>
          <p:cNvPr id="35" name="Rectangle 34"/>
          <p:cNvSpPr/>
          <p:nvPr/>
        </p:nvSpPr>
        <p:spPr bwMode="auto">
          <a:xfrm>
            <a:off x="5387270" y="1674482"/>
            <a:ext cx="1863565" cy="26704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rPr>
              <a:t>Rich apps that use all of the OS</a:t>
            </a:r>
            <a:endParaRPr lang="en-US" sz="2400" dirty="0">
              <a:solidFill>
                <a:schemeClr val="bg1"/>
              </a:solidFill>
            </a:endParaRPr>
          </a:p>
        </p:txBody>
      </p:sp>
      <p:sp>
        <p:nvSpPr>
          <p:cNvPr id="36" name="Rectangle 35"/>
          <p:cNvSpPr/>
          <p:nvPr/>
        </p:nvSpPr>
        <p:spPr bwMode="auto">
          <a:xfrm>
            <a:off x="7704464" y="1674482"/>
            <a:ext cx="1863565" cy="26704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822960"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High quality apps</a:t>
            </a:r>
            <a:endParaRPr lang="en-US" sz="2400" dirty="0" smtClean="0">
              <a:solidFill>
                <a:schemeClr val="bg1"/>
              </a:solidFill>
              <a:latin typeface="+mj-lt"/>
            </a:endParaRPr>
          </a:p>
        </p:txBody>
      </p:sp>
      <p:sp>
        <p:nvSpPr>
          <p:cNvPr id="7" name="Rectangle 6"/>
          <p:cNvSpPr/>
          <p:nvPr/>
        </p:nvSpPr>
        <p:spPr bwMode="auto">
          <a:xfrm>
            <a:off x="3087460" y="4637695"/>
            <a:ext cx="6480570" cy="8382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mj-lt"/>
              </a:rPr>
              <a:t>WinRT and the Metro style SDK</a:t>
            </a:r>
          </a:p>
        </p:txBody>
      </p:sp>
    </p:spTree>
    <p:extLst>
      <p:ext uri="{BB962C8B-B14F-4D97-AF65-F5344CB8AC3E}">
        <p14:creationId xmlns:p14="http://schemas.microsoft.com/office/powerpoint/2010/main" val="4190164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5" grpId="0" animBg="1"/>
      <p:bldP spid="3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07868" y="2628920"/>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16" name="Rectangle 15"/>
          <p:cNvSpPr/>
          <p:nvPr/>
        </p:nvSpPr>
        <p:spPr bwMode="auto">
          <a:xfrm>
            <a:off x="515814" y="1988840"/>
            <a:ext cx="11165143"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2" name="Title 1"/>
          <p:cNvSpPr>
            <a:spLocks noGrp="1"/>
          </p:cNvSpPr>
          <p:nvPr>
            <p:ph type="title"/>
          </p:nvPr>
        </p:nvSpPr>
        <p:spPr/>
        <p:txBody>
          <a:bodyPr/>
          <a:lstStyle/>
          <a:p>
            <a:r>
              <a:rPr lang="en-US" dirty="0"/>
              <a:t>Related Content</a:t>
            </a:r>
          </a:p>
        </p:txBody>
      </p:sp>
      <p:sp>
        <p:nvSpPr>
          <p:cNvPr id="3" name="Rectangle 2"/>
          <p:cNvSpPr/>
          <p:nvPr/>
        </p:nvSpPr>
        <p:spPr bwMode="auto">
          <a:xfrm>
            <a:off x="507868" y="1375674"/>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8" name="Rectangle 7"/>
          <p:cNvSpPr/>
          <p:nvPr/>
        </p:nvSpPr>
        <p:spPr>
          <a:xfrm>
            <a:off x="667870" y="1483348"/>
            <a:ext cx="11013088" cy="1778949"/>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Breakout Sessions</a:t>
            </a: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DEV352: </a:t>
            </a:r>
            <a:r>
              <a:rPr lang="en-US" sz="2000" dirty="0"/>
              <a:t>What Web Developers Need to Know When Building Metro style Apps </a:t>
            </a:r>
            <a:endParaRPr lang="en-US" sz="2000" dirty="0" smtClean="0">
              <a:solidFill>
                <a:schemeClr val="tx1">
                  <a:alpha val="99000"/>
                </a:schemeClr>
              </a:solidFill>
            </a:endParaRP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DEV353: Building Metro style Apps with XAML</a:t>
            </a:r>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DEV354: </a:t>
            </a:r>
            <a:r>
              <a:rPr lang="en-US" sz="2000" dirty="0"/>
              <a:t>Building Windows 8 Metro style UIs </a:t>
            </a:r>
            <a:endParaRPr lang="en-US" sz="2000" dirty="0" smtClean="0"/>
          </a:p>
          <a:p>
            <a:pPr marL="860407" lvl="1" indent="-403225">
              <a:lnSpc>
                <a:spcPct val="90000"/>
              </a:lnSpc>
              <a:spcBef>
                <a:spcPct val="20000"/>
              </a:spcBef>
              <a:buSzPct val="105000"/>
              <a:buBlip>
                <a:blip r:embed="rId3"/>
              </a:buBlip>
            </a:pPr>
            <a:r>
              <a:rPr lang="en-US" sz="2000" dirty="0" smtClean="0">
                <a:solidFill>
                  <a:schemeClr val="tx1">
                    <a:alpha val="99000"/>
                  </a:schemeClr>
                </a:solidFill>
              </a:rPr>
              <a:t>DEV366: </a:t>
            </a:r>
            <a:r>
              <a:rPr lang="en-US" sz="2000" dirty="0"/>
              <a:t>Building Metro style Apps with HTML and JavaScript </a:t>
            </a:r>
            <a:endParaRPr lang="en-US" sz="2000" dirty="0">
              <a:solidFill>
                <a:schemeClr val="tx1">
                  <a:alpha val="99000"/>
                </a:schemeClr>
              </a:solidFill>
            </a:endParaRPr>
          </a:p>
        </p:txBody>
      </p:sp>
      <p:sp>
        <p:nvSpPr>
          <p:cNvPr id="13"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5" name="Picture 2" descr="C:\Users\Jordan\Desktop\TechEd_2012\TechEd-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931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1" presetClass="exit" presetSubtype="0" fill="hold" grpId="1" nodeType="after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2" presetClass="entr" presetSubtype="8" decel="10000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1000" fill="hold"/>
                                        <p:tgtEl>
                                          <p:spTgt spid="16"/>
                                        </p:tgtEl>
                                        <p:attrNameLst>
                                          <p:attrName>ppt_x</p:attrName>
                                        </p:attrNameLst>
                                      </p:cBhvr>
                                      <p:tavLst>
                                        <p:tav tm="0">
                                          <p:val>
                                            <p:strVal val="0-#ppt_w/2"/>
                                          </p:val>
                                        </p:tav>
                                        <p:tav tm="100000">
                                          <p:val>
                                            <p:strVal val="#ppt_x"/>
                                          </p:val>
                                        </p:tav>
                                      </p:tavLst>
                                    </p:anim>
                                    <p:anim calcmode="lin" valueType="num">
                                      <p:cBhvr additive="base">
                                        <p:cTn id="21" dur="1000" fill="hold"/>
                                        <p:tgtEl>
                                          <p:spTgt spid="16"/>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1000" fill="hold"/>
                                        <p:tgtEl>
                                          <p:spTgt spid="17"/>
                                        </p:tgtEl>
                                        <p:attrNameLst>
                                          <p:attrName>ppt_x</p:attrName>
                                        </p:attrNameLst>
                                      </p:cBhvr>
                                      <p:tavLst>
                                        <p:tav tm="0">
                                          <p:val>
                                            <p:strVal val="0-#ppt_w/2"/>
                                          </p:val>
                                        </p:tav>
                                        <p:tav tm="100000">
                                          <p:val>
                                            <p:strVal val="#ppt_x"/>
                                          </p:val>
                                        </p:tav>
                                      </p:tavLst>
                                    </p:anim>
                                    <p:anim calcmode="lin" valueType="num">
                                      <p:cBhvr additive="base">
                                        <p:cTn id="25"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3" grpId="0" animBg="1"/>
      <p:bldP spid="8" grpId="0"/>
      <p:bldP spid="13" grpId="0" animBg="1"/>
      <p:bldP spid="1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Resources</a:t>
            </a:r>
            <a:endParaRPr lang="en-US" dirty="0"/>
          </a:p>
        </p:txBody>
      </p:sp>
      <p:sp>
        <p:nvSpPr>
          <p:cNvPr id="3" name="Rectangle 2"/>
          <p:cNvSpPr/>
          <p:nvPr/>
        </p:nvSpPr>
        <p:spPr bwMode="auto">
          <a:xfrm>
            <a:off x="507868" y="1375674"/>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507868" y="2208393"/>
            <a:ext cx="11173090"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507868" y="3041112"/>
            <a:ext cx="11173090" cy="640080"/>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507868" y="3873831"/>
            <a:ext cx="11173090"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667870" y="1483348"/>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Resource 1</a:t>
            </a:r>
            <a:endParaRPr lang="en-US" sz="2400" dirty="0">
              <a:solidFill>
                <a:schemeClr val="tx1">
                  <a:alpha val="99000"/>
                </a:schemeClr>
              </a:solidFill>
            </a:endParaRPr>
          </a:p>
        </p:txBody>
      </p:sp>
      <p:sp>
        <p:nvSpPr>
          <p:cNvPr id="8" name="Rectangle 7"/>
          <p:cNvSpPr/>
          <p:nvPr/>
        </p:nvSpPr>
        <p:spPr>
          <a:xfrm>
            <a:off x="667870" y="2316067"/>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2</a:t>
            </a:r>
            <a:endParaRPr lang="en-US" sz="2400" dirty="0">
              <a:solidFill>
                <a:schemeClr val="tx1">
                  <a:alpha val="99000"/>
                </a:schemeClr>
              </a:solidFill>
            </a:endParaRPr>
          </a:p>
        </p:txBody>
      </p:sp>
      <p:sp>
        <p:nvSpPr>
          <p:cNvPr id="9" name="Rectangle 8"/>
          <p:cNvSpPr/>
          <p:nvPr/>
        </p:nvSpPr>
        <p:spPr>
          <a:xfrm>
            <a:off x="667870" y="3148786"/>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3</a:t>
            </a:r>
            <a:endParaRPr lang="en-US" sz="2400" dirty="0">
              <a:solidFill>
                <a:schemeClr val="tx1">
                  <a:alpha val="99000"/>
                </a:schemeClr>
              </a:solidFill>
            </a:endParaRPr>
          </a:p>
        </p:txBody>
      </p:sp>
      <p:sp>
        <p:nvSpPr>
          <p:cNvPr id="10" name="Rectangle 9"/>
          <p:cNvSpPr/>
          <p:nvPr/>
        </p:nvSpPr>
        <p:spPr>
          <a:xfrm>
            <a:off x="667870" y="3981505"/>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4</a:t>
            </a:r>
            <a:endParaRPr lang="en-US" sz="2400" dirty="0">
              <a:solidFill>
                <a:schemeClr val="tx1">
                  <a:alpha val="99000"/>
                </a:schemeClr>
              </a:solidFill>
            </a:endParaRPr>
          </a:p>
        </p:txBody>
      </p:sp>
      <p:sp>
        <p:nvSpPr>
          <p:cNvPr id="11"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2" name="Rectangle 11"/>
          <p:cNvSpPr/>
          <p:nvPr/>
        </p:nvSpPr>
        <p:spPr bwMode="auto">
          <a:xfrm>
            <a:off x="9218612" y="115512"/>
            <a:ext cx="2854754" cy="2462213"/>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chemeClr val="tx1">
                    <a:alpha val="99000"/>
                  </a:schemeClr>
                </a:solidFill>
              </a:rPr>
              <a:t>Required Slide </a:t>
            </a:r>
            <a:endParaRPr lang="en-US" sz="2800" b="1" dirty="0" smtClean="0">
              <a:solidFill>
                <a:schemeClr val="tx1">
                  <a:alpha val="99000"/>
                </a:schemeClr>
              </a:solidFill>
            </a:endParaRPr>
          </a:p>
          <a:p>
            <a:pPr lvl="0"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chemeClr val="tx1">
                  <a:alpha val="99000"/>
                </a:schemeClr>
              </a:solidFill>
            </a:endParaRPr>
          </a:p>
          <a:p>
            <a:pPr defTabSz="914099" fontAlgn="base">
              <a:spcBef>
                <a:spcPct val="0"/>
              </a:spcBef>
              <a:spcAft>
                <a:spcPct val="0"/>
              </a:spcAft>
            </a:pPr>
            <a:r>
              <a:rPr lang="en-US" dirty="0">
                <a:solidFill>
                  <a:schemeClr val="tx1">
                    <a:alpha val="99000"/>
                  </a:schemeClr>
                </a:solidFill>
              </a:rPr>
              <a:t>Track PMs will supply the content for this slide, which will be inserted during the final scrub. </a:t>
            </a:r>
          </a:p>
        </p:txBody>
      </p:sp>
      <p:pic>
        <p:nvPicPr>
          <p:cNvPr id="13"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876099"/>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0-#ppt_w/2"/>
                                          </p:val>
                                        </p:tav>
                                        <p:tav tm="100000">
                                          <p:val>
                                            <p:strVal val="#ppt_x"/>
                                          </p:val>
                                        </p:tav>
                                      </p:tavLst>
                                    </p:anim>
                                    <p:anim calcmode="lin" valueType="num">
                                      <p:cBhvr additive="base">
                                        <p:cTn id="14" dur="10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0-#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0-#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decel="10000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000" fill="hold"/>
                                        <p:tgtEl>
                                          <p:spTgt spid="5"/>
                                        </p:tgtEl>
                                        <p:attrNameLst>
                                          <p:attrName>ppt_x</p:attrName>
                                        </p:attrNameLst>
                                      </p:cBhvr>
                                      <p:tavLst>
                                        <p:tav tm="0">
                                          <p:val>
                                            <p:strVal val="0-#ppt_w/2"/>
                                          </p:val>
                                        </p:tav>
                                        <p:tav tm="100000">
                                          <p:val>
                                            <p:strVal val="#ppt_x"/>
                                          </p:val>
                                        </p:tav>
                                      </p:tavLst>
                                    </p:anim>
                                    <p:anim calcmode="lin" valueType="num">
                                      <p:cBhvr additive="base">
                                        <p:cTn id="28" dur="1000" fill="hold"/>
                                        <p:tgtEl>
                                          <p:spTgt spid="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5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0-#ppt_w/2"/>
                                          </p:val>
                                        </p:tav>
                                        <p:tav tm="100000">
                                          <p:val>
                                            <p:strVal val="#ppt_x"/>
                                          </p:val>
                                        </p:tav>
                                      </p:tavLst>
                                    </p:anim>
                                    <p:anim calcmode="lin" valueType="num">
                                      <p:cBhvr additive="base">
                                        <p:cTn id="32" dur="1000" fill="hold"/>
                                        <p:tgtEl>
                                          <p:spTgt spid="9"/>
                                        </p:tgtEl>
                                        <p:attrNameLst>
                                          <p:attrName>ppt_y</p:attrName>
                                        </p:attrNameLst>
                                      </p:cBhvr>
                                      <p:tavLst>
                                        <p:tav tm="0">
                                          <p:val>
                                            <p:strVal val="#ppt_y"/>
                                          </p:val>
                                        </p:tav>
                                        <p:tav tm="100000">
                                          <p:val>
                                            <p:strVal val="#ppt_y"/>
                                          </p:val>
                                        </p:tav>
                                      </p:tavLst>
                                    </p:anim>
                                  </p:childTnLst>
                                </p:cTn>
                              </p:par>
                            </p:childTnLst>
                          </p:cTn>
                        </p:par>
                        <p:par>
                          <p:cTn id="33" fill="hold">
                            <p:stCondLst>
                              <p:cond delay="3750"/>
                            </p:stCondLst>
                            <p:childTnLst>
                              <p:par>
                                <p:cTn id="34" presetID="2" presetClass="entr" presetSubtype="8" decel="10000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000" fill="hold"/>
                                        <p:tgtEl>
                                          <p:spTgt spid="6"/>
                                        </p:tgtEl>
                                        <p:attrNameLst>
                                          <p:attrName>ppt_x</p:attrName>
                                        </p:attrNameLst>
                                      </p:cBhvr>
                                      <p:tavLst>
                                        <p:tav tm="0">
                                          <p:val>
                                            <p:strVal val="0-#ppt_w/2"/>
                                          </p:val>
                                        </p:tav>
                                        <p:tav tm="100000">
                                          <p:val>
                                            <p:strVal val="#ppt_x"/>
                                          </p:val>
                                        </p:tav>
                                      </p:tavLst>
                                    </p:anim>
                                    <p:anim calcmode="lin" valueType="num">
                                      <p:cBhvr additive="base">
                                        <p:cTn id="37" dur="1000" fill="hold"/>
                                        <p:tgtEl>
                                          <p:spTgt spid="6"/>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1000" fill="hold"/>
                                        <p:tgtEl>
                                          <p:spTgt spid="10"/>
                                        </p:tgtEl>
                                        <p:attrNameLst>
                                          <p:attrName>ppt_x</p:attrName>
                                        </p:attrNameLst>
                                      </p:cBhvr>
                                      <p:tavLst>
                                        <p:tav tm="0">
                                          <p:val>
                                            <p:strVal val="0-#ppt_w/2"/>
                                          </p:val>
                                        </p:tav>
                                        <p:tav tm="100000">
                                          <p:val>
                                            <p:strVal val="#ppt_x"/>
                                          </p:val>
                                        </p:tav>
                                      </p:tavLst>
                                    </p:anim>
                                    <p:anim calcmode="lin" valueType="num">
                                      <p:cBhvr additive="base">
                                        <p:cTn id="41" dur="10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1" presetClass="exit" presetSubtype="0" fill="hold" grpId="1" nodeType="after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P spid="10" grpId="0"/>
      <p:bldP spid="11" grpId="0" animBg="1"/>
      <p:bldP spid="1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Using Windows Runtime and SDK to build Metro style </a:t>
            </a:r>
            <a:r>
              <a:rPr lang="en-US" sz="3600" dirty="0" smtClean="0"/>
              <a:t>apps</a:t>
            </a:r>
            <a:endParaRPr lang="en-US" sz="3600" dirty="0"/>
          </a:p>
        </p:txBody>
      </p:sp>
      <p:sp>
        <p:nvSpPr>
          <p:cNvPr id="3" name="Subtitle 2"/>
          <p:cNvSpPr>
            <a:spLocks noGrp="1"/>
          </p:cNvSpPr>
          <p:nvPr>
            <p:ph type="subTitle" idx="1"/>
          </p:nvPr>
        </p:nvSpPr>
        <p:spPr/>
        <p:txBody>
          <a:bodyPr/>
          <a:lstStyle/>
          <a:p>
            <a:r>
              <a:rPr lang="en-US" dirty="0" smtClean="0"/>
              <a:t>John Lam</a:t>
            </a:r>
          </a:p>
          <a:p>
            <a:r>
              <a:rPr lang="en-US" dirty="0" smtClean="0"/>
              <a:t>Principal Program Manager Lead</a:t>
            </a:r>
          </a:p>
          <a:p>
            <a:r>
              <a:rPr lang="en-US" dirty="0" smtClean="0"/>
              <a:t>Microsoft Corporation</a:t>
            </a:r>
            <a:endParaRPr lang="en-US" dirty="0"/>
          </a:p>
        </p:txBody>
      </p:sp>
      <p:sp useBgFill="1">
        <p:nvSpPr>
          <p:cNvPr id="4"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grpSp>
        <p:nvGrpSpPr>
          <p:cNvPr id="3" name="myTechEd Tile"/>
          <p:cNvGrpSpPr/>
          <p:nvPr/>
        </p:nvGrpSpPr>
        <p:grpSpPr bwMode="ltGray">
          <a:xfrm>
            <a:off x="1022072" y="1168386"/>
            <a:ext cx="4991111" cy="2240280"/>
            <a:chOff x="1022072" y="1168386"/>
            <a:chExt cx="4991111" cy="2240280"/>
          </a:xfrm>
        </p:grpSpPr>
        <p:sp>
          <p:nvSpPr>
            <p:cNvPr id="4" name="TechEd Tile"/>
            <p:cNvSpPr/>
            <p:nvPr/>
          </p:nvSpPr>
          <p:spPr bwMode="ltGray">
            <a:xfrm>
              <a:off x="1022072" y="1168386"/>
              <a:ext cx="4991111" cy="22402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ltGray">
            <a:xfrm>
              <a:off x="2388388" y="1433246"/>
              <a:ext cx="2258478" cy="806917"/>
            </a:xfrm>
            <a:prstGeom prst="rect">
              <a:avLst/>
            </a:prstGeom>
          </p:spPr>
        </p:pic>
      </p:grpSp>
      <p:grpSp>
        <p:nvGrpSpPr>
          <p:cNvPr id="6" name="myTechEd Link"/>
          <p:cNvGrpSpPr/>
          <p:nvPr/>
        </p:nvGrpSpPr>
        <p:grpSpPr>
          <a:xfrm>
            <a:off x="1022073" y="2595282"/>
            <a:ext cx="4991110" cy="813384"/>
            <a:chOff x="1022073" y="2595282"/>
            <a:chExt cx="4991110" cy="813384"/>
          </a:xfrm>
        </p:grpSpPr>
        <p:sp>
          <p:nvSpPr>
            <p:cNvPr id="7" name="Rectangle 6"/>
            <p:cNvSpPr/>
            <p:nvPr/>
          </p:nvSpPr>
          <p:spPr bwMode="auto">
            <a:xfrm>
              <a:off x="1022073" y="2595282"/>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8" name="Rectangle 7"/>
            <p:cNvSpPr/>
            <p:nvPr/>
          </p:nvSpPr>
          <p:spPr>
            <a:xfrm>
              <a:off x="2343011" y="2649973"/>
              <a:ext cx="2349233"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Connect. Share. Discuss.</a:t>
              </a:r>
            </a:p>
          </p:txBody>
        </p:sp>
        <p:sp>
          <p:nvSpPr>
            <p:cNvPr id="9" name="Rectangle 8"/>
            <p:cNvSpPr/>
            <p:nvPr/>
          </p:nvSpPr>
          <p:spPr bwMode="white">
            <a:xfrm>
              <a:off x="1022073" y="2961633"/>
              <a:ext cx="4991109" cy="369332"/>
            </a:xfrm>
            <a:prstGeom prst="rect">
              <a:avLst/>
            </a:prstGeom>
          </p:spPr>
          <p:txBody>
            <a:bodyPr wrap="square">
              <a:spAutoFit/>
            </a:bodyPr>
            <a:lstStyle/>
            <a:p>
              <a:pPr algn="ctr"/>
              <a:r>
                <a:rPr lang="en-US" dirty="0">
                  <a:solidFill>
                    <a:srgbClr val="FFFFFF"/>
                  </a:solidFill>
                  <a:hlinkClick r:id="rId5"/>
                </a:rPr>
                <a:t>http://northamerica.msteched.com</a:t>
              </a:r>
              <a:endParaRPr lang="en-US" dirty="0">
                <a:solidFill>
                  <a:srgbClr val="FFFFFF"/>
                </a:solidFill>
              </a:endParaRPr>
            </a:p>
          </p:txBody>
        </p:sp>
      </p:grpSp>
      <p:grpSp>
        <p:nvGrpSpPr>
          <p:cNvPr id="10" name="MS Learning Tile"/>
          <p:cNvGrpSpPr/>
          <p:nvPr/>
        </p:nvGrpSpPr>
        <p:grpSpPr bwMode="gray">
          <a:xfrm>
            <a:off x="6175639" y="1168386"/>
            <a:ext cx="4992624" cy="2240280"/>
            <a:chOff x="6175639" y="1168386"/>
            <a:chExt cx="4992624" cy="2240280"/>
          </a:xfrm>
        </p:grpSpPr>
        <p:sp>
          <p:nvSpPr>
            <p:cNvPr id="11" name="Arrow Bar"/>
            <p:cNvSpPr/>
            <p:nvPr/>
          </p:nvSpPr>
          <p:spPr bwMode="gray">
            <a:xfrm>
              <a:off x="6175639" y="1168386"/>
              <a:ext cx="4992624" cy="22402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2" name="Group 11"/>
            <p:cNvGrpSpPr/>
            <p:nvPr/>
          </p:nvGrpSpPr>
          <p:grpSpPr bwMode="gray">
            <a:xfrm>
              <a:off x="6704826" y="1499400"/>
              <a:ext cx="3938809" cy="771334"/>
              <a:chOff x="6848269" y="1667385"/>
              <a:chExt cx="3938809" cy="771334"/>
            </a:xfrm>
          </p:grpSpPr>
          <p:pic>
            <p:nvPicPr>
              <p:cNvPr id="13" name="Picture 12"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14" name="TextBox 13"/>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Learning</a:t>
                </a:r>
              </a:p>
            </p:txBody>
          </p:sp>
          <p:pic>
            <p:nvPicPr>
              <p:cNvPr id="15" name="Picture 2" descr="Microsoft logo and taglin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16" name="MS Learning Link"/>
          <p:cNvGrpSpPr/>
          <p:nvPr/>
        </p:nvGrpSpPr>
        <p:grpSpPr>
          <a:xfrm>
            <a:off x="6175640" y="2595282"/>
            <a:ext cx="4997186" cy="813384"/>
            <a:chOff x="6175640" y="2595282"/>
            <a:chExt cx="4997186" cy="813384"/>
          </a:xfrm>
        </p:grpSpPr>
        <p:sp>
          <p:nvSpPr>
            <p:cNvPr id="17" name="Rectangle 16"/>
            <p:cNvSpPr/>
            <p:nvPr/>
          </p:nvSpPr>
          <p:spPr bwMode="auto">
            <a:xfrm>
              <a:off x="6175640" y="2595282"/>
              <a:ext cx="4992624"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Rectangle 17"/>
            <p:cNvSpPr/>
            <p:nvPr/>
          </p:nvSpPr>
          <p:spPr>
            <a:xfrm>
              <a:off x="6602312" y="2649973"/>
              <a:ext cx="414991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Microsoft Certification &amp; Training Resources</a:t>
              </a:r>
            </a:p>
          </p:txBody>
        </p:sp>
        <p:sp>
          <p:nvSpPr>
            <p:cNvPr id="19" name="Rectangle 18"/>
            <p:cNvSpPr/>
            <p:nvPr/>
          </p:nvSpPr>
          <p:spPr bwMode="white">
            <a:xfrm>
              <a:off x="6181717" y="2961633"/>
              <a:ext cx="4991109" cy="369332"/>
            </a:xfrm>
            <a:prstGeom prst="rect">
              <a:avLst/>
            </a:prstGeom>
          </p:spPr>
          <p:txBody>
            <a:bodyPr wrap="square">
              <a:spAutoFit/>
            </a:bodyPr>
            <a:lstStyle/>
            <a:p>
              <a:pPr algn="ctr"/>
              <a:r>
                <a:rPr lang="en-US" dirty="0">
                  <a:solidFill>
                    <a:srgbClr val="FFFFFF"/>
                  </a:solidFill>
                  <a:hlinkClick r:id="rId8"/>
                </a:rPr>
                <a:t>www.microsoft.com/learning </a:t>
              </a:r>
              <a:endParaRPr lang="en-US" sz="1600" dirty="0"/>
            </a:p>
          </p:txBody>
        </p:sp>
      </p:grpSp>
      <p:sp>
        <p:nvSpPr>
          <p:cNvPr id="20" name="Left Mask"/>
          <p:cNvSpPr/>
          <p:nvPr/>
        </p:nvSpPr>
        <p:spPr bwMode="hidden">
          <a:xfrm>
            <a:off x="-1" y="3408665"/>
            <a:ext cx="12188825" cy="3449333"/>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1" name="MS TechNet Tile"/>
          <p:cNvGrpSpPr/>
          <p:nvPr/>
        </p:nvGrpSpPr>
        <p:grpSpPr bwMode="gray">
          <a:xfrm>
            <a:off x="1022073" y="3595029"/>
            <a:ext cx="4991111" cy="2240280"/>
            <a:chOff x="1022073" y="3595029"/>
            <a:chExt cx="4991111" cy="2240280"/>
          </a:xfrm>
        </p:grpSpPr>
        <p:sp>
          <p:nvSpPr>
            <p:cNvPr id="22" name="TechEd Tile"/>
            <p:cNvSpPr/>
            <p:nvPr/>
          </p:nvSpPr>
          <p:spPr bwMode="gray">
            <a:xfrm>
              <a:off x="1022073" y="3595029"/>
              <a:ext cx="4991111" cy="22402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3" name="Group 22"/>
            <p:cNvGrpSpPr/>
            <p:nvPr/>
          </p:nvGrpSpPr>
          <p:grpSpPr bwMode="gray">
            <a:xfrm>
              <a:off x="1548222" y="3918312"/>
              <a:ext cx="3938809" cy="771334"/>
              <a:chOff x="6848269" y="1667385"/>
              <a:chExt cx="3938809" cy="771334"/>
            </a:xfrm>
          </p:grpSpPr>
          <p:pic>
            <p:nvPicPr>
              <p:cNvPr id="24" name="Picture 23"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25" name="TextBox 24"/>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TechNet</a:t>
                </a:r>
              </a:p>
            </p:txBody>
          </p:sp>
          <p:pic>
            <p:nvPicPr>
              <p:cNvPr id="26" name="Picture 2" descr="Microsoft logo and taglin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27" name="MS TechNet Link"/>
          <p:cNvGrpSpPr/>
          <p:nvPr/>
        </p:nvGrpSpPr>
        <p:grpSpPr>
          <a:xfrm>
            <a:off x="1022074" y="5021924"/>
            <a:ext cx="4991110" cy="813384"/>
            <a:chOff x="1022074" y="5021924"/>
            <a:chExt cx="4991110" cy="813384"/>
          </a:xfrm>
        </p:grpSpPr>
        <p:sp>
          <p:nvSpPr>
            <p:cNvPr id="28" name="Rectangle 27"/>
            <p:cNvSpPr/>
            <p:nvPr/>
          </p:nvSpPr>
          <p:spPr bwMode="auto">
            <a:xfrm>
              <a:off x="1022074"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9" name="Rectangle 28"/>
            <p:cNvSpPr/>
            <p:nvPr/>
          </p:nvSpPr>
          <p:spPr>
            <a:xfrm>
              <a:off x="2093393" y="5076615"/>
              <a:ext cx="2848472"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IT Professionals</a:t>
              </a:r>
            </a:p>
          </p:txBody>
        </p:sp>
        <p:sp>
          <p:nvSpPr>
            <p:cNvPr id="30" name="Rectangle 29"/>
            <p:cNvSpPr/>
            <p:nvPr/>
          </p:nvSpPr>
          <p:spPr bwMode="white">
            <a:xfrm>
              <a:off x="1022074" y="5388275"/>
              <a:ext cx="4991109" cy="369332"/>
            </a:xfrm>
            <a:prstGeom prst="rect">
              <a:avLst/>
            </a:prstGeom>
          </p:spPr>
          <p:txBody>
            <a:bodyPr wrap="square">
              <a:spAutoFit/>
            </a:bodyPr>
            <a:lstStyle/>
            <a:p>
              <a:pPr lvl="0" algn="ctr">
                <a:spcBef>
                  <a:spcPts val="600"/>
                </a:spcBef>
                <a:buSzPct val="120000"/>
                <a:tabLst>
                  <a:tab pos="1828800" algn="l"/>
                </a:tabLst>
                <a:defRPr/>
              </a:pPr>
              <a:r>
                <a:rPr lang="en-US" dirty="0">
                  <a:solidFill>
                    <a:srgbClr val="FFFFFF"/>
                  </a:solidFill>
                  <a:hlinkClick r:id="rId9"/>
                </a:rPr>
                <a:t>http://microsoft.com/technet  </a:t>
              </a:r>
              <a:endParaRPr lang="en-US" dirty="0">
                <a:solidFill>
                  <a:srgbClr val="FFFFFF"/>
                </a:solidFill>
              </a:endParaRPr>
            </a:p>
          </p:txBody>
        </p:sp>
      </p:grpSp>
      <p:grpSp>
        <p:nvGrpSpPr>
          <p:cNvPr id="31" name="MSDN Tile"/>
          <p:cNvGrpSpPr/>
          <p:nvPr/>
        </p:nvGrpSpPr>
        <p:grpSpPr bwMode="gray">
          <a:xfrm>
            <a:off x="6175640" y="3595029"/>
            <a:ext cx="4992624" cy="2240280"/>
            <a:chOff x="6175640" y="3595029"/>
            <a:chExt cx="4992624" cy="2240280"/>
          </a:xfrm>
        </p:grpSpPr>
        <p:sp>
          <p:nvSpPr>
            <p:cNvPr id="32" name="Title Tile"/>
            <p:cNvSpPr/>
            <p:nvPr/>
          </p:nvSpPr>
          <p:spPr bwMode="gray">
            <a:xfrm>
              <a:off x="6175640" y="3595029"/>
              <a:ext cx="4992624" cy="2240280"/>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3" name="Picture 32"/>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bwMode="gray">
            <a:xfrm>
              <a:off x="7410241" y="3918312"/>
              <a:ext cx="2525030" cy="771334"/>
            </a:xfrm>
            <a:prstGeom prst="rect">
              <a:avLst/>
            </a:prstGeom>
            <a:noFill/>
            <a:ln>
              <a:noFill/>
            </a:ln>
          </p:spPr>
        </p:pic>
      </p:grpSp>
      <p:grpSp>
        <p:nvGrpSpPr>
          <p:cNvPr id="34" name="MSDN Link"/>
          <p:cNvGrpSpPr/>
          <p:nvPr/>
        </p:nvGrpSpPr>
        <p:grpSpPr>
          <a:xfrm>
            <a:off x="6165582" y="5021924"/>
            <a:ext cx="4991110" cy="813384"/>
            <a:chOff x="6165582" y="5021924"/>
            <a:chExt cx="4991110" cy="813384"/>
          </a:xfrm>
        </p:grpSpPr>
        <p:sp>
          <p:nvSpPr>
            <p:cNvPr id="35" name="Rectangle 34"/>
            <p:cNvSpPr/>
            <p:nvPr/>
          </p:nvSpPr>
          <p:spPr bwMode="auto">
            <a:xfrm>
              <a:off x="6165582"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Rectangle 35"/>
            <p:cNvSpPr/>
            <p:nvPr/>
          </p:nvSpPr>
          <p:spPr>
            <a:xfrm>
              <a:off x="7425157" y="5076615"/>
              <a:ext cx="247195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Developers</a:t>
              </a:r>
            </a:p>
          </p:txBody>
        </p:sp>
        <p:sp>
          <p:nvSpPr>
            <p:cNvPr id="37" name="Rectangle 36"/>
            <p:cNvSpPr/>
            <p:nvPr/>
          </p:nvSpPr>
          <p:spPr bwMode="white">
            <a:xfrm>
              <a:off x="6165582" y="5388275"/>
              <a:ext cx="4991109" cy="369332"/>
            </a:xfrm>
            <a:prstGeom prst="rect">
              <a:avLst/>
            </a:prstGeom>
          </p:spPr>
          <p:txBody>
            <a:bodyPr wrap="square">
              <a:spAutoFit/>
            </a:bodyPr>
            <a:lstStyle/>
            <a:p>
              <a:pPr algn="ctr"/>
              <a:r>
                <a:rPr lang="en-US" dirty="0">
                  <a:solidFill>
                    <a:srgbClr val="FFFFFF"/>
                  </a:solidFill>
                  <a:hlinkClick r:id="rId12"/>
                </a:rPr>
                <a:t>http://microsoft.com/msdn </a:t>
              </a:r>
              <a:endParaRPr lang="en-US" dirty="0">
                <a:solidFill>
                  <a:srgbClr val="FFFFFF"/>
                </a:solidFill>
              </a:endParaRPr>
            </a:p>
          </p:txBody>
        </p:sp>
      </p:grpSp>
      <p:sp useBgFill="1">
        <p:nvSpPr>
          <p:cNvPr id="38" name="Left Mask"/>
          <p:cNvSpPr/>
          <p:nvPr/>
        </p:nvSpPr>
        <p:spPr bwMode="auto">
          <a:xfrm>
            <a:off x="0" y="5835308"/>
            <a:ext cx="12188825" cy="1022691"/>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40" name="Picture 2" descr="C:\Users\Jordan\Desktop\TechEd_2012\TechEd-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3528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2" presetClass="entr" presetSubtype="4" decel="10000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600" fill="hold"/>
                                        <p:tgtEl>
                                          <p:spTgt spid="3"/>
                                        </p:tgtEl>
                                        <p:attrNameLst>
                                          <p:attrName>ppt_x</p:attrName>
                                        </p:attrNameLst>
                                      </p:cBhvr>
                                      <p:tavLst>
                                        <p:tav tm="0">
                                          <p:val>
                                            <p:strVal val="#ppt_x"/>
                                          </p:val>
                                        </p:tav>
                                        <p:tav tm="100000">
                                          <p:val>
                                            <p:strVal val="#ppt_x"/>
                                          </p:val>
                                        </p:tav>
                                      </p:tavLst>
                                    </p:anim>
                                    <p:anim calcmode="lin" valueType="num">
                                      <p:cBhvr additive="base">
                                        <p:cTn id="10" dur="1600" fill="hold"/>
                                        <p:tgtEl>
                                          <p:spTgt spid="3"/>
                                        </p:tgtEl>
                                        <p:attrNameLst>
                                          <p:attrName>ppt_y</p:attrName>
                                        </p:attrNameLst>
                                      </p:cBhvr>
                                      <p:tavLst>
                                        <p:tav tm="0">
                                          <p:val>
                                            <p:strVal val="1+#ppt_h/2"/>
                                          </p:val>
                                        </p:tav>
                                        <p:tav tm="100000">
                                          <p:val>
                                            <p:strVal val="#ppt_y"/>
                                          </p:val>
                                        </p:tav>
                                      </p:tavLst>
                                    </p:anim>
                                  </p:childTnLst>
                                </p:cTn>
                              </p:par>
                              <p:par>
                                <p:cTn id="11" presetID="2" presetClass="entr" presetSubtype="4" decel="100000"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300" fill="hold"/>
                                        <p:tgtEl>
                                          <p:spTgt spid="6"/>
                                        </p:tgtEl>
                                        <p:attrNameLst>
                                          <p:attrName>ppt_x</p:attrName>
                                        </p:attrNameLst>
                                      </p:cBhvr>
                                      <p:tavLst>
                                        <p:tav tm="0">
                                          <p:val>
                                            <p:strVal val="#ppt_x"/>
                                          </p:val>
                                        </p:tav>
                                        <p:tav tm="100000">
                                          <p:val>
                                            <p:strVal val="#ppt_x"/>
                                          </p:val>
                                        </p:tav>
                                      </p:tavLst>
                                    </p:anim>
                                    <p:anim calcmode="lin" valueType="num">
                                      <p:cBhvr additive="base">
                                        <p:cTn id="14" dur="13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decel="100000" fill="hold" nodeType="withEffect">
                                  <p:stCondLst>
                                    <p:cond delay="100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600" fill="hold"/>
                                        <p:tgtEl>
                                          <p:spTgt spid="10"/>
                                        </p:tgtEl>
                                        <p:attrNameLst>
                                          <p:attrName>ppt_x</p:attrName>
                                        </p:attrNameLst>
                                      </p:cBhvr>
                                      <p:tavLst>
                                        <p:tav tm="0">
                                          <p:val>
                                            <p:strVal val="#ppt_x"/>
                                          </p:val>
                                        </p:tav>
                                        <p:tav tm="100000">
                                          <p:val>
                                            <p:strVal val="#ppt_x"/>
                                          </p:val>
                                        </p:tav>
                                      </p:tavLst>
                                    </p:anim>
                                    <p:anim calcmode="lin" valueType="num">
                                      <p:cBhvr additive="base">
                                        <p:cTn id="18" dur="16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50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1300" fill="hold"/>
                                        <p:tgtEl>
                                          <p:spTgt spid="16"/>
                                        </p:tgtEl>
                                        <p:attrNameLst>
                                          <p:attrName>ppt_x</p:attrName>
                                        </p:attrNameLst>
                                      </p:cBhvr>
                                      <p:tavLst>
                                        <p:tav tm="0">
                                          <p:val>
                                            <p:strVal val="#ppt_x"/>
                                          </p:val>
                                        </p:tav>
                                        <p:tav tm="100000">
                                          <p:val>
                                            <p:strVal val="#ppt_x"/>
                                          </p:val>
                                        </p:tav>
                                      </p:tavLst>
                                    </p:anim>
                                    <p:anim calcmode="lin" valueType="num">
                                      <p:cBhvr additive="base">
                                        <p:cTn id="22" dur="13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decel="100000" fill="hold" nodeType="withEffect">
                                  <p:stCondLst>
                                    <p:cond delay="200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600" fill="hold"/>
                                        <p:tgtEl>
                                          <p:spTgt spid="21"/>
                                        </p:tgtEl>
                                        <p:attrNameLst>
                                          <p:attrName>ppt_x</p:attrName>
                                        </p:attrNameLst>
                                      </p:cBhvr>
                                      <p:tavLst>
                                        <p:tav tm="0">
                                          <p:val>
                                            <p:strVal val="#ppt_x"/>
                                          </p:val>
                                        </p:tav>
                                        <p:tav tm="100000">
                                          <p:val>
                                            <p:strVal val="#ppt_x"/>
                                          </p:val>
                                        </p:tav>
                                      </p:tavLst>
                                    </p:anim>
                                    <p:anim calcmode="lin" valueType="num">
                                      <p:cBhvr additive="base">
                                        <p:cTn id="26" dur="16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decel="100000" fill="hold" nodeType="withEffect">
                                  <p:stCondLst>
                                    <p:cond delay="27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1300" fill="hold"/>
                                        <p:tgtEl>
                                          <p:spTgt spid="27"/>
                                        </p:tgtEl>
                                        <p:attrNameLst>
                                          <p:attrName>ppt_x</p:attrName>
                                        </p:attrNameLst>
                                      </p:cBhvr>
                                      <p:tavLst>
                                        <p:tav tm="0">
                                          <p:val>
                                            <p:strVal val="#ppt_x"/>
                                          </p:val>
                                        </p:tav>
                                        <p:tav tm="100000">
                                          <p:val>
                                            <p:strVal val="#ppt_x"/>
                                          </p:val>
                                        </p:tav>
                                      </p:tavLst>
                                    </p:anim>
                                    <p:anim calcmode="lin" valueType="num">
                                      <p:cBhvr additive="base">
                                        <p:cTn id="30" dur="13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decel="100000" fill="hold" nodeType="withEffect">
                                  <p:stCondLst>
                                    <p:cond delay="325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1600" fill="hold"/>
                                        <p:tgtEl>
                                          <p:spTgt spid="31"/>
                                        </p:tgtEl>
                                        <p:attrNameLst>
                                          <p:attrName>ppt_x</p:attrName>
                                        </p:attrNameLst>
                                      </p:cBhvr>
                                      <p:tavLst>
                                        <p:tav tm="0">
                                          <p:val>
                                            <p:strVal val="#ppt_x"/>
                                          </p:val>
                                        </p:tav>
                                        <p:tav tm="100000">
                                          <p:val>
                                            <p:strVal val="#ppt_x"/>
                                          </p:val>
                                        </p:tav>
                                      </p:tavLst>
                                    </p:anim>
                                    <p:anim calcmode="lin" valueType="num">
                                      <p:cBhvr additive="base">
                                        <p:cTn id="34" dur="160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4" decel="100000" fill="hold" nodeType="withEffect">
                                  <p:stCondLst>
                                    <p:cond delay="400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1300" fill="hold"/>
                                        <p:tgtEl>
                                          <p:spTgt spid="34"/>
                                        </p:tgtEl>
                                        <p:attrNameLst>
                                          <p:attrName>ppt_x</p:attrName>
                                        </p:attrNameLst>
                                      </p:cBhvr>
                                      <p:tavLst>
                                        <p:tav tm="0">
                                          <p:val>
                                            <p:strVal val="#ppt_x"/>
                                          </p:val>
                                        </p:tav>
                                        <p:tav tm="100000">
                                          <p:val>
                                            <p:strVal val="#ppt_x"/>
                                          </p:val>
                                        </p:tav>
                                      </p:tavLst>
                                    </p:anim>
                                    <p:anim calcmode="lin" valueType="num">
                                      <p:cBhvr additive="base">
                                        <p:cTn id="38" dur="1300" fill="hold"/>
                                        <p:tgtEl>
                                          <p:spTgt spid="34"/>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 presetClass="exit" presetSubtype="0" fill="hold" grpId="1" nodeType="afterEffect">
                                  <p:stCondLst>
                                    <p:cond delay="0"/>
                                  </p:stCondLst>
                                  <p:childTnLst>
                                    <p:set>
                                      <p:cBhvr>
                                        <p:cTn id="41"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bwMode="auto">
          <a:xfrm>
            <a:off x="4857569" y="4039430"/>
            <a:ext cx="6658904" cy="219456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 name="Rectangle 3"/>
          <p:cNvSpPr/>
          <p:nvPr/>
        </p:nvSpPr>
        <p:spPr bwMode="auto">
          <a:xfrm>
            <a:off x="4857569" y="1665027"/>
            <a:ext cx="6658904" cy="219456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5" name="Best Buy gc" descr="\\192.168.1.51\Shared\ADI_Projects\Microsoft\MS_11-01457_TechEd_2012_Template\Working_Art\Eval-prizes\bestbuy-g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336" y="2147067"/>
            <a:ext cx="1881043" cy="1224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72352" y="1665027"/>
            <a:ext cx="4032817" cy="4585903"/>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Rectangle 6"/>
          <p:cNvSpPr/>
          <p:nvPr/>
        </p:nvSpPr>
        <p:spPr bwMode="auto">
          <a:xfrm>
            <a:off x="-3063244" y="29315"/>
            <a:ext cx="2854754" cy="553998"/>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smtClean="0">
                <a:solidFill>
                  <a:schemeClr val="tx1">
                    <a:alpha val="99000"/>
                  </a:schemeClr>
                </a:solidFill>
              </a:rPr>
              <a:t>Required Slide</a:t>
            </a:r>
          </a:p>
        </p:txBody>
      </p:sp>
      <p:sp>
        <p:nvSpPr>
          <p:cNvPr id="8" name="Rectangle 7"/>
          <p:cNvSpPr/>
          <p:nvPr/>
        </p:nvSpPr>
        <p:spPr bwMode="auto">
          <a:xfrm>
            <a:off x="672351" y="583314"/>
            <a:ext cx="10844122" cy="917940"/>
          </a:xfrm>
          <a:prstGeom prst="rect">
            <a:avLst/>
          </a:prstGeom>
          <a:solidFill>
            <a:schemeClr val="accent1"/>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noAutofit/>
          </a:bodyPr>
          <a:lstStyle/>
          <a:p>
            <a:pPr marL="460375" lvl="0" indent="-460375">
              <a:lnSpc>
                <a:spcPct val="90000"/>
              </a:lnSpc>
              <a:spcBef>
                <a:spcPct val="20000"/>
              </a:spcBef>
              <a:buSzPct val="100000"/>
            </a:pPr>
            <a:endParaRPr lang="en-US" sz="2400" dirty="0" smtClean="0">
              <a:gradFill>
                <a:gsLst>
                  <a:gs pos="0">
                    <a:srgbClr val="FFFFFF"/>
                  </a:gs>
                  <a:gs pos="86000">
                    <a:srgbClr val="FFFFFF"/>
                  </a:gs>
                </a:gsLst>
                <a:lin ang="0" scaled="0"/>
              </a:gradFill>
            </a:endParaRPr>
          </a:p>
        </p:txBody>
      </p:sp>
      <p:sp>
        <p:nvSpPr>
          <p:cNvPr id="9" name="text"/>
          <p:cNvSpPr/>
          <p:nvPr/>
        </p:nvSpPr>
        <p:spPr bwMode="blackGray">
          <a:xfrm>
            <a:off x="672352" y="583314"/>
            <a:ext cx="10844121" cy="917940"/>
          </a:xfrm>
          <a:prstGeom prst="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algn="ctr" defTabSz="914099" fontAlgn="base">
              <a:lnSpc>
                <a:spcPts val="3400"/>
              </a:lnSpc>
              <a:spcBef>
                <a:spcPct val="0"/>
              </a:spcBef>
              <a:spcAft>
                <a:spcPct val="0"/>
              </a:spcAft>
              <a:defRPr/>
            </a:pPr>
            <a:r>
              <a:rPr lang="en-US" sz="3200" dirty="0" smtClean="0">
                <a:solidFill>
                  <a:schemeClr val="tx1">
                    <a:alpha val="99000"/>
                  </a:schemeClr>
                </a:solidFill>
                <a:latin typeface="Segoe UI" pitchFamily="34" charset="0"/>
                <a:ea typeface="Segoe UI" pitchFamily="34" charset="0"/>
                <a:cs typeface="Segoe UI" pitchFamily="34" charset="0"/>
              </a:rPr>
              <a:t>Complete an evaluation on CommNet and enter to win!</a:t>
            </a:r>
          </a:p>
        </p:txBody>
      </p:sp>
      <p:pic>
        <p:nvPicPr>
          <p:cNvPr id="10" name="Xbox kinect" descr="\\192.168.1.51\Shared\ADI_Projects\Microsoft\MS_11-01457_TechEd_2012_Template\Working_Art\Eval-prizes\Xbox360_Matte_Sensor_7-8View.png"/>
          <p:cNvPicPr>
            <a:picLocks noChangeAspect="1" noChangeArrowheads="1"/>
          </p:cNvPicPr>
          <p:nvPr/>
        </p:nvPicPr>
        <p:blipFill rotWithShape="1">
          <a:blip r:embed="rId4">
            <a:extLst>
              <a:ext uri="{28A0092B-C50C-407E-A947-70E740481C1C}">
                <a14:useLocalDpi xmlns:a14="http://schemas.microsoft.com/office/drawing/2010/main" val="0"/>
              </a:ext>
            </a:extLst>
          </a:blip>
          <a:srcRect l="14185" t="3807" r="4543"/>
          <a:stretch/>
        </p:blipFill>
        <p:spPr bwMode="auto">
          <a:xfrm>
            <a:off x="881369" y="2068550"/>
            <a:ext cx="3614782" cy="3887912"/>
          </a:xfrm>
          <a:prstGeom prst="rect">
            <a:avLst/>
          </a:prstGeom>
          <a:noFill/>
          <a:extLst>
            <a:ext uri="{909E8E84-426E-40DD-AFC4-6F175D3DCCD1}">
              <a14:hiddenFill xmlns:a14="http://schemas.microsoft.com/office/drawing/2010/main">
                <a:solidFill>
                  <a:srgbClr val="FFFFFF"/>
                </a:solidFill>
              </a14:hiddenFill>
            </a:ext>
          </a:extLst>
        </p:spPr>
      </p:pic>
      <p:pic>
        <p:nvPicPr>
          <p:cNvPr id="11" name="hat" descr="\\192.168.1.51\Shared\ADI_Projects\Microsoft\MS_11-01457_TechEd_2012_Template\Working_Art\Eval-prizes\Geek-military-ha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6723" y="4289599"/>
            <a:ext cx="1355377" cy="1694221"/>
          </a:xfrm>
          <a:prstGeom prst="rect">
            <a:avLst/>
          </a:prstGeom>
          <a:noFill/>
          <a:extLst>
            <a:ext uri="{909E8E84-426E-40DD-AFC4-6F175D3DCCD1}">
              <a14:hiddenFill xmlns:a14="http://schemas.microsoft.com/office/drawing/2010/main">
                <a:solidFill>
                  <a:srgbClr val="FFFFFF"/>
                </a:solidFill>
              </a14:hiddenFill>
            </a:ext>
          </a:extLst>
        </p:spPr>
      </p:pic>
      <p:pic>
        <p:nvPicPr>
          <p:cNvPr id="12" name="usb hub" descr="\\192.168.1.51\Shared\ADI_Projects\Microsoft\MS_11-01457_TechEd_2012_Template\Working_Art\Eval-prizes\Geek-usb-hub.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9269" y="4289598"/>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3" name="flashlight" descr="\\192.168.1.51\Shared\ADI_Projects\Microsoft\MS_11-01457_TechEd_2012_Template\Working_Art\Eval-prizes\LED-flashligh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9332" y="4306360"/>
            <a:ext cx="1341968" cy="1677460"/>
          </a:xfrm>
          <a:prstGeom prst="rect">
            <a:avLst/>
          </a:prstGeom>
          <a:noFill/>
          <a:extLst>
            <a:ext uri="{909E8E84-426E-40DD-AFC4-6F175D3DCCD1}">
              <a14:hiddenFill xmlns:a14="http://schemas.microsoft.com/office/drawing/2010/main">
                <a:solidFill>
                  <a:srgbClr val="FFFFFF"/>
                </a:solidFill>
              </a14:hiddenFill>
            </a:ext>
          </a:extLst>
        </p:spPr>
      </p:pic>
      <p:pic>
        <p:nvPicPr>
          <p:cNvPr id="14" name="Accessory bag" descr="\\192.168.1.51\Shared\ADI_Projects\Microsoft\MS_11-01457_TechEd_2012_Template\Working_Art\Eval-prizes\Neoprene-accessory-cas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09332" y="1912337"/>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5" name="shirt" descr="\\192.168.1.51\Shared\ADI_Projects\Microsoft\MS_11-01457_TechEd_2012_Template\Working_Art\Eval-prizes\Cloud-power-shir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33399" y="1912338"/>
            <a:ext cx="1355377" cy="1694222"/>
          </a:xfrm>
          <a:prstGeom prst="rect">
            <a:avLst/>
          </a:prstGeom>
          <a:noFill/>
          <a:extLst>
            <a:ext uri="{909E8E84-426E-40DD-AFC4-6F175D3DCCD1}">
              <a14:hiddenFill xmlns:a14="http://schemas.microsoft.com/office/drawing/2010/main">
                <a:solidFill>
                  <a:srgbClr val="FFFFFF"/>
                </a:solidFill>
              </a14:hiddenFill>
            </a:ext>
          </a:extLst>
        </p:spPr>
      </p:pic>
      <p:sp>
        <p:nvSpPr>
          <p:cNvPr id="16" name="Left Mask"/>
          <p:cNvSpPr/>
          <p:nvPr/>
        </p:nvSpPr>
        <p:spPr bwMode="hidden">
          <a:xfrm>
            <a:off x="0" y="0"/>
            <a:ext cx="672352"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7" name="Right Mask"/>
          <p:cNvSpPr/>
          <p:nvPr/>
        </p:nvSpPr>
        <p:spPr bwMode="hidden">
          <a:xfrm>
            <a:off x="11516473" y="0"/>
            <a:ext cx="672352"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Bottom Mask"/>
          <p:cNvSpPr/>
          <p:nvPr/>
        </p:nvSpPr>
        <p:spPr bwMode="hidden">
          <a:xfrm>
            <a:off x="0" y="6250930"/>
            <a:ext cx="12216269" cy="60707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12611157"/>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1000" fill="hold"/>
                                        <p:tgtEl>
                                          <p:spTgt spid="8"/>
                                        </p:tgtEl>
                                        <p:attrNameLst>
                                          <p:attrName>ppt_x</p:attrName>
                                        </p:attrNameLst>
                                      </p:cBhvr>
                                      <p:tavLst>
                                        <p:tav tm="0">
                                          <p:val>
                                            <p:strVal val="0-#ppt_w/2"/>
                                          </p:val>
                                        </p:tav>
                                        <p:tav tm="100000">
                                          <p:val>
                                            <p:strVal val="#ppt_x"/>
                                          </p:val>
                                        </p:tav>
                                      </p:tavLst>
                                    </p:anim>
                                    <p:anim calcmode="lin" valueType="num">
                                      <p:cBhvr additive="base">
                                        <p:cTn id="10" dur="1000" fill="hold"/>
                                        <p:tgtEl>
                                          <p:spTgt spid="8"/>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4" decel="100000" fill="hold" grpId="0" nodeType="withEffect">
                                  <p:stCondLst>
                                    <p:cond delay="75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ppt_x"/>
                                          </p:val>
                                        </p:tav>
                                        <p:tav tm="100000">
                                          <p:val>
                                            <p:strVal val="#ppt_x"/>
                                          </p:val>
                                        </p:tav>
                                      </p:tavLst>
                                    </p:anim>
                                    <p:anim calcmode="lin" valueType="num">
                                      <p:cBhvr additive="base">
                                        <p:cTn id="18" dur="10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1000" fill="hold"/>
                                        <p:tgtEl>
                                          <p:spTgt spid="10"/>
                                        </p:tgtEl>
                                        <p:attrNameLst>
                                          <p:attrName>ppt_x</p:attrName>
                                        </p:attrNameLst>
                                      </p:cBhvr>
                                      <p:tavLst>
                                        <p:tav tm="0">
                                          <p:val>
                                            <p:strVal val="#ppt_x"/>
                                          </p:val>
                                        </p:tav>
                                        <p:tav tm="100000">
                                          <p:val>
                                            <p:strVal val="#ppt_x"/>
                                          </p:val>
                                        </p:tav>
                                      </p:tavLst>
                                    </p:anim>
                                    <p:anim calcmode="lin" valueType="num">
                                      <p:cBhvr additive="base">
                                        <p:cTn id="22" dur="10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125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000" fill="hold"/>
                                        <p:tgtEl>
                                          <p:spTgt spid="4"/>
                                        </p:tgtEl>
                                        <p:attrNameLst>
                                          <p:attrName>ppt_x</p:attrName>
                                        </p:attrNameLst>
                                      </p:cBhvr>
                                      <p:tavLst>
                                        <p:tav tm="0">
                                          <p:val>
                                            <p:strVal val="1+#ppt_w/2"/>
                                          </p:val>
                                        </p:tav>
                                        <p:tav tm="100000">
                                          <p:val>
                                            <p:strVal val="#ppt_x"/>
                                          </p:val>
                                        </p:tav>
                                      </p:tavLst>
                                    </p:anim>
                                    <p:anim calcmode="lin" valueType="num">
                                      <p:cBhvr additive="base">
                                        <p:cTn id="26" dur="10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125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1000" fill="hold"/>
                                        <p:tgtEl>
                                          <p:spTgt spid="3"/>
                                        </p:tgtEl>
                                        <p:attrNameLst>
                                          <p:attrName>ppt_x</p:attrName>
                                        </p:attrNameLst>
                                      </p:cBhvr>
                                      <p:tavLst>
                                        <p:tav tm="0">
                                          <p:val>
                                            <p:strVal val="#ppt_x"/>
                                          </p:val>
                                        </p:tav>
                                        <p:tav tm="100000">
                                          <p:val>
                                            <p:strVal val="#ppt_x"/>
                                          </p:val>
                                        </p:tav>
                                      </p:tavLst>
                                    </p:anim>
                                    <p:anim calcmode="lin" valueType="num">
                                      <p:cBhvr additive="base">
                                        <p:cTn id="30" dur="10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2" decel="100000" fill="hold" nodeType="withEffect">
                                  <p:stCondLst>
                                    <p:cond delay="150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1000" fill="hold"/>
                                        <p:tgtEl>
                                          <p:spTgt spid="5"/>
                                        </p:tgtEl>
                                        <p:attrNameLst>
                                          <p:attrName>ppt_x</p:attrName>
                                        </p:attrNameLst>
                                      </p:cBhvr>
                                      <p:tavLst>
                                        <p:tav tm="0">
                                          <p:val>
                                            <p:strVal val="1+#ppt_w/2"/>
                                          </p:val>
                                        </p:tav>
                                        <p:tav tm="100000">
                                          <p:val>
                                            <p:strVal val="#ppt_x"/>
                                          </p:val>
                                        </p:tav>
                                      </p:tavLst>
                                    </p:anim>
                                    <p:anim calcmode="lin" valueType="num">
                                      <p:cBhvr additive="base">
                                        <p:cTn id="34" dur="1000" fill="hold"/>
                                        <p:tgtEl>
                                          <p:spTgt spid="5"/>
                                        </p:tgtEl>
                                        <p:attrNameLst>
                                          <p:attrName>ppt_y</p:attrName>
                                        </p:attrNameLst>
                                      </p:cBhvr>
                                      <p:tavLst>
                                        <p:tav tm="0">
                                          <p:val>
                                            <p:strVal val="#ppt_y"/>
                                          </p:val>
                                        </p:tav>
                                        <p:tav tm="100000">
                                          <p:val>
                                            <p:strVal val="#ppt_y"/>
                                          </p:val>
                                        </p:tav>
                                      </p:tavLst>
                                    </p:anim>
                                  </p:childTnLst>
                                </p:cTn>
                              </p:par>
                              <p:par>
                                <p:cTn id="35" presetID="2" presetClass="entr" presetSubtype="4" decel="100000" fill="hold" nodeType="withEffect">
                                  <p:stCondLst>
                                    <p:cond delay="1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000" fill="hold"/>
                                        <p:tgtEl>
                                          <p:spTgt spid="11"/>
                                        </p:tgtEl>
                                        <p:attrNameLst>
                                          <p:attrName>ppt_x</p:attrName>
                                        </p:attrNameLst>
                                      </p:cBhvr>
                                      <p:tavLst>
                                        <p:tav tm="0">
                                          <p:val>
                                            <p:strVal val="#ppt_x"/>
                                          </p:val>
                                        </p:tav>
                                        <p:tav tm="100000">
                                          <p:val>
                                            <p:strVal val="#ppt_x"/>
                                          </p:val>
                                        </p:tav>
                                      </p:tavLst>
                                    </p:anim>
                                    <p:anim calcmode="lin" valueType="num">
                                      <p:cBhvr additive="base">
                                        <p:cTn id="38" dur="10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2" decel="100000" fill="hold" nodeType="withEffect">
                                  <p:stCondLst>
                                    <p:cond delay="175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1000" fill="hold"/>
                                        <p:tgtEl>
                                          <p:spTgt spid="14"/>
                                        </p:tgtEl>
                                        <p:attrNameLst>
                                          <p:attrName>ppt_x</p:attrName>
                                        </p:attrNameLst>
                                      </p:cBhvr>
                                      <p:tavLst>
                                        <p:tav tm="0">
                                          <p:val>
                                            <p:strVal val="1+#ppt_w/2"/>
                                          </p:val>
                                        </p:tav>
                                        <p:tav tm="100000">
                                          <p:val>
                                            <p:strVal val="#ppt_x"/>
                                          </p:val>
                                        </p:tav>
                                      </p:tavLst>
                                    </p:anim>
                                    <p:anim calcmode="lin" valueType="num">
                                      <p:cBhvr additive="base">
                                        <p:cTn id="42" dur="10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4" decel="100000" fill="hold" nodeType="withEffect">
                                  <p:stCondLst>
                                    <p:cond delay="175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1000" fill="hold"/>
                                        <p:tgtEl>
                                          <p:spTgt spid="13"/>
                                        </p:tgtEl>
                                        <p:attrNameLst>
                                          <p:attrName>ppt_x</p:attrName>
                                        </p:attrNameLst>
                                      </p:cBhvr>
                                      <p:tavLst>
                                        <p:tav tm="0">
                                          <p:val>
                                            <p:strVal val="#ppt_x"/>
                                          </p:val>
                                        </p:tav>
                                        <p:tav tm="100000">
                                          <p:val>
                                            <p:strVal val="#ppt_x"/>
                                          </p:val>
                                        </p:tav>
                                      </p:tavLst>
                                    </p:anim>
                                    <p:anim calcmode="lin" valueType="num">
                                      <p:cBhvr additive="base">
                                        <p:cTn id="46" dur="10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2" decel="100000" fill="hold" nodeType="withEffect">
                                  <p:stCondLst>
                                    <p:cond delay="20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1000" fill="hold"/>
                                        <p:tgtEl>
                                          <p:spTgt spid="15"/>
                                        </p:tgtEl>
                                        <p:attrNameLst>
                                          <p:attrName>ppt_x</p:attrName>
                                        </p:attrNameLst>
                                      </p:cBhvr>
                                      <p:tavLst>
                                        <p:tav tm="0">
                                          <p:val>
                                            <p:strVal val="1+#ppt_w/2"/>
                                          </p:val>
                                        </p:tav>
                                        <p:tav tm="100000">
                                          <p:val>
                                            <p:strVal val="#ppt_x"/>
                                          </p:val>
                                        </p:tav>
                                      </p:tavLst>
                                    </p:anim>
                                    <p:anim calcmode="lin" valueType="num">
                                      <p:cBhvr additive="base">
                                        <p:cTn id="50" dur="1000" fill="hold"/>
                                        <p:tgtEl>
                                          <p:spTgt spid="15"/>
                                        </p:tgtEl>
                                        <p:attrNameLst>
                                          <p:attrName>ppt_y</p:attrName>
                                        </p:attrNameLst>
                                      </p:cBhvr>
                                      <p:tavLst>
                                        <p:tav tm="0">
                                          <p:val>
                                            <p:strVal val="#ppt_y"/>
                                          </p:val>
                                        </p:tav>
                                        <p:tav tm="100000">
                                          <p:val>
                                            <p:strVal val="#ppt_y"/>
                                          </p:val>
                                        </p:tav>
                                      </p:tavLst>
                                    </p:anim>
                                  </p:childTnLst>
                                </p:cTn>
                              </p:par>
                              <p:par>
                                <p:cTn id="51" presetID="2" presetClass="entr" presetSubtype="4" decel="100000" fill="hold" nodeType="withEffect">
                                  <p:stCondLst>
                                    <p:cond delay="200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1000" fill="hold"/>
                                        <p:tgtEl>
                                          <p:spTgt spid="12"/>
                                        </p:tgtEl>
                                        <p:attrNameLst>
                                          <p:attrName>ppt_x</p:attrName>
                                        </p:attrNameLst>
                                      </p:cBhvr>
                                      <p:tavLst>
                                        <p:tav tm="0">
                                          <p:val>
                                            <p:strVal val="#ppt_x"/>
                                          </p:val>
                                        </p:tav>
                                        <p:tav tm="100000">
                                          <p:val>
                                            <p:strVal val="#ppt_x"/>
                                          </p:val>
                                        </p:tav>
                                      </p:tavLst>
                                    </p:anim>
                                    <p:anim calcmode="lin" valueType="num">
                                      <p:cBhvr additive="base">
                                        <p:cTn id="54" dur="1000" fill="hold"/>
                                        <p:tgtEl>
                                          <p:spTgt spid="12"/>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1" presetClass="exit" presetSubtype="0" fill="hold" grpId="1" nodeType="afterEffect">
                                  <p:stCondLst>
                                    <p:cond delay="0"/>
                                  </p:stCondLst>
                                  <p:childTnLst>
                                    <p:set>
                                      <p:cBhvr>
                                        <p:cTn id="57"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8" grpId="0" animBg="1"/>
      <p:bldP spid="9" grpId="0"/>
      <p:bldP spid="16" grpId="0" animBg="1"/>
      <p:bldP spid="1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Tag</a:t>
            </a:r>
            <a:endParaRPr lang="en-US" dirty="0"/>
          </a:p>
        </p:txBody>
      </p:sp>
      <p:sp>
        <p:nvSpPr>
          <p:cNvPr id="3" name="Isosceles Triangle 3"/>
          <p:cNvSpPr/>
          <p:nvPr/>
        </p:nvSpPr>
        <p:spPr bwMode="auto">
          <a:xfrm rot="5400000">
            <a:off x="7047706" y="2959802"/>
            <a:ext cx="4760257" cy="1234236"/>
          </a:xfrm>
          <a:custGeom>
            <a:avLst/>
            <a:gdLst>
              <a:gd name="connsiteX0" fmla="*/ 0 w 3361765"/>
              <a:gd name="connsiteY0" fmla="*/ 1539689 h 1539689"/>
              <a:gd name="connsiteX1" fmla="*/ 1680883 w 3361765"/>
              <a:gd name="connsiteY1" fmla="*/ 0 h 1539689"/>
              <a:gd name="connsiteX2" fmla="*/ 3361765 w 3361765"/>
              <a:gd name="connsiteY2" fmla="*/ 1539689 h 1539689"/>
              <a:gd name="connsiteX3" fmla="*/ 0 w 3361765"/>
              <a:gd name="connsiteY3" fmla="*/ 1539689 h 1539689"/>
              <a:gd name="connsiteX0" fmla="*/ 0 w 4652683"/>
              <a:gd name="connsiteY0" fmla="*/ 1553136 h 1553136"/>
              <a:gd name="connsiteX1" fmla="*/ 2971801 w 4652683"/>
              <a:gd name="connsiteY1" fmla="*/ 0 h 1553136"/>
              <a:gd name="connsiteX2" fmla="*/ 4652683 w 4652683"/>
              <a:gd name="connsiteY2" fmla="*/ 1539689 h 1553136"/>
              <a:gd name="connsiteX3" fmla="*/ 0 w 4652683"/>
              <a:gd name="connsiteY3" fmla="*/ 1553136 h 1553136"/>
              <a:gd name="connsiteX0" fmla="*/ 0 w 4168592"/>
              <a:gd name="connsiteY0" fmla="*/ 1553136 h 1553136"/>
              <a:gd name="connsiteX1" fmla="*/ 2971801 w 4168592"/>
              <a:gd name="connsiteY1" fmla="*/ 0 h 1553136"/>
              <a:gd name="connsiteX2" fmla="*/ 4168592 w 4168592"/>
              <a:gd name="connsiteY2" fmla="*/ 1526242 h 1553136"/>
              <a:gd name="connsiteX3" fmla="*/ 0 w 4168592"/>
              <a:gd name="connsiteY3" fmla="*/ 1553136 h 1553136"/>
            </a:gdLst>
            <a:ahLst/>
            <a:cxnLst>
              <a:cxn ang="0">
                <a:pos x="connsiteX0" y="connsiteY0"/>
              </a:cxn>
              <a:cxn ang="0">
                <a:pos x="connsiteX1" y="connsiteY1"/>
              </a:cxn>
              <a:cxn ang="0">
                <a:pos x="connsiteX2" y="connsiteY2"/>
              </a:cxn>
              <a:cxn ang="0">
                <a:pos x="connsiteX3" y="connsiteY3"/>
              </a:cxn>
            </a:cxnLst>
            <a:rect l="l" t="t" r="r" b="b"/>
            <a:pathLst>
              <a:path w="4168592" h="1553136">
                <a:moveTo>
                  <a:pt x="0" y="1553136"/>
                </a:moveTo>
                <a:lnTo>
                  <a:pt x="2971801" y="0"/>
                </a:lnTo>
                <a:lnTo>
                  <a:pt x="4168592" y="1526242"/>
                </a:lnTo>
                <a:lnTo>
                  <a:pt x="0" y="1553136"/>
                </a:lnTo>
                <a:close/>
              </a:path>
            </a:pathLst>
          </a:custGeom>
          <a:gradFill flip="none" rotWithShape="1">
            <a:gsLst>
              <a:gs pos="0">
                <a:srgbClr val="FFFFFF"/>
              </a:gs>
              <a:gs pos="100000">
                <a:srgbClr val="FFFFFF">
                  <a:alpha val="0"/>
                </a:srgbClr>
              </a:gs>
            </a:gsLst>
            <a:lin ang="540000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 name="TextBox 3"/>
          <p:cNvSpPr txBox="1"/>
          <p:nvPr/>
        </p:nvSpPr>
        <p:spPr>
          <a:xfrm>
            <a:off x="389965" y="2457562"/>
            <a:ext cx="3509682" cy="1969770"/>
          </a:xfrm>
          <a:prstGeom prst="rect">
            <a:avLst/>
          </a:prstGeom>
          <a:noFill/>
        </p:spPr>
        <p:txBody>
          <a:bodyPr wrap="square" lIns="0" tIns="0" rIns="0" bIns="0" rtlCol="0">
            <a:spAutoFit/>
          </a:bodyPr>
          <a:lstStyle/>
          <a:p>
            <a:r>
              <a:rPr lang="en-US" sz="3200" b="1" dirty="0" smtClean="0">
                <a:solidFill>
                  <a:schemeClr val="accent1">
                    <a:alpha val="99000"/>
                  </a:schemeClr>
                </a:solidFill>
                <a:latin typeface="Segoe UI" pitchFamily="34" charset="0"/>
                <a:ea typeface="Segoe UI" pitchFamily="34" charset="0"/>
                <a:cs typeface="Segoe UI" pitchFamily="34" charset="0"/>
              </a:rPr>
              <a:t>Scan the Tag</a:t>
            </a:r>
          </a:p>
          <a:p>
            <a:r>
              <a:rPr lang="en-US" sz="3200" dirty="0" smtClean="0">
                <a:solidFill>
                  <a:schemeClr val="tx1">
                    <a:alpha val="99000"/>
                  </a:schemeClr>
                </a:solidFill>
                <a:latin typeface="Segoe UI" pitchFamily="34" charset="0"/>
                <a:ea typeface="Segoe UI" pitchFamily="34" charset="0"/>
                <a:cs typeface="Segoe UI" pitchFamily="34" charset="0"/>
              </a:rPr>
              <a:t>to evaluate this</a:t>
            </a:r>
            <a:endParaRPr lang="en-US" sz="3200" dirty="0">
              <a:solidFill>
                <a:schemeClr val="tx1">
                  <a:alpha val="99000"/>
                </a:schemeClr>
              </a:solidFill>
              <a:latin typeface="Segoe UI" pitchFamily="34" charset="0"/>
              <a:ea typeface="Segoe UI" pitchFamily="34" charset="0"/>
              <a:cs typeface="Segoe UI" pitchFamily="34" charset="0"/>
            </a:endParaRPr>
          </a:p>
          <a:p>
            <a:r>
              <a:rPr lang="en-US" sz="3200" dirty="0" smtClean="0">
                <a:solidFill>
                  <a:schemeClr val="tx1">
                    <a:alpha val="99000"/>
                  </a:schemeClr>
                </a:solidFill>
                <a:latin typeface="Segoe UI" pitchFamily="34" charset="0"/>
                <a:ea typeface="Segoe UI" pitchFamily="34" charset="0"/>
                <a:cs typeface="Segoe UI" pitchFamily="34" charset="0"/>
              </a:rPr>
              <a:t>session now on</a:t>
            </a:r>
          </a:p>
          <a:p>
            <a:r>
              <a:rPr lang="en-US" sz="3200" b="1" dirty="0" err="1" smtClean="0">
                <a:solidFill>
                  <a:schemeClr val="accent1">
                    <a:alpha val="99000"/>
                  </a:schemeClr>
                </a:solidFill>
                <a:latin typeface="Segoe UI" pitchFamily="34" charset="0"/>
                <a:ea typeface="Segoe UI" pitchFamily="34" charset="0"/>
                <a:cs typeface="Segoe UI" pitchFamily="34" charset="0"/>
              </a:rPr>
              <a:t>myTechEd</a:t>
            </a:r>
            <a:r>
              <a:rPr lang="en-US" sz="3200" b="1" dirty="0" smtClean="0">
                <a:solidFill>
                  <a:schemeClr val="accent1">
                    <a:alpha val="99000"/>
                  </a:schemeClr>
                </a:solidFill>
                <a:latin typeface="Segoe UI" pitchFamily="34" charset="0"/>
                <a:ea typeface="Segoe UI" pitchFamily="34" charset="0"/>
                <a:cs typeface="Segoe UI" pitchFamily="34" charset="0"/>
              </a:rPr>
              <a:t> Mobile</a:t>
            </a:r>
          </a:p>
        </p:txBody>
      </p:sp>
      <p:pic>
        <p:nvPicPr>
          <p:cNvPr id="6" name="Picture 4" descr="\\192.168.1.51\Shared\ADI_Projects\Microsoft\MS_11-01323_SpeechTek_PPT\ADI_Art\Working_Art\Mango_Start_Phone_English_Red_061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0150" y="2457561"/>
            <a:ext cx="2033588" cy="38147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v-jicoop\AppData\Local\Microsoft\Windows\Temporary Internet Files\Content.IE5\BE7UVQL0\PPT_Test_-_BW_20114415486.png"/>
          <p:cNvPicPr>
            <a:picLocks noChangeAspect="1" noChangeArrowheads="1"/>
          </p:cNvPicPr>
          <p:nvPr/>
        </p:nvPicPr>
        <p:blipFill>
          <a:blip r:embed="rId4"/>
          <a:stretch>
            <a:fillRect/>
          </a:stretch>
        </p:blipFill>
        <p:spPr bwMode="auto">
          <a:xfrm>
            <a:off x="4159643" y="1337471"/>
            <a:ext cx="4686138" cy="46861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auto">
          <a:xfrm>
            <a:off x="9218612" y="115512"/>
            <a:ext cx="2854754" cy="2185214"/>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chemeClr val="tx1">
                    <a:alpha val="99000"/>
                  </a:schemeClr>
                </a:solidFill>
              </a:rPr>
              <a:t>Required Slide </a:t>
            </a:r>
            <a:endParaRPr lang="en-US" sz="2800" b="1" dirty="0" smtClean="0">
              <a:solidFill>
                <a:schemeClr val="tx1">
                  <a:alpha val="99000"/>
                </a:schemeClr>
              </a:solidFill>
            </a:endParaRPr>
          </a:p>
          <a:p>
            <a:pPr lvl="0"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chemeClr val="tx1">
                  <a:alpha val="99000"/>
                </a:schemeClr>
              </a:solidFill>
            </a:endParaRPr>
          </a:p>
          <a:p>
            <a:r>
              <a:rPr lang="en-US" dirty="0">
                <a:solidFill>
                  <a:schemeClr val="tx1">
                    <a:alpha val="99000"/>
                  </a:schemeClr>
                </a:solidFill>
              </a:rPr>
              <a:t>Your MS Tag will be inserted here during the final scrub. </a:t>
            </a:r>
          </a:p>
        </p:txBody>
      </p:sp>
    </p:spTree>
    <p:extLst>
      <p:ext uri="{BB962C8B-B14F-4D97-AF65-F5344CB8AC3E}">
        <p14:creationId xmlns:p14="http://schemas.microsoft.com/office/powerpoint/2010/main" val="1469575904"/>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tretch/>
        </p:blipFill>
        <p:spPr bwMode="black">
          <a:xfrm>
            <a:off x="4128282" y="3099788"/>
            <a:ext cx="3932261" cy="658425"/>
          </a:xfrm>
          <a:prstGeom prst="rect">
            <a:avLst/>
          </a:prstGeom>
          <a:noFill/>
          <a:ln>
            <a:noFill/>
          </a:ln>
        </p:spPr>
      </p:pic>
      <p:sp>
        <p:nvSpPr>
          <p:cNvPr id="5" name="Text Box 3"/>
          <p:cNvSpPr txBox="1">
            <a:spLocks noChangeArrowheads="1"/>
          </p:cNvSpPr>
          <p:nvPr/>
        </p:nvSpPr>
        <p:spPr bwMode="blackWhite">
          <a:xfrm>
            <a:off x="507868" y="5893415"/>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2012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cs typeface="Arial" charset="0"/>
              </a:rPr>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part </a:t>
            </a:r>
            <a:r>
              <a:rPr lang="en-US" sz="700" dirty="0">
                <a:gradFill>
                  <a:gsLst>
                    <a:gs pos="0">
                      <a:schemeClr val="tx1"/>
                    </a:gs>
                    <a:gs pos="100000">
                      <a:schemeClr val="tx1"/>
                    </a:gs>
                  </a:gsLst>
                  <a:lin ang="5400000" scaled="0"/>
                </a:gradFill>
                <a:latin typeface="Segoe UI" pitchFamily="34" charset="0"/>
                <a:cs typeface="Arial" charset="0"/>
              </a:rPr>
              <a:t>of Microsoft,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cs typeface="Arial" charset="0"/>
              </a:rPr>
              <a:t>MICROSOFT </a:t>
            </a:r>
            <a:r>
              <a:rPr lang="en-US" sz="700" dirty="0">
                <a:gradFill>
                  <a:gsLst>
                    <a:gs pos="0">
                      <a:schemeClr val="tx1"/>
                    </a:gs>
                    <a:gs pos="100000">
                      <a:schemeClr val="tx1"/>
                    </a:gs>
                  </a:gsLst>
                  <a:lin ang="5400000" scaled="0"/>
                </a:gradFill>
                <a:latin typeface="Segoe U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1026" name="Picture 2" descr="http://farm3.staticflickr.com/2248/1763951722_e1f49d5a31_z.jpg?zz=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267" y="476672"/>
            <a:ext cx="3298490" cy="49438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71244" y="5757559"/>
            <a:ext cx="1396536"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Beer</a:t>
            </a:r>
          </a:p>
        </p:txBody>
      </p:sp>
      <p:sp>
        <p:nvSpPr>
          <p:cNvPr id="4" name="TextBox 3"/>
          <p:cNvSpPr txBox="1"/>
          <p:nvPr/>
        </p:nvSpPr>
        <p:spPr>
          <a:xfrm>
            <a:off x="8978299" y="6504236"/>
            <a:ext cx="3201517"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http://www.flickr.com/photos/kellbailey/1763951722/</a:t>
            </a:r>
            <a:endParaRPr lang="en-US" sz="1000" dirty="0" smtClean="0">
              <a:solidFill>
                <a:schemeClr val="tx1">
                  <a:alpha val="99000"/>
                </a:schemeClr>
              </a:solidFill>
            </a:endParaRPr>
          </a:p>
        </p:txBody>
      </p:sp>
    </p:spTree>
    <p:extLst>
      <p:ext uri="{BB962C8B-B14F-4D97-AF65-F5344CB8AC3E}">
        <p14:creationId xmlns:p14="http://schemas.microsoft.com/office/powerpoint/2010/main" val="264689518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2050" name="Picture 2" descr="http://farm6.staticflickr.com/5209/5200730922_ac77781276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842097"/>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23446" y="5589240"/>
            <a:ext cx="2141933"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Donuts</a:t>
            </a:r>
          </a:p>
        </p:txBody>
      </p:sp>
      <p:sp>
        <p:nvSpPr>
          <p:cNvPr id="5" name="TextBox 4"/>
          <p:cNvSpPr txBox="1"/>
          <p:nvPr/>
        </p:nvSpPr>
        <p:spPr>
          <a:xfrm>
            <a:off x="9195535" y="6506419"/>
            <a:ext cx="2978701"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http://www.flickr.com/photos/msvg/5200730922/</a:t>
            </a:r>
            <a:endParaRPr lang="en-US" sz="1000" dirty="0" smtClean="0">
              <a:solidFill>
                <a:schemeClr val="tx1">
                  <a:alpha val="99000"/>
                </a:schemeClr>
              </a:solidFill>
            </a:endParaRPr>
          </a:p>
        </p:txBody>
      </p:sp>
    </p:spTree>
    <p:extLst>
      <p:ext uri="{BB962C8B-B14F-4D97-AF65-F5344CB8AC3E}">
        <p14:creationId xmlns:p14="http://schemas.microsoft.com/office/powerpoint/2010/main" val="274528691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3074" name="Picture 2" descr="http://farm1.staticflickr.com/153/334916864_9046b81df6_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288" y="591989"/>
            <a:ext cx="3684248" cy="49123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21967" y="5733256"/>
            <a:ext cx="1944891"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Coffee</a:t>
            </a:r>
          </a:p>
        </p:txBody>
      </p:sp>
      <p:sp>
        <p:nvSpPr>
          <p:cNvPr id="4" name="TextBox 3"/>
          <p:cNvSpPr txBox="1"/>
          <p:nvPr/>
        </p:nvSpPr>
        <p:spPr>
          <a:xfrm>
            <a:off x="8987308" y="6534835"/>
            <a:ext cx="3201517" cy="323165"/>
          </a:xfrm>
          <a:prstGeom prst="rect">
            <a:avLst/>
          </a:prstGeom>
          <a:noFill/>
        </p:spPr>
        <p:txBody>
          <a:bodyPr wrap="none" lIns="91440" tIns="91440" rIns="91440" bIns="91440" rtlCol="0">
            <a:spAutoFit/>
          </a:bodyPr>
          <a:lstStyle/>
          <a:p>
            <a:pPr>
              <a:lnSpc>
                <a:spcPct val="90000"/>
              </a:lnSpc>
              <a:spcBef>
                <a:spcPct val="20000"/>
              </a:spcBef>
              <a:buSzPct val="90000"/>
            </a:pPr>
            <a:r>
              <a:rPr lang="en-US" sz="1000" dirty="0">
                <a:solidFill>
                  <a:schemeClr val="tx1">
                    <a:alpha val="99000"/>
                  </a:schemeClr>
                </a:solidFill>
              </a:rPr>
              <a:t>http://www.flickr.com/photos/visualpanic/334916864/</a:t>
            </a:r>
            <a:endParaRPr lang="en-US" sz="1000" dirty="0" smtClean="0">
              <a:solidFill>
                <a:schemeClr val="tx1">
                  <a:alpha val="99000"/>
                </a:schemeClr>
              </a:solidFill>
            </a:endParaRP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p:cNvSpPr txBox="1"/>
          <p:nvPr/>
        </p:nvSpPr>
        <p:spPr>
          <a:xfrm>
            <a:off x="5629381" y="5819897"/>
            <a:ext cx="930063"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C#</a:t>
            </a:r>
          </a:p>
        </p:txBody>
      </p:sp>
      <p:pic>
        <p:nvPicPr>
          <p:cNvPr id="4100" name="Picture 4" descr="File:Anders Hejlsberg.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942" y="476672"/>
            <a:ext cx="3746940" cy="51125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046740" y="6525344"/>
            <a:ext cx="3198311" cy="246221"/>
          </a:xfrm>
          <a:prstGeom prst="rect">
            <a:avLst/>
          </a:prstGeom>
        </p:spPr>
        <p:txBody>
          <a:bodyPr wrap="none">
            <a:spAutoFit/>
          </a:bodyPr>
          <a:lstStyle/>
          <a:p>
            <a:r>
              <a:rPr lang="en-US" sz="1000" dirty="0"/>
              <a:t>http://en.wikipedia.org/wiki/File:Anders_Hejlsberg.jpg</a:t>
            </a: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7170" name="Picture 2" descr="File:AlanCooper.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932" y="548680"/>
            <a:ext cx="3970961" cy="49949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292183" y="6611779"/>
            <a:ext cx="2880917" cy="246221"/>
          </a:xfrm>
          <a:prstGeom prst="rect">
            <a:avLst/>
          </a:prstGeom>
        </p:spPr>
        <p:txBody>
          <a:bodyPr wrap="none">
            <a:spAutoFit/>
          </a:bodyPr>
          <a:lstStyle/>
          <a:p>
            <a:r>
              <a:rPr lang="en-US" sz="1000" dirty="0"/>
              <a:t>http://en.wikipedia.org/wiki/File:AlanCooper.jpg</a:t>
            </a:r>
          </a:p>
        </p:txBody>
      </p:sp>
      <p:sp>
        <p:nvSpPr>
          <p:cNvPr id="4" name="Rectangle 3"/>
          <p:cNvSpPr/>
          <p:nvPr/>
        </p:nvSpPr>
        <p:spPr>
          <a:xfrm>
            <a:off x="4436747" y="5733256"/>
            <a:ext cx="3315331" cy="757130"/>
          </a:xfrm>
          <a:prstGeom prst="rect">
            <a:avLst/>
          </a:prstGeom>
        </p:spPr>
        <p:txBody>
          <a:bodyPr wrap="none">
            <a:spAutoFit/>
          </a:bodyPr>
          <a:lstStyle/>
          <a:p>
            <a:pPr>
              <a:lnSpc>
                <a:spcPct val="90000"/>
              </a:lnSpc>
              <a:spcBef>
                <a:spcPct val="20000"/>
              </a:spcBef>
              <a:buSzPct val="90000"/>
            </a:pPr>
            <a:r>
              <a:rPr lang="en-US" sz="4800" dirty="0" smtClean="0">
                <a:solidFill>
                  <a:schemeClr val="tx1">
                    <a:alpha val="99000"/>
                  </a:schemeClr>
                </a:solidFill>
              </a:rPr>
              <a:t>Visual Basic</a:t>
            </a:r>
            <a:endParaRPr lang="en-US" sz="4800" dirty="0">
              <a:solidFill>
                <a:schemeClr val="tx1">
                  <a:alpha val="99000"/>
                </a:schemeClr>
              </a:solidFill>
            </a:endParaRP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5124" name="Picture 4" descr="File:BEich.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196" y="692696"/>
            <a:ext cx="3888432" cy="49034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70276" y="5675881"/>
            <a:ext cx="2850460" cy="849463"/>
          </a:xfrm>
          <a:prstGeom prst="rect">
            <a:avLst/>
          </a:prstGeom>
          <a:noFill/>
        </p:spPr>
        <p:txBody>
          <a:bodyPr wrap="none" lIns="91440" tIns="91440" rIns="91440" bIns="91440" rtlCol="0">
            <a:spAutoFit/>
          </a:bodyPr>
          <a:lstStyle/>
          <a:p>
            <a:pPr>
              <a:lnSpc>
                <a:spcPct val="90000"/>
              </a:lnSpc>
              <a:spcBef>
                <a:spcPct val="20000"/>
              </a:spcBef>
              <a:buSzPct val="90000"/>
            </a:pPr>
            <a:r>
              <a:rPr lang="en-US" sz="4800" dirty="0" smtClean="0">
                <a:solidFill>
                  <a:schemeClr val="tx1">
                    <a:alpha val="99000"/>
                  </a:schemeClr>
                </a:solidFill>
              </a:rPr>
              <a:t>JavaScript</a:t>
            </a:r>
          </a:p>
        </p:txBody>
      </p:sp>
      <p:sp>
        <p:nvSpPr>
          <p:cNvPr id="2" name="Rectangle 1"/>
          <p:cNvSpPr/>
          <p:nvPr/>
        </p:nvSpPr>
        <p:spPr>
          <a:xfrm>
            <a:off x="9776476" y="6567155"/>
            <a:ext cx="2510624" cy="246221"/>
          </a:xfrm>
          <a:prstGeom prst="rect">
            <a:avLst/>
          </a:prstGeom>
        </p:spPr>
        <p:txBody>
          <a:bodyPr wrap="none">
            <a:spAutoFit/>
          </a:bodyPr>
          <a:lstStyle/>
          <a:p>
            <a:r>
              <a:rPr lang="en-US" sz="1000" dirty="0"/>
              <a:t>http://en.wikipedia.org/wiki/File:BEich.jpg</a:t>
            </a: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6146" name="Picture 2" descr="File:BjarneStroustrup.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077" y="764704"/>
            <a:ext cx="6048671" cy="45365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89732" y="5517232"/>
            <a:ext cx="1409360" cy="757130"/>
          </a:xfrm>
          <a:prstGeom prst="rect">
            <a:avLst/>
          </a:prstGeom>
        </p:spPr>
        <p:txBody>
          <a:bodyPr wrap="none">
            <a:spAutoFit/>
          </a:bodyPr>
          <a:lstStyle/>
          <a:p>
            <a:pPr>
              <a:lnSpc>
                <a:spcPct val="90000"/>
              </a:lnSpc>
              <a:spcBef>
                <a:spcPct val="20000"/>
              </a:spcBef>
              <a:buSzPct val="90000"/>
            </a:pPr>
            <a:r>
              <a:rPr lang="en-US" sz="4800" dirty="0" smtClean="0">
                <a:solidFill>
                  <a:schemeClr val="tx1">
                    <a:alpha val="99000"/>
                  </a:schemeClr>
                </a:solidFill>
              </a:rPr>
              <a:t>C++</a:t>
            </a:r>
            <a:endParaRPr lang="en-US" sz="4800" dirty="0">
              <a:solidFill>
                <a:schemeClr val="tx1">
                  <a:alpha val="99000"/>
                </a:schemeClr>
              </a:solidFill>
            </a:endParaRPr>
          </a:p>
        </p:txBody>
      </p:sp>
      <p:sp>
        <p:nvSpPr>
          <p:cNvPr id="3" name="Rectangle 2"/>
          <p:cNvSpPr/>
          <p:nvPr/>
        </p:nvSpPr>
        <p:spPr>
          <a:xfrm>
            <a:off x="9035403" y="6611779"/>
            <a:ext cx="3159839" cy="246221"/>
          </a:xfrm>
          <a:prstGeom prst="rect">
            <a:avLst/>
          </a:prstGeom>
        </p:spPr>
        <p:txBody>
          <a:bodyPr wrap="none">
            <a:spAutoFit/>
          </a:bodyPr>
          <a:lstStyle/>
          <a:p>
            <a:r>
              <a:rPr lang="en-US" sz="1000" dirty="0"/>
              <a:t>http://en.wikipedia.org/wiki/File:BjarneStroustrup.jpg</a:t>
            </a:r>
          </a:p>
        </p:txBody>
      </p:sp>
    </p:spTree>
    <p:extLst>
      <p:ext uri="{BB962C8B-B14F-4D97-AF65-F5344CB8AC3E}">
        <p14:creationId xmlns:p14="http://schemas.microsoft.com/office/powerpoint/2010/main" val="128465142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2012-06-29T17:00:00+10:00</Event_x0020_End_x0020_Date>
    <Event_x0020_Start_x0020_Date xmlns="2295e2e7-0eeb-498e-8716-217bb2ee6ee3">2012-06-26T17:00:00+10:00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D92E10-3D8B-4831-9584-7BC82972C8E2}">
  <ds:schemaRefs>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purl.org/dc/elements/1.1/"/>
    <ds:schemaRef ds:uri="8b529f77-48ab-4581-b468-93f09345b8aa"/>
    <ds:schemaRef ds:uri="2295e2e7-0eeb-498e-8716-217bb2ee6ee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TechEd_2012_Template_16x9 (4)</Template>
  <TotalTime>302</TotalTime>
  <Words>937</Words>
  <Application>Microsoft Office PowerPoint</Application>
  <PresentationFormat>Custom</PresentationFormat>
  <Paragraphs>117</Paragraphs>
  <Slides>23</Slides>
  <Notes>9</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TechEd_2012_Template_16x9 (4)</vt:lpstr>
      <vt:lpstr>White with Consolas font for code slides</vt:lpstr>
      <vt:lpstr>PowerPoint Presentation</vt:lpstr>
      <vt:lpstr>Using Windows Runtime and SDK to build Metro style apps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WinRT and the Metro style SDK</vt:lpstr>
      <vt:lpstr>WinRT and the Metro style SDK</vt:lpstr>
      <vt:lpstr>WinRT and the Metro style SDK</vt:lpstr>
      <vt:lpstr>WinRT and the Metro style SDK</vt:lpstr>
      <vt:lpstr>Let’s code!</vt:lpstr>
      <vt:lpstr>WinRT and the Metro style SDK</vt:lpstr>
      <vt:lpstr>Related Content</vt:lpstr>
      <vt:lpstr>Track Resources</vt:lpstr>
      <vt:lpstr>Resources</vt:lpstr>
      <vt:lpstr>PowerPoint Presentation</vt:lpstr>
      <vt:lpstr>MS Tag</vt:lpstr>
      <vt:lpstr>PowerPoint Presentation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2012</dc:subject>
  <dc:creator>Smanther</dc:creator>
  <cp:keywords>TechEd 2012</cp:keywords>
  <dc:description>Template: Jordan Cayabyab, Artitudes Design
Formatting:
Event Date: June 11-14, 2012
Event Location: Orlando, FL
Audience Type: IT Pros, Developers</dc:description>
  <cp:lastModifiedBy>John Lam (WINDOWS)</cp:lastModifiedBy>
  <cp:revision>84</cp:revision>
  <cp:lastPrinted>2010-05-11T05:02:34Z</cp:lastPrinted>
  <dcterms:created xsi:type="dcterms:W3CDTF">2012-05-03T15:33:54Z</dcterms:created>
  <dcterms:modified xsi:type="dcterms:W3CDTF">2012-06-07T20:26:21Z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