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6"/>
  </p:notesMasterIdLst>
  <p:handoutMasterIdLst>
    <p:handoutMasterId r:id="rId27"/>
  </p:handoutMasterIdLst>
  <p:sldIdLst>
    <p:sldId id="256" r:id="rId6"/>
    <p:sldId id="257" r:id="rId7"/>
    <p:sldId id="325" r:id="rId8"/>
    <p:sldId id="320" r:id="rId9"/>
    <p:sldId id="326" r:id="rId10"/>
    <p:sldId id="327" r:id="rId11"/>
    <p:sldId id="330" r:id="rId12"/>
    <p:sldId id="328" r:id="rId13"/>
    <p:sldId id="329" r:id="rId14"/>
    <p:sldId id="331" r:id="rId15"/>
    <p:sldId id="332" r:id="rId16"/>
    <p:sldId id="333" r:id="rId17"/>
    <p:sldId id="266" r:id="rId18"/>
    <p:sldId id="334" r:id="rId19"/>
    <p:sldId id="311" r:id="rId20"/>
    <p:sldId id="312" r:id="rId21"/>
    <p:sldId id="313" r:id="rId22"/>
    <p:sldId id="314" r:id="rId23"/>
    <p:sldId id="315" r:id="rId24"/>
    <p:sldId id="271" r:id="rId2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33" autoAdjust="0"/>
  </p:normalViewPr>
  <p:slideViewPr>
    <p:cSldViewPr>
      <p:cViewPr>
        <p:scale>
          <a:sx n="77" d="100"/>
          <a:sy n="77" d="100"/>
        </p:scale>
        <p:origin x="-354" y="-29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80" d="100"/>
        <a:sy n="80" d="100"/>
      </p:scale>
      <p:origin x="0" y="0"/>
    </p:cViewPr>
  </p:sorterViewPr>
  <p:notesViewPr>
    <p:cSldViewPr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E57B-A830-42EA-A6F9-A4F80FE751B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DBE35DEE-B721-418E-B44F-96BE6B786F6D}">
      <dgm:prSet phldrT="[Text]"/>
      <dgm:spPr/>
      <dgm:t>
        <a:bodyPr/>
        <a:lstStyle/>
        <a:p>
          <a:r>
            <a:rPr lang="en-US" dirty="0" smtClean="0"/>
            <a:t>Runtime Experience Team</a:t>
          </a:r>
          <a:endParaRPr lang="en-US" dirty="0"/>
        </a:p>
      </dgm:t>
    </dgm:pt>
    <dgm:pt modelId="{ECD3B3E5-EE10-4AC4-9E22-E9D4869CB24B}" type="parTrans" cxnId="{3CEC1ECB-1DD8-41C4-899A-02A7FD7C8281}">
      <dgm:prSet/>
      <dgm:spPr/>
      <dgm:t>
        <a:bodyPr/>
        <a:lstStyle/>
        <a:p>
          <a:endParaRPr lang="en-US"/>
        </a:p>
      </dgm:t>
    </dgm:pt>
    <dgm:pt modelId="{ABDA365D-3C6E-4964-892F-C426499FB2E9}" type="sibTrans" cxnId="{3CEC1ECB-1DD8-41C4-899A-02A7FD7C8281}">
      <dgm:prSet/>
      <dgm:spPr/>
      <dgm:t>
        <a:bodyPr/>
        <a:lstStyle/>
        <a:p>
          <a:endParaRPr lang="en-US"/>
        </a:p>
      </dgm:t>
    </dgm:pt>
    <dgm:pt modelId="{9F550ED3-E80C-4C8C-8E85-ADFBBB676046}">
      <dgm:prSet phldrT="[Text]"/>
      <dgm:spPr/>
      <dgm:t>
        <a:bodyPr/>
        <a:lstStyle/>
        <a:p>
          <a:r>
            <a:rPr lang="en-US" dirty="0" smtClean="0"/>
            <a:t>JavaScript [EZE]</a:t>
          </a:r>
          <a:endParaRPr lang="en-US" dirty="0"/>
        </a:p>
      </dgm:t>
    </dgm:pt>
    <dgm:pt modelId="{6C71F53A-997F-4A9B-A2B5-A421FD393381}" type="parTrans" cxnId="{5580DE13-0F8A-4851-825C-29133D14478D}">
      <dgm:prSet/>
      <dgm:spPr/>
      <dgm:t>
        <a:bodyPr/>
        <a:lstStyle/>
        <a:p>
          <a:endParaRPr lang="en-US"/>
        </a:p>
      </dgm:t>
    </dgm:pt>
    <dgm:pt modelId="{611F6967-38F6-472C-9E70-8A723DC14829}" type="sibTrans" cxnId="{5580DE13-0F8A-4851-825C-29133D14478D}">
      <dgm:prSet/>
      <dgm:spPr/>
      <dgm:t>
        <a:bodyPr/>
        <a:lstStyle/>
        <a:p>
          <a:endParaRPr lang="en-US" dirty="0"/>
        </a:p>
      </dgm:t>
    </dgm:pt>
    <dgm:pt modelId="{6AA4EF9A-05EA-4C99-B692-35155D8B9B76}">
      <dgm:prSet phldrT="[Text]"/>
      <dgm:spPr/>
      <dgm:t>
        <a:bodyPr/>
        <a:lstStyle/>
        <a:p>
          <a:r>
            <a:rPr lang="en-US" dirty="0" smtClean="0"/>
            <a:t>C#/VB &amp; CLR</a:t>
          </a:r>
          <a:endParaRPr lang="en-US" dirty="0"/>
        </a:p>
      </dgm:t>
    </dgm:pt>
    <dgm:pt modelId="{B4992F47-B9AB-44C8-BBDA-487EDE08F396}" type="parTrans" cxnId="{57DF2F53-BD4B-4C8D-85FE-58CBA4576032}">
      <dgm:prSet/>
      <dgm:spPr/>
      <dgm:t>
        <a:bodyPr/>
        <a:lstStyle/>
        <a:p>
          <a:endParaRPr lang="en-US"/>
        </a:p>
      </dgm:t>
    </dgm:pt>
    <dgm:pt modelId="{E692F8C2-B369-45B7-BACA-AC5E304E156C}" type="sibTrans" cxnId="{57DF2F53-BD4B-4C8D-85FE-58CBA4576032}">
      <dgm:prSet/>
      <dgm:spPr/>
      <dgm:t>
        <a:bodyPr/>
        <a:lstStyle/>
        <a:p>
          <a:endParaRPr lang="en-US" dirty="0"/>
        </a:p>
      </dgm:t>
    </dgm:pt>
    <dgm:pt modelId="{843C5E07-40B3-4146-9CE3-A4E89CE74D65}">
      <dgm:prSet phldrT="[Text]"/>
      <dgm:spPr/>
      <dgm:t>
        <a:bodyPr/>
        <a:lstStyle/>
        <a:p>
          <a:r>
            <a:rPr lang="en-US" dirty="0" smtClean="0"/>
            <a:t>C++ &amp; Windows SDK</a:t>
          </a:r>
          <a:endParaRPr lang="en-US" dirty="0"/>
        </a:p>
      </dgm:t>
    </dgm:pt>
    <dgm:pt modelId="{FE5F84D8-07E8-4EF6-949A-F083563D8E34}" type="parTrans" cxnId="{E61B0BE5-C923-40A2-8A87-AB2082428994}">
      <dgm:prSet/>
      <dgm:spPr/>
      <dgm:t>
        <a:bodyPr/>
        <a:lstStyle/>
        <a:p>
          <a:endParaRPr lang="en-US"/>
        </a:p>
      </dgm:t>
    </dgm:pt>
    <dgm:pt modelId="{D5475F13-DEF2-404F-A0DB-5A410D67AAD5}" type="sibTrans" cxnId="{E61B0BE5-C923-40A2-8A87-AB2082428994}">
      <dgm:prSet/>
      <dgm:spPr/>
      <dgm:t>
        <a:bodyPr/>
        <a:lstStyle/>
        <a:p>
          <a:endParaRPr lang="en-US" dirty="0"/>
        </a:p>
      </dgm:t>
    </dgm:pt>
    <dgm:pt modelId="{EE427525-CF83-4632-BDB8-894C188D2745}" type="pres">
      <dgm:prSet presAssocID="{73A1E57B-A830-42EA-A6F9-A4F80FE751BA}" presName="Name0" presStyleCnt="0">
        <dgm:presLayoutVars>
          <dgm:chMax val="1"/>
          <dgm:dir/>
          <dgm:animLvl val="ctr"/>
          <dgm:resizeHandles val="exact"/>
        </dgm:presLayoutVars>
      </dgm:prSet>
      <dgm:spPr/>
      <dgm:t>
        <a:bodyPr/>
        <a:lstStyle/>
        <a:p>
          <a:endParaRPr lang="en-US"/>
        </a:p>
      </dgm:t>
    </dgm:pt>
    <dgm:pt modelId="{F5A8977F-4B8B-4CD1-8D26-4CD6A7EE1659}" type="pres">
      <dgm:prSet presAssocID="{DBE35DEE-B721-418E-B44F-96BE6B786F6D}" presName="centerShape" presStyleLbl="node0" presStyleIdx="0" presStyleCnt="1"/>
      <dgm:spPr/>
      <dgm:t>
        <a:bodyPr/>
        <a:lstStyle/>
        <a:p>
          <a:endParaRPr lang="en-US"/>
        </a:p>
      </dgm:t>
    </dgm:pt>
    <dgm:pt modelId="{AE4BB898-0547-4FD0-BDDD-26A57C6A54B0}" type="pres">
      <dgm:prSet presAssocID="{9F550ED3-E80C-4C8C-8E85-ADFBBB676046}" presName="node" presStyleLbl="node1" presStyleIdx="0" presStyleCnt="3">
        <dgm:presLayoutVars>
          <dgm:bulletEnabled val="1"/>
        </dgm:presLayoutVars>
      </dgm:prSet>
      <dgm:spPr/>
      <dgm:t>
        <a:bodyPr/>
        <a:lstStyle/>
        <a:p>
          <a:endParaRPr lang="en-US"/>
        </a:p>
      </dgm:t>
    </dgm:pt>
    <dgm:pt modelId="{9403B54A-F8B0-4FAD-BFC3-6900C4C21D4E}" type="pres">
      <dgm:prSet presAssocID="{9F550ED3-E80C-4C8C-8E85-ADFBBB676046}" presName="dummy" presStyleCnt="0"/>
      <dgm:spPr/>
    </dgm:pt>
    <dgm:pt modelId="{1ED44F89-E5E8-413D-9B72-C97B764D1877}" type="pres">
      <dgm:prSet presAssocID="{611F6967-38F6-472C-9E70-8A723DC14829}" presName="sibTrans" presStyleLbl="sibTrans2D1" presStyleIdx="0" presStyleCnt="3"/>
      <dgm:spPr/>
      <dgm:t>
        <a:bodyPr/>
        <a:lstStyle/>
        <a:p>
          <a:endParaRPr lang="en-US"/>
        </a:p>
      </dgm:t>
    </dgm:pt>
    <dgm:pt modelId="{7FC8903C-16FF-4D41-A411-9BE3FFB3CB0C}" type="pres">
      <dgm:prSet presAssocID="{6AA4EF9A-05EA-4C99-B692-35155D8B9B76}" presName="node" presStyleLbl="node1" presStyleIdx="1" presStyleCnt="3">
        <dgm:presLayoutVars>
          <dgm:bulletEnabled val="1"/>
        </dgm:presLayoutVars>
      </dgm:prSet>
      <dgm:spPr/>
      <dgm:t>
        <a:bodyPr/>
        <a:lstStyle/>
        <a:p>
          <a:endParaRPr lang="en-US"/>
        </a:p>
      </dgm:t>
    </dgm:pt>
    <dgm:pt modelId="{9384D363-675E-4FA3-B85B-0045A3820E32}" type="pres">
      <dgm:prSet presAssocID="{6AA4EF9A-05EA-4C99-B692-35155D8B9B76}" presName="dummy" presStyleCnt="0"/>
      <dgm:spPr/>
    </dgm:pt>
    <dgm:pt modelId="{11CAFD55-80D9-4E6D-B29B-6FA628A74177}" type="pres">
      <dgm:prSet presAssocID="{E692F8C2-B369-45B7-BACA-AC5E304E156C}" presName="sibTrans" presStyleLbl="sibTrans2D1" presStyleIdx="1" presStyleCnt="3"/>
      <dgm:spPr/>
      <dgm:t>
        <a:bodyPr/>
        <a:lstStyle/>
        <a:p>
          <a:endParaRPr lang="en-US"/>
        </a:p>
      </dgm:t>
    </dgm:pt>
    <dgm:pt modelId="{E9B3FBEC-9B1F-4832-8A17-6279F78AB17F}" type="pres">
      <dgm:prSet presAssocID="{843C5E07-40B3-4146-9CE3-A4E89CE74D65}" presName="node" presStyleLbl="node1" presStyleIdx="2" presStyleCnt="3">
        <dgm:presLayoutVars>
          <dgm:bulletEnabled val="1"/>
        </dgm:presLayoutVars>
      </dgm:prSet>
      <dgm:spPr/>
      <dgm:t>
        <a:bodyPr/>
        <a:lstStyle/>
        <a:p>
          <a:endParaRPr lang="en-US"/>
        </a:p>
      </dgm:t>
    </dgm:pt>
    <dgm:pt modelId="{C8B27E8B-90EA-4EFA-9755-1D574C888AB6}" type="pres">
      <dgm:prSet presAssocID="{843C5E07-40B3-4146-9CE3-A4E89CE74D65}" presName="dummy" presStyleCnt="0"/>
      <dgm:spPr/>
    </dgm:pt>
    <dgm:pt modelId="{D734BD2B-7EE9-459F-88BC-04DF914A688A}" type="pres">
      <dgm:prSet presAssocID="{D5475F13-DEF2-404F-A0DB-5A410D67AAD5}" presName="sibTrans" presStyleLbl="sibTrans2D1" presStyleIdx="2" presStyleCnt="3"/>
      <dgm:spPr/>
      <dgm:t>
        <a:bodyPr/>
        <a:lstStyle/>
        <a:p>
          <a:endParaRPr lang="en-US"/>
        </a:p>
      </dgm:t>
    </dgm:pt>
  </dgm:ptLst>
  <dgm:cxnLst>
    <dgm:cxn modelId="{CF5BF8C5-FE97-4F4D-B24B-DFEEA971867C}" type="presOf" srcId="{6AA4EF9A-05EA-4C99-B692-35155D8B9B76}" destId="{7FC8903C-16FF-4D41-A411-9BE3FFB3CB0C}" srcOrd="0" destOrd="0" presId="urn:microsoft.com/office/officeart/2005/8/layout/radial6"/>
    <dgm:cxn modelId="{2545ECEC-8E2A-42BF-8044-ACD3652068DB}" type="presOf" srcId="{9F550ED3-E80C-4C8C-8E85-ADFBBB676046}" destId="{AE4BB898-0547-4FD0-BDDD-26A57C6A54B0}" srcOrd="0" destOrd="0" presId="urn:microsoft.com/office/officeart/2005/8/layout/radial6"/>
    <dgm:cxn modelId="{3732EDF3-7C5C-466A-AAA8-37368B4C2210}" type="presOf" srcId="{D5475F13-DEF2-404F-A0DB-5A410D67AAD5}" destId="{D734BD2B-7EE9-459F-88BC-04DF914A688A}" srcOrd="0" destOrd="0" presId="urn:microsoft.com/office/officeart/2005/8/layout/radial6"/>
    <dgm:cxn modelId="{3CEC1ECB-1DD8-41C4-899A-02A7FD7C8281}" srcId="{73A1E57B-A830-42EA-A6F9-A4F80FE751BA}" destId="{DBE35DEE-B721-418E-B44F-96BE6B786F6D}" srcOrd="0" destOrd="0" parTransId="{ECD3B3E5-EE10-4AC4-9E22-E9D4869CB24B}" sibTransId="{ABDA365D-3C6E-4964-892F-C426499FB2E9}"/>
    <dgm:cxn modelId="{5580DE13-0F8A-4851-825C-29133D14478D}" srcId="{DBE35DEE-B721-418E-B44F-96BE6B786F6D}" destId="{9F550ED3-E80C-4C8C-8E85-ADFBBB676046}" srcOrd="0" destOrd="0" parTransId="{6C71F53A-997F-4A9B-A2B5-A421FD393381}" sibTransId="{611F6967-38F6-472C-9E70-8A723DC14829}"/>
    <dgm:cxn modelId="{86C466CA-18DA-4D1B-B776-44C8D351C6B6}" type="presOf" srcId="{E692F8C2-B369-45B7-BACA-AC5E304E156C}" destId="{11CAFD55-80D9-4E6D-B29B-6FA628A74177}" srcOrd="0" destOrd="0" presId="urn:microsoft.com/office/officeart/2005/8/layout/radial6"/>
    <dgm:cxn modelId="{57DF2F53-BD4B-4C8D-85FE-58CBA4576032}" srcId="{DBE35DEE-B721-418E-B44F-96BE6B786F6D}" destId="{6AA4EF9A-05EA-4C99-B692-35155D8B9B76}" srcOrd="1" destOrd="0" parTransId="{B4992F47-B9AB-44C8-BBDA-487EDE08F396}" sibTransId="{E692F8C2-B369-45B7-BACA-AC5E304E156C}"/>
    <dgm:cxn modelId="{9508FBD5-F8E9-4A6C-8B32-3A12C001B8E7}" type="presOf" srcId="{DBE35DEE-B721-418E-B44F-96BE6B786F6D}" destId="{F5A8977F-4B8B-4CD1-8D26-4CD6A7EE1659}" srcOrd="0" destOrd="0" presId="urn:microsoft.com/office/officeart/2005/8/layout/radial6"/>
    <dgm:cxn modelId="{7C9AD1D7-743F-4CD3-BDA7-B18CDC5B1A17}" type="presOf" srcId="{73A1E57B-A830-42EA-A6F9-A4F80FE751BA}" destId="{EE427525-CF83-4632-BDB8-894C188D2745}" srcOrd="0" destOrd="0" presId="urn:microsoft.com/office/officeart/2005/8/layout/radial6"/>
    <dgm:cxn modelId="{E61B0BE5-C923-40A2-8A87-AB2082428994}" srcId="{DBE35DEE-B721-418E-B44F-96BE6B786F6D}" destId="{843C5E07-40B3-4146-9CE3-A4E89CE74D65}" srcOrd="2" destOrd="0" parTransId="{FE5F84D8-07E8-4EF6-949A-F083563D8E34}" sibTransId="{D5475F13-DEF2-404F-A0DB-5A410D67AAD5}"/>
    <dgm:cxn modelId="{F206E125-515E-4AF5-974F-E27EAB603D98}" type="presOf" srcId="{843C5E07-40B3-4146-9CE3-A4E89CE74D65}" destId="{E9B3FBEC-9B1F-4832-8A17-6279F78AB17F}" srcOrd="0" destOrd="0" presId="urn:microsoft.com/office/officeart/2005/8/layout/radial6"/>
    <dgm:cxn modelId="{3E12F0AB-BED1-48BC-A762-C4C206ACEC55}" type="presOf" srcId="{611F6967-38F6-472C-9E70-8A723DC14829}" destId="{1ED44F89-E5E8-413D-9B72-C97B764D1877}" srcOrd="0" destOrd="0" presId="urn:microsoft.com/office/officeart/2005/8/layout/radial6"/>
    <dgm:cxn modelId="{DB9358D5-E57B-49C8-9745-393604CA63C7}" type="presParOf" srcId="{EE427525-CF83-4632-BDB8-894C188D2745}" destId="{F5A8977F-4B8B-4CD1-8D26-4CD6A7EE1659}" srcOrd="0" destOrd="0" presId="urn:microsoft.com/office/officeart/2005/8/layout/radial6"/>
    <dgm:cxn modelId="{4093A17F-0B77-44CB-AFEB-0B0B3BFCB947}" type="presParOf" srcId="{EE427525-CF83-4632-BDB8-894C188D2745}" destId="{AE4BB898-0547-4FD0-BDDD-26A57C6A54B0}" srcOrd="1" destOrd="0" presId="urn:microsoft.com/office/officeart/2005/8/layout/radial6"/>
    <dgm:cxn modelId="{CFE295DB-8B03-4A54-AE18-FB68428A5B74}" type="presParOf" srcId="{EE427525-CF83-4632-BDB8-894C188D2745}" destId="{9403B54A-F8B0-4FAD-BFC3-6900C4C21D4E}" srcOrd="2" destOrd="0" presId="urn:microsoft.com/office/officeart/2005/8/layout/radial6"/>
    <dgm:cxn modelId="{208E7D66-35DC-4588-847F-FF11AE75CAEB}" type="presParOf" srcId="{EE427525-CF83-4632-BDB8-894C188D2745}" destId="{1ED44F89-E5E8-413D-9B72-C97B764D1877}" srcOrd="3" destOrd="0" presId="urn:microsoft.com/office/officeart/2005/8/layout/radial6"/>
    <dgm:cxn modelId="{88C1B4EE-372F-43E7-A9CE-B405456A35A2}" type="presParOf" srcId="{EE427525-CF83-4632-BDB8-894C188D2745}" destId="{7FC8903C-16FF-4D41-A411-9BE3FFB3CB0C}" srcOrd="4" destOrd="0" presId="urn:microsoft.com/office/officeart/2005/8/layout/radial6"/>
    <dgm:cxn modelId="{91C9F4C3-6EB8-40B6-8C60-2BE4D8EC6421}" type="presParOf" srcId="{EE427525-CF83-4632-BDB8-894C188D2745}" destId="{9384D363-675E-4FA3-B85B-0045A3820E32}" srcOrd="5" destOrd="0" presId="urn:microsoft.com/office/officeart/2005/8/layout/radial6"/>
    <dgm:cxn modelId="{975F36C8-B9F1-4BAF-A12C-0C1B14327BDE}" type="presParOf" srcId="{EE427525-CF83-4632-BDB8-894C188D2745}" destId="{11CAFD55-80D9-4E6D-B29B-6FA628A74177}" srcOrd="6" destOrd="0" presId="urn:microsoft.com/office/officeart/2005/8/layout/radial6"/>
    <dgm:cxn modelId="{7E964812-6733-4C69-817A-BC5519A38BA7}" type="presParOf" srcId="{EE427525-CF83-4632-BDB8-894C188D2745}" destId="{E9B3FBEC-9B1F-4832-8A17-6279F78AB17F}" srcOrd="7" destOrd="0" presId="urn:microsoft.com/office/officeart/2005/8/layout/radial6"/>
    <dgm:cxn modelId="{B520DDB3-3E7D-4764-8731-3FACEC17D8B1}" type="presParOf" srcId="{EE427525-CF83-4632-BDB8-894C188D2745}" destId="{C8B27E8B-90EA-4EFA-9755-1D574C888AB6}" srcOrd="8" destOrd="0" presId="urn:microsoft.com/office/officeart/2005/8/layout/radial6"/>
    <dgm:cxn modelId="{2806F6A8-C18E-4413-B28F-5AE683EFFB0F}" type="presParOf" srcId="{EE427525-CF83-4632-BDB8-894C188D2745}" destId="{D734BD2B-7EE9-459F-88BC-04DF914A688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4BD2B-7EE9-459F-88BC-04DF914A688A}">
      <dsp:nvSpPr>
        <dsp:cNvPr id="0" name=""/>
        <dsp:cNvSpPr/>
      </dsp:nvSpPr>
      <dsp:spPr>
        <a:xfrm>
          <a:off x="802896" y="672394"/>
          <a:ext cx="4491718" cy="4491718"/>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CAFD55-80D9-4E6D-B29B-6FA628A74177}">
      <dsp:nvSpPr>
        <dsp:cNvPr id="0" name=""/>
        <dsp:cNvSpPr/>
      </dsp:nvSpPr>
      <dsp:spPr>
        <a:xfrm>
          <a:off x="802896" y="672394"/>
          <a:ext cx="4491718" cy="4491718"/>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D44F89-E5E8-413D-9B72-C97B764D1877}">
      <dsp:nvSpPr>
        <dsp:cNvPr id="0" name=""/>
        <dsp:cNvSpPr/>
      </dsp:nvSpPr>
      <dsp:spPr>
        <a:xfrm>
          <a:off x="802896" y="672394"/>
          <a:ext cx="4491718" cy="4491718"/>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A8977F-4B8B-4CD1-8D26-4CD6A7EE1659}">
      <dsp:nvSpPr>
        <dsp:cNvPr id="0" name=""/>
        <dsp:cNvSpPr/>
      </dsp:nvSpPr>
      <dsp:spPr>
        <a:xfrm>
          <a:off x="2015632" y="1885131"/>
          <a:ext cx="2066246" cy="20662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Runtime Experience Team</a:t>
          </a:r>
          <a:endParaRPr lang="en-US" sz="2300" kern="1200" dirty="0"/>
        </a:p>
      </dsp:txBody>
      <dsp:txXfrm>
        <a:off x="2318227" y="2187726"/>
        <a:ext cx="1461056" cy="1461056"/>
      </dsp:txXfrm>
    </dsp:sp>
    <dsp:sp modelId="{AE4BB898-0547-4FD0-BDDD-26A57C6A54B0}">
      <dsp:nvSpPr>
        <dsp:cNvPr id="0" name=""/>
        <dsp:cNvSpPr/>
      </dsp:nvSpPr>
      <dsp:spPr>
        <a:xfrm>
          <a:off x="2325569" y="1278"/>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JavaScript [EZE]</a:t>
          </a:r>
          <a:endParaRPr lang="en-US" sz="1700" kern="1200" dirty="0"/>
        </a:p>
      </dsp:txBody>
      <dsp:txXfrm>
        <a:off x="2537385" y="213094"/>
        <a:ext cx="1022740" cy="1022740"/>
      </dsp:txXfrm>
    </dsp:sp>
    <dsp:sp modelId="{7FC8903C-16FF-4D41-A411-9BE3FFB3CB0C}">
      <dsp:nvSpPr>
        <dsp:cNvPr id="0" name=""/>
        <dsp:cNvSpPr/>
      </dsp:nvSpPr>
      <dsp:spPr>
        <a:xfrm>
          <a:off x="4225447"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C#/VB &amp; CLR</a:t>
          </a:r>
          <a:endParaRPr lang="en-US" sz="1700" kern="1200" dirty="0"/>
        </a:p>
      </dsp:txBody>
      <dsp:txXfrm>
        <a:off x="4437263" y="3503778"/>
        <a:ext cx="1022740" cy="1022740"/>
      </dsp:txXfrm>
    </dsp:sp>
    <dsp:sp modelId="{E9B3FBEC-9B1F-4832-8A17-6279F78AB17F}">
      <dsp:nvSpPr>
        <dsp:cNvPr id="0" name=""/>
        <dsp:cNvSpPr/>
      </dsp:nvSpPr>
      <dsp:spPr>
        <a:xfrm>
          <a:off x="425691"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 &amp; Windows SDK</a:t>
          </a:r>
          <a:endParaRPr lang="en-US" sz="1700" kern="1200" dirty="0"/>
        </a:p>
      </dsp:txBody>
      <dsp:txXfrm>
        <a:off x="637507" y="3503778"/>
        <a:ext cx="1022740" cy="10227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6/5/2012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6/5/2012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ag.microsoft.com/overview.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6/5/2012 8:12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6/5/2012 8:12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6/5/2012 8:12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4438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alpha val="99000"/>
                  </a:schemeClr>
                </a:solidFill>
                <a:effectLst/>
                <a:latin typeface="Segoe UI" pitchFamily="34" charset="0"/>
                <a:ea typeface="+mn-ea"/>
                <a:cs typeface="+mn-cs"/>
              </a:rPr>
              <a:t>TechEd</a:t>
            </a:r>
            <a:r>
              <a:rPr lang="en-US" sz="900" kern="1200" dirty="0" smtClean="0">
                <a:solidFill>
                  <a:schemeClr val="tx1">
                    <a:alpha val="99000"/>
                  </a:schemeClr>
                </a:solidFill>
                <a:effectLst/>
                <a:latin typeface="Segoe UI" pitchFamily="34" charset="0"/>
                <a:ea typeface="+mn-ea"/>
                <a:cs typeface="+mn-cs"/>
              </a:rPr>
              <a:t> is working with Microsoft Tag (</a:t>
            </a:r>
            <a:r>
              <a:rPr lang="en-US" sz="900" u="sng" kern="1200" dirty="0" smtClean="0">
                <a:solidFill>
                  <a:schemeClr val="tx1">
                    <a:alpha val="99000"/>
                  </a:schemeClr>
                </a:solidFill>
                <a:effectLst/>
                <a:latin typeface="Segoe UI" pitchFamily="34" charset="0"/>
                <a:ea typeface="+mn-ea"/>
                <a:cs typeface="+mn-cs"/>
                <a:hlinkClick r:id="rId3"/>
              </a:rPr>
              <a:t>http://tag.microsoft.com/overview.aspx</a:t>
            </a:r>
            <a:r>
              <a:rPr lang="en-US" sz="900" kern="1200" dirty="0" smtClean="0">
                <a:solidFill>
                  <a:schemeClr val="tx1">
                    <a:alpha val="99000"/>
                  </a:schemeClr>
                </a:solidFill>
                <a:effectLst/>
                <a:latin typeface="Segoe UI" pitchFamily="34" charset="0"/>
                <a:ea typeface="+mn-ea"/>
                <a:cs typeface="+mn-cs"/>
              </a:rPr>
              <a:t>) to create a unique Tag for every session at the event. Your session Tag will appear on both the room signage and at the end of your presentation. With your session Tag, attendees will be able to scan as they enter the room to retrieve session details, view speaker bios, and engage in discussions; or scan at the end of the presentation to evaluate your session and download materials.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33270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6/5/2012 8:12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hyperlink" Target="http://www.microsoft.com/learning" TargetMode="External"/><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microsoft.com/msd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emf"/><Relationship Id="rId11" Type="http://schemas.microsoft.com/office/2007/relationships/hdphoto" Target="../media/hdphoto2.wdp"/><Relationship Id="rId5" Type="http://schemas.openxmlformats.org/officeDocument/2006/relationships/hyperlink" Target="http://northamerica.msteched.com/" TargetMode="External"/><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hyperlink" Target="http://microsoft.com/technet"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e/ef/Anders_Hejlsberg.jp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upload.wikimedia.org/wikipedia/commons/4/44/AlanCooper.jp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upload.wikimedia.org/wikipedia/commons/0/09/BEich.jp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upload.wikimedia.org/wikipedia/commons/d/da/BjarneStroustrup.jp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32417462"/>
              </p:ext>
            </p:extLst>
          </p:nvPr>
        </p:nvGraphicFramePr>
        <p:xfrm>
          <a:off x="3045657" y="692696"/>
          <a:ext cx="6097511" cy="545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4833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41884" y="2492896"/>
            <a:ext cx="9546203" cy="867930"/>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latin typeface="Segoe Script" pitchFamily="34" charset="0"/>
              </a:rPr>
              <a:t>No Programmer Left Behind</a:t>
            </a:r>
          </a:p>
        </p:txBody>
      </p:sp>
    </p:spTree>
    <p:extLst>
      <p:ext uri="{BB962C8B-B14F-4D97-AF65-F5344CB8AC3E}">
        <p14:creationId xmlns:p14="http://schemas.microsoft.com/office/powerpoint/2010/main" val="987787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8 Things About Building Great Metro style apps</a:t>
            </a:r>
            <a:endParaRPr lang="en-US" dirty="0"/>
          </a:p>
        </p:txBody>
      </p:sp>
      <p:sp>
        <p:nvSpPr>
          <p:cNvPr id="4" name="Text Placeholder 3"/>
          <p:cNvSpPr>
            <a:spLocks noGrp="1"/>
          </p:cNvSpPr>
          <p:nvPr>
            <p:ph type="body" sz="quarter" idx="10"/>
          </p:nvPr>
        </p:nvSpPr>
        <p:spPr>
          <a:xfrm>
            <a:off x="519112" y="1447799"/>
            <a:ext cx="11149013" cy="4235006"/>
          </a:xfrm>
        </p:spPr>
        <p:txBody>
          <a:bodyPr/>
          <a:lstStyle/>
          <a:p>
            <a:pPr marL="514350" indent="-514350">
              <a:buAutoNum type="arabicPeriod"/>
            </a:pPr>
            <a:r>
              <a:rPr lang="en-US" dirty="0">
                <a:solidFill>
                  <a:schemeClr val="tx1">
                    <a:alpha val="99000"/>
                  </a:schemeClr>
                </a:solidFill>
              </a:rPr>
              <a:t>Use what you know</a:t>
            </a:r>
          </a:p>
          <a:p>
            <a:pPr marL="514350" indent="-514350">
              <a:buAutoNum type="arabicPeriod"/>
            </a:pPr>
            <a:r>
              <a:rPr lang="en-US" dirty="0">
                <a:solidFill>
                  <a:schemeClr val="tx1">
                    <a:alpha val="99000"/>
                  </a:schemeClr>
                </a:solidFill>
              </a:rPr>
              <a:t>Use what you have</a:t>
            </a:r>
          </a:p>
          <a:p>
            <a:pPr marL="514350" indent="-514350">
              <a:buAutoNum type="arabicPeriod"/>
            </a:pPr>
            <a:r>
              <a:rPr lang="en-US" dirty="0">
                <a:solidFill>
                  <a:schemeClr val="tx1">
                    <a:alpha val="99000"/>
                  </a:schemeClr>
                </a:solidFill>
              </a:rPr>
              <a:t>Light up on the OS</a:t>
            </a:r>
          </a:p>
          <a:p>
            <a:pPr marL="514350" indent="-514350">
              <a:buAutoNum type="arabicPeriod"/>
            </a:pPr>
            <a:r>
              <a:rPr lang="en-US" dirty="0">
                <a:solidFill>
                  <a:schemeClr val="tx1">
                    <a:alpha val="99000"/>
                  </a:schemeClr>
                </a:solidFill>
              </a:rPr>
              <a:t>Mix and match your languages</a:t>
            </a:r>
          </a:p>
          <a:p>
            <a:pPr marL="514350" indent="-514350">
              <a:buAutoNum type="arabicPeriod"/>
            </a:pPr>
            <a:r>
              <a:rPr lang="en-US" dirty="0">
                <a:solidFill>
                  <a:schemeClr val="tx1">
                    <a:alpha val="99000"/>
                  </a:schemeClr>
                </a:solidFill>
              </a:rPr>
              <a:t>When bad things happen</a:t>
            </a:r>
          </a:p>
          <a:p>
            <a:pPr marL="514350" indent="-514350">
              <a:buAutoNum type="arabicPeriod"/>
            </a:pPr>
            <a:r>
              <a:rPr lang="en-US" dirty="0">
                <a:solidFill>
                  <a:schemeClr val="tx1">
                    <a:alpha val="99000"/>
                  </a:schemeClr>
                </a:solidFill>
              </a:rPr>
              <a:t>Use what others know</a:t>
            </a:r>
          </a:p>
          <a:p>
            <a:pPr marL="514350" indent="-514350">
              <a:buAutoNum type="arabicPeriod"/>
            </a:pPr>
            <a:r>
              <a:rPr lang="en-US" dirty="0">
                <a:solidFill>
                  <a:schemeClr val="tx1">
                    <a:alpha val="99000"/>
                  </a:schemeClr>
                </a:solidFill>
              </a:rPr>
              <a:t>Getting it right</a:t>
            </a:r>
          </a:p>
          <a:p>
            <a:pPr marL="514350" indent="-514350">
              <a:buAutoNum type="arabicPeriod"/>
            </a:pPr>
            <a:r>
              <a:rPr lang="en-US" dirty="0">
                <a:solidFill>
                  <a:schemeClr val="tx1">
                    <a:alpha val="99000"/>
                  </a:schemeClr>
                </a:solidFill>
              </a:rPr>
              <a:t>Ship it</a:t>
            </a:r>
            <a:r>
              <a:rPr lang="en-US" dirty="0" smtClean="0">
                <a:solidFill>
                  <a:schemeClr val="tx1">
                    <a:alpha val="99000"/>
                  </a:schemeClr>
                </a:solidFill>
              </a:rPr>
              <a:t>!</a:t>
            </a:r>
            <a:endParaRPr lang="en-US" dirty="0">
              <a:solidFill>
                <a:schemeClr val="tx1">
                  <a:alpha val="99000"/>
                </a:schemeClr>
              </a:solidFill>
            </a:endParaRPr>
          </a:p>
        </p:txBody>
      </p:sp>
    </p:spTree>
    <p:extLst>
      <p:ext uri="{BB962C8B-B14F-4D97-AF65-F5344CB8AC3E}">
        <p14:creationId xmlns:p14="http://schemas.microsoft.com/office/powerpoint/2010/main" val="2104477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2" name="Title 1"/>
          <p:cNvSpPr>
            <a:spLocks noGrp="1"/>
          </p:cNvSpPr>
          <p:nvPr>
            <p:ph type="ctrTitle"/>
          </p:nvPr>
        </p:nvSpPr>
        <p:spPr/>
        <p:txBody>
          <a:bodyPr/>
          <a:lstStyle/>
          <a:p>
            <a:r>
              <a:rPr lang="en-US" dirty="0" smtClean="0"/>
              <a:t>Let’s code!</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Things About Building Great Metro style apps</a:t>
            </a:r>
          </a:p>
        </p:txBody>
      </p:sp>
      <p:sp>
        <p:nvSpPr>
          <p:cNvPr id="4" name="Text Placeholder 3"/>
          <p:cNvSpPr>
            <a:spLocks noGrp="1"/>
          </p:cNvSpPr>
          <p:nvPr>
            <p:ph type="body" sz="quarter" idx="10"/>
          </p:nvPr>
        </p:nvSpPr>
        <p:spPr>
          <a:xfrm>
            <a:off x="519112" y="1447799"/>
            <a:ext cx="11149013" cy="4235006"/>
          </a:xfrm>
        </p:spPr>
        <p:txBody>
          <a:bodyPr/>
          <a:lstStyle/>
          <a:p>
            <a:pPr marL="514350" indent="-514350">
              <a:buAutoNum type="arabicPeriod"/>
            </a:pPr>
            <a:r>
              <a:rPr lang="en-US" dirty="0">
                <a:solidFill>
                  <a:schemeClr val="tx1">
                    <a:alpha val="99000"/>
                  </a:schemeClr>
                </a:solidFill>
              </a:rPr>
              <a:t>Use what you know</a:t>
            </a:r>
          </a:p>
          <a:p>
            <a:pPr marL="514350" indent="-514350">
              <a:buAutoNum type="arabicPeriod"/>
            </a:pPr>
            <a:r>
              <a:rPr lang="en-US" dirty="0">
                <a:solidFill>
                  <a:schemeClr val="tx1">
                    <a:alpha val="99000"/>
                  </a:schemeClr>
                </a:solidFill>
              </a:rPr>
              <a:t>Use what you have</a:t>
            </a:r>
          </a:p>
          <a:p>
            <a:pPr marL="514350" indent="-514350">
              <a:buAutoNum type="arabicPeriod"/>
            </a:pPr>
            <a:r>
              <a:rPr lang="en-US" dirty="0">
                <a:solidFill>
                  <a:schemeClr val="tx1">
                    <a:alpha val="99000"/>
                  </a:schemeClr>
                </a:solidFill>
              </a:rPr>
              <a:t>Light up on the OS</a:t>
            </a:r>
          </a:p>
          <a:p>
            <a:pPr marL="514350" indent="-514350">
              <a:buAutoNum type="arabicPeriod"/>
            </a:pPr>
            <a:r>
              <a:rPr lang="en-US" dirty="0">
                <a:solidFill>
                  <a:schemeClr val="tx1">
                    <a:alpha val="99000"/>
                  </a:schemeClr>
                </a:solidFill>
              </a:rPr>
              <a:t>Mix and match your languages</a:t>
            </a:r>
          </a:p>
          <a:p>
            <a:pPr marL="514350" indent="-514350">
              <a:buAutoNum type="arabicPeriod"/>
            </a:pPr>
            <a:r>
              <a:rPr lang="en-US" dirty="0">
                <a:solidFill>
                  <a:schemeClr val="tx1">
                    <a:alpha val="99000"/>
                  </a:schemeClr>
                </a:solidFill>
              </a:rPr>
              <a:t>When bad things happen</a:t>
            </a:r>
          </a:p>
          <a:p>
            <a:pPr marL="514350" indent="-514350">
              <a:buAutoNum type="arabicPeriod"/>
            </a:pPr>
            <a:r>
              <a:rPr lang="en-US" dirty="0">
                <a:solidFill>
                  <a:schemeClr val="tx1">
                    <a:alpha val="99000"/>
                  </a:schemeClr>
                </a:solidFill>
              </a:rPr>
              <a:t>Use what others know</a:t>
            </a:r>
          </a:p>
          <a:p>
            <a:pPr marL="514350" indent="-514350">
              <a:buAutoNum type="arabicPeriod"/>
            </a:pPr>
            <a:r>
              <a:rPr lang="en-US" dirty="0">
                <a:solidFill>
                  <a:schemeClr val="tx1">
                    <a:alpha val="99000"/>
                  </a:schemeClr>
                </a:solidFill>
              </a:rPr>
              <a:t>Getting it right</a:t>
            </a:r>
          </a:p>
          <a:p>
            <a:pPr marL="514350" indent="-514350">
              <a:buAutoNum type="arabicPeriod"/>
            </a:pPr>
            <a:r>
              <a:rPr lang="en-US" dirty="0">
                <a:solidFill>
                  <a:schemeClr val="tx1">
                    <a:alpha val="99000"/>
                  </a:schemeClr>
                </a:solidFill>
              </a:rPr>
              <a:t>Ship it</a:t>
            </a:r>
            <a:r>
              <a:rPr lang="en-US" dirty="0" smtClean="0">
                <a:solidFill>
                  <a:schemeClr val="tx1">
                    <a:alpha val="99000"/>
                  </a:schemeClr>
                </a:solidFill>
              </a:rPr>
              <a:t>!</a:t>
            </a:r>
            <a:endParaRPr lang="en-US" dirty="0">
              <a:solidFill>
                <a:schemeClr val="tx1">
                  <a:alpha val="99000"/>
                </a:schemeClr>
              </a:solidFill>
            </a:endParaRPr>
          </a:p>
        </p:txBody>
      </p:sp>
    </p:spTree>
    <p:extLst>
      <p:ext uri="{BB962C8B-B14F-4D97-AF65-F5344CB8AC3E}">
        <p14:creationId xmlns:p14="http://schemas.microsoft.com/office/powerpoint/2010/main" val="321570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07868" y="2628920"/>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6" name="Rectangle 15"/>
          <p:cNvSpPr/>
          <p:nvPr/>
        </p:nvSpPr>
        <p:spPr bwMode="auto">
          <a:xfrm>
            <a:off x="515814" y="1988840"/>
            <a:ext cx="11165143"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667870" y="1483348"/>
            <a:ext cx="11013088" cy="1778949"/>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Breakout Sessions</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DEV352: </a:t>
            </a:r>
            <a:r>
              <a:rPr lang="en-US" sz="2000" dirty="0"/>
              <a:t>What Web Developers Need to Know When Building Metro style Apps </a:t>
            </a:r>
            <a:endParaRPr lang="en-US" sz="2000" dirty="0" smtClean="0">
              <a:solidFill>
                <a:schemeClr val="tx1">
                  <a:alpha val="99000"/>
                </a:schemeClr>
              </a:solidFill>
            </a:endParaRP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DEV353: Building Metro style Apps with XAML</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DEV354: </a:t>
            </a:r>
            <a:r>
              <a:rPr lang="en-US" sz="2000" dirty="0"/>
              <a:t>Building Windows 8 Metro style UIs </a:t>
            </a:r>
            <a:endParaRPr lang="en-US" sz="2000" dirty="0" smtClean="0"/>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DEV366: </a:t>
            </a:r>
            <a:r>
              <a:rPr lang="en-US" sz="2000" dirty="0"/>
              <a:t>Building Metro style Apps with HTML and JavaScript </a:t>
            </a:r>
            <a:endParaRPr lang="en-US" sz="2000" dirty="0">
              <a:solidFill>
                <a:schemeClr val="tx1">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31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1" presetClass="exit" presetSubtype="0" fill="hold" grpId="1"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2" presetClass="entr" presetSubtype="8" decel="10000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1000" fill="hold"/>
                                        <p:tgtEl>
                                          <p:spTgt spid="16"/>
                                        </p:tgtEl>
                                        <p:attrNameLst>
                                          <p:attrName>ppt_x</p:attrName>
                                        </p:attrNameLst>
                                      </p:cBhvr>
                                      <p:tavLst>
                                        <p:tav tm="0">
                                          <p:val>
                                            <p:strVal val="0-#ppt_w/2"/>
                                          </p:val>
                                        </p:tav>
                                        <p:tav tm="100000">
                                          <p:val>
                                            <p:strVal val="#ppt_x"/>
                                          </p:val>
                                        </p:tav>
                                      </p:tavLst>
                                    </p:anim>
                                    <p:anim calcmode="lin" valueType="num">
                                      <p:cBhvr additive="base">
                                        <p:cTn id="21" dur="10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0-#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3" grpId="0" animBg="1"/>
      <p:bldP spid="8" grpId="0"/>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Resources</a:t>
            </a:r>
            <a:endParaRPr lang="en-US" dirty="0"/>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08393"/>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1112"/>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3831"/>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Resource 1</a:t>
            </a:r>
            <a:endParaRPr lang="en-US" sz="2400" dirty="0">
              <a:solidFill>
                <a:schemeClr val="tx1">
                  <a:alpha val="99000"/>
                </a:schemeClr>
              </a:solidFill>
            </a:endParaRPr>
          </a:p>
        </p:txBody>
      </p:sp>
      <p:sp>
        <p:nvSpPr>
          <p:cNvPr id="8" name="Rectangle 7"/>
          <p:cNvSpPr/>
          <p:nvPr/>
        </p:nvSpPr>
        <p:spPr>
          <a:xfrm>
            <a:off x="667870" y="23160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2</a:t>
            </a:r>
            <a:endParaRPr lang="en-US" sz="2400" dirty="0">
              <a:solidFill>
                <a:schemeClr val="tx1">
                  <a:alpha val="99000"/>
                </a:schemeClr>
              </a:solidFill>
            </a:endParaRPr>
          </a:p>
        </p:txBody>
      </p:sp>
      <p:sp>
        <p:nvSpPr>
          <p:cNvPr id="9" name="Rectangle 8"/>
          <p:cNvSpPr/>
          <p:nvPr/>
        </p:nvSpPr>
        <p:spPr>
          <a:xfrm>
            <a:off x="667870" y="31487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3</a:t>
            </a:r>
            <a:endParaRPr lang="en-US" sz="2400" dirty="0">
              <a:solidFill>
                <a:schemeClr val="tx1">
                  <a:alpha val="99000"/>
                </a:schemeClr>
              </a:solidFill>
            </a:endParaRPr>
          </a:p>
        </p:txBody>
      </p:sp>
      <p:sp>
        <p:nvSpPr>
          <p:cNvPr id="10" name="Rectangle 9"/>
          <p:cNvSpPr/>
          <p:nvPr/>
        </p:nvSpPr>
        <p:spPr>
          <a:xfrm>
            <a:off x="667870" y="39815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4</a:t>
            </a:r>
            <a:endParaRPr lang="en-US" sz="2400" dirty="0">
              <a:solidFill>
                <a:schemeClr val="tx1">
                  <a:alpha val="99000"/>
                </a:schemeClr>
              </a:solidFill>
            </a:endParaRPr>
          </a:p>
        </p:txBody>
      </p:sp>
      <p:sp>
        <p:nvSpPr>
          <p:cNvPr id="11"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2" name="Rectangle 11"/>
          <p:cNvSpPr/>
          <p:nvPr/>
        </p:nvSpPr>
        <p:spPr bwMode="auto">
          <a:xfrm>
            <a:off x="9218612" y="115512"/>
            <a:ext cx="2854754" cy="2462213"/>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pPr defTabSz="914099" fontAlgn="base">
              <a:spcBef>
                <a:spcPct val="0"/>
              </a:spcBef>
              <a:spcAft>
                <a:spcPct val="0"/>
              </a:spcAft>
            </a:pPr>
            <a:r>
              <a:rPr lang="en-US" dirty="0">
                <a:solidFill>
                  <a:schemeClr val="tx1">
                    <a:alpha val="99000"/>
                  </a:schemeClr>
                </a:solidFill>
              </a:rPr>
              <a:t>Track PMs will supply the content for this slide, which will be inserted during the final scrub. </a:t>
            </a:r>
          </a:p>
        </p:txBody>
      </p:sp>
      <p:pic>
        <p:nvPicPr>
          <p:cNvPr id="13"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7609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000" fill="hold"/>
                                        <p:tgtEl>
                                          <p:spTgt spid="10"/>
                                        </p:tgtEl>
                                        <p:attrNameLst>
                                          <p:attrName>ppt_x</p:attrName>
                                        </p:attrNameLst>
                                      </p:cBhvr>
                                      <p:tavLst>
                                        <p:tav tm="0">
                                          <p:val>
                                            <p:strVal val="0-#ppt_w/2"/>
                                          </p:val>
                                        </p:tav>
                                        <p:tav tm="100000">
                                          <p:val>
                                            <p:strVal val="#ppt_x"/>
                                          </p:val>
                                        </p:tav>
                                      </p:tavLst>
                                    </p:anim>
                                    <p:anim calcmode="lin" valueType="num">
                                      <p:cBhvr additive="base">
                                        <p:cTn id="41" dur="10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3" name="myTechEd Tile"/>
          <p:cNvGrpSpPr/>
          <p:nvPr/>
        </p:nvGrpSpPr>
        <p:grpSpPr bwMode="ltGray">
          <a:xfrm>
            <a:off x="1022072" y="1168386"/>
            <a:ext cx="4991111" cy="2240280"/>
            <a:chOff x="1022072" y="1168386"/>
            <a:chExt cx="4991111" cy="2240280"/>
          </a:xfrm>
        </p:grpSpPr>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ltGray">
            <a:xfrm>
              <a:off x="2388388" y="1433246"/>
              <a:ext cx="2258478" cy="806917"/>
            </a:xfrm>
            <a:prstGeom prst="rect">
              <a:avLst/>
            </a:prstGeom>
          </p:spPr>
        </p:pic>
      </p:gr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5"/>
                </a:rPr>
                <a:t>http://northamerica.msteched.com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8"/>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9"/>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2"/>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52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600" fill="hold"/>
                                        <p:tgtEl>
                                          <p:spTgt spid="3"/>
                                        </p:tgtEl>
                                        <p:attrNameLst>
                                          <p:attrName>ppt_x</p:attrName>
                                        </p:attrNameLst>
                                      </p:cBhvr>
                                      <p:tavLst>
                                        <p:tav tm="0">
                                          <p:val>
                                            <p:strVal val="#ppt_x"/>
                                          </p:val>
                                        </p:tav>
                                        <p:tav tm="100000">
                                          <p:val>
                                            <p:strVal val="#ppt_x"/>
                                          </p:val>
                                        </p:tav>
                                      </p:tavLst>
                                    </p:anim>
                                    <p:anim calcmode="lin" valueType="num">
                                      <p:cBhvr additive="base">
                                        <p:cTn id="10" dur="16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300" fill="hold"/>
                                        <p:tgtEl>
                                          <p:spTgt spid="6"/>
                                        </p:tgtEl>
                                        <p:attrNameLst>
                                          <p:attrName>ppt_x</p:attrName>
                                        </p:attrNameLst>
                                      </p:cBhvr>
                                      <p:tavLst>
                                        <p:tav tm="0">
                                          <p:val>
                                            <p:strVal val="#ppt_x"/>
                                          </p:val>
                                        </p:tav>
                                        <p:tav tm="100000">
                                          <p:val>
                                            <p:strVal val="#ppt_x"/>
                                          </p:val>
                                        </p:tav>
                                      </p:tavLst>
                                    </p:anim>
                                    <p:anim calcmode="lin" valueType="num">
                                      <p:cBhvr additive="base">
                                        <p:cTn id="14" dur="13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600" fill="hold"/>
                                        <p:tgtEl>
                                          <p:spTgt spid="10"/>
                                        </p:tgtEl>
                                        <p:attrNameLst>
                                          <p:attrName>ppt_x</p:attrName>
                                        </p:attrNameLst>
                                      </p:cBhvr>
                                      <p:tavLst>
                                        <p:tav tm="0">
                                          <p:val>
                                            <p:strVal val="#ppt_x"/>
                                          </p:val>
                                        </p:tav>
                                        <p:tav tm="100000">
                                          <p:val>
                                            <p:strVal val="#ppt_x"/>
                                          </p:val>
                                        </p:tav>
                                      </p:tavLst>
                                    </p:anim>
                                    <p:anim calcmode="lin" valueType="num">
                                      <p:cBhvr additive="base">
                                        <p:cTn id="18" dur="16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1300" fill="hold"/>
                                        <p:tgtEl>
                                          <p:spTgt spid="16"/>
                                        </p:tgtEl>
                                        <p:attrNameLst>
                                          <p:attrName>ppt_x</p:attrName>
                                        </p:attrNameLst>
                                      </p:cBhvr>
                                      <p:tavLst>
                                        <p:tav tm="0">
                                          <p:val>
                                            <p:strVal val="#ppt_x"/>
                                          </p:val>
                                        </p:tav>
                                        <p:tav tm="100000">
                                          <p:val>
                                            <p:strVal val="#ppt_x"/>
                                          </p:val>
                                        </p:tav>
                                      </p:tavLst>
                                    </p:anim>
                                    <p:anim calcmode="lin" valueType="num">
                                      <p:cBhvr additive="base">
                                        <p:cTn id="22" dur="13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0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600" fill="hold"/>
                                        <p:tgtEl>
                                          <p:spTgt spid="21"/>
                                        </p:tgtEl>
                                        <p:attrNameLst>
                                          <p:attrName>ppt_x</p:attrName>
                                        </p:attrNameLst>
                                      </p:cBhvr>
                                      <p:tavLst>
                                        <p:tav tm="0">
                                          <p:val>
                                            <p:strVal val="#ppt_x"/>
                                          </p:val>
                                        </p:tav>
                                        <p:tav tm="100000">
                                          <p:val>
                                            <p:strVal val="#ppt_x"/>
                                          </p:val>
                                        </p:tav>
                                      </p:tavLst>
                                    </p:anim>
                                    <p:anim calcmode="lin" valueType="num">
                                      <p:cBhvr additive="base">
                                        <p:cTn id="26" dur="16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27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1300" fill="hold"/>
                                        <p:tgtEl>
                                          <p:spTgt spid="27"/>
                                        </p:tgtEl>
                                        <p:attrNameLst>
                                          <p:attrName>ppt_x</p:attrName>
                                        </p:attrNameLst>
                                      </p:cBhvr>
                                      <p:tavLst>
                                        <p:tav tm="0">
                                          <p:val>
                                            <p:strVal val="#ppt_x"/>
                                          </p:val>
                                        </p:tav>
                                        <p:tav tm="100000">
                                          <p:val>
                                            <p:strVal val="#ppt_x"/>
                                          </p:val>
                                        </p:tav>
                                      </p:tavLst>
                                    </p:anim>
                                    <p:anim calcmode="lin" valueType="num">
                                      <p:cBhvr additive="base">
                                        <p:cTn id="30" dur="13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325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600" fill="hold"/>
                                        <p:tgtEl>
                                          <p:spTgt spid="31"/>
                                        </p:tgtEl>
                                        <p:attrNameLst>
                                          <p:attrName>ppt_x</p:attrName>
                                        </p:attrNameLst>
                                      </p:cBhvr>
                                      <p:tavLst>
                                        <p:tav tm="0">
                                          <p:val>
                                            <p:strVal val="#ppt_x"/>
                                          </p:val>
                                        </p:tav>
                                        <p:tav tm="100000">
                                          <p:val>
                                            <p:strVal val="#ppt_x"/>
                                          </p:val>
                                        </p:tav>
                                      </p:tavLst>
                                    </p:anim>
                                    <p:anim calcmode="lin" valueType="num">
                                      <p:cBhvr additive="base">
                                        <p:cTn id="34" dur="16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40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300" fill="hold"/>
                                        <p:tgtEl>
                                          <p:spTgt spid="34"/>
                                        </p:tgtEl>
                                        <p:attrNameLst>
                                          <p:attrName>ppt_x</p:attrName>
                                        </p:attrNameLst>
                                      </p:cBhvr>
                                      <p:tavLst>
                                        <p:tav tm="0">
                                          <p:val>
                                            <p:strVal val="#ppt_x"/>
                                          </p:val>
                                        </p:tav>
                                        <p:tav tm="100000">
                                          <p:val>
                                            <p:strVal val="#ppt_x"/>
                                          </p:val>
                                        </p:tav>
                                      </p:tavLst>
                                    </p:anim>
                                    <p:anim calcmode="lin" valueType="num">
                                      <p:cBhvr additive="base">
                                        <p:cTn id="38" dur="1300" fill="hold"/>
                                        <p:tgtEl>
                                          <p:spTgt spid="34"/>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 presetClass="exit" presetSubtype="0" fill="hold" grpId="1"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4857569" y="4039430"/>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57569" y="1665027"/>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Best Buy gc" descr="\\192.168.1.51\Shared\ADI_Projects\Microsoft\MS_11-01457_TechEd_2012_Template\Working_Art\Eval-prizes\bestbuy-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36" y="2147067"/>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2352" y="1665027"/>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Rectangle 6"/>
          <p:cNvSpPr/>
          <p:nvPr/>
        </p:nvSpPr>
        <p:spPr bwMode="auto">
          <a:xfrm>
            <a:off x="-3063244" y="29315"/>
            <a:ext cx="2854754" cy="553998"/>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solidFill>
                  <a:schemeClr val="tx1">
                    <a:alpha val="99000"/>
                  </a:schemeClr>
                </a:solidFill>
              </a:rPr>
              <a:t>Required Slide</a:t>
            </a:r>
          </a:p>
        </p:txBody>
      </p:sp>
      <p:sp>
        <p:nvSpPr>
          <p:cNvPr id="8" name="Rectangle 7"/>
          <p:cNvSpPr/>
          <p:nvPr/>
        </p:nvSpPr>
        <p:spPr bwMode="auto">
          <a:xfrm>
            <a:off x="672351" y="583314"/>
            <a:ext cx="10844122" cy="917940"/>
          </a:xfrm>
          <a:prstGeom prst="rect">
            <a:avLst/>
          </a:prstGeom>
          <a:solidFill>
            <a:schemeClr val="accent1"/>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9" name="text"/>
          <p:cNvSpPr/>
          <p:nvPr/>
        </p:nvSpPr>
        <p:spPr bwMode="blackGray">
          <a:xfrm>
            <a:off x="672352" y="583314"/>
            <a:ext cx="10844121" cy="917940"/>
          </a:xfrm>
          <a:prstGeom prst="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lnSpc>
                <a:spcPts val="3400"/>
              </a:lnSpc>
              <a:spcBef>
                <a:spcPct val="0"/>
              </a:spcBef>
              <a:spcAft>
                <a:spcPct val="0"/>
              </a:spcAft>
              <a:defRPr/>
            </a:pPr>
            <a:r>
              <a:rPr lang="en-US" sz="3200" dirty="0" smtClean="0">
                <a:solidFill>
                  <a:schemeClr val="tx1">
                    <a:alpha val="99000"/>
                  </a:schemeClr>
                </a:solidFill>
                <a:latin typeface="Segoe UI" pitchFamily="34" charset="0"/>
                <a:ea typeface="Segoe UI" pitchFamily="34" charset="0"/>
                <a:cs typeface="Segoe UI" pitchFamily="34" charset="0"/>
              </a:rPr>
              <a:t>Complete an evaluation on CommNet and enter to win!</a:t>
            </a:r>
          </a:p>
        </p:txBody>
      </p:sp>
      <p:pic>
        <p:nvPicPr>
          <p:cNvPr id="10" name="Xbox kinect" descr="\\192.168.1.51\Shared\ADI_Projects\Microsoft\MS_11-01457_TechEd_2012_Template\Working_Art\Eval-prizes\Xbox360_Matte_Sensor_7-8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85" t="3807" r="4543"/>
          <a:stretch/>
        </p:blipFill>
        <p:spPr bwMode="auto">
          <a:xfrm>
            <a:off x="881369" y="2068550"/>
            <a:ext cx="3614782" cy="3887912"/>
          </a:xfrm>
          <a:prstGeom prst="rect">
            <a:avLst/>
          </a:prstGeom>
          <a:noFill/>
          <a:extLst>
            <a:ext uri="{909E8E84-426E-40DD-AFC4-6F175D3DCCD1}">
              <a14:hiddenFill xmlns:a14="http://schemas.microsoft.com/office/drawing/2010/main">
                <a:solidFill>
                  <a:srgbClr val="FFFFFF"/>
                </a:solidFill>
              </a14:hiddenFill>
            </a:ext>
          </a:extLst>
        </p:spPr>
      </p:pic>
      <p:pic>
        <p:nvPicPr>
          <p:cNvPr id="11"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723" y="4289599"/>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2"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269" y="4289598"/>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332" y="4306360"/>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4"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9332" y="1912337"/>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3399" y="1912338"/>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6" name="Left Mask"/>
          <p:cNvSpPr/>
          <p:nvPr/>
        </p:nvSpPr>
        <p:spPr bwMode="hidden">
          <a:xfrm>
            <a:off x="0"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7" name="Right Mask"/>
          <p:cNvSpPr/>
          <p:nvPr/>
        </p:nvSpPr>
        <p:spPr bwMode="hidden">
          <a:xfrm>
            <a:off x="11516473"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Bottom Mask"/>
          <p:cNvSpPr/>
          <p:nvPr/>
        </p:nvSpPr>
        <p:spPr bwMode="hidden">
          <a:xfrm>
            <a:off x="0" y="6250930"/>
            <a:ext cx="12216269" cy="60707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61115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4" decel="10000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125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decel="100000"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1+#ppt_w/2"/>
                                          </p:val>
                                        </p:tav>
                                        <p:tav tm="100000">
                                          <p:val>
                                            <p:strVal val="#ppt_x"/>
                                          </p:val>
                                        </p:tav>
                                      </p:tavLst>
                                    </p:anim>
                                    <p:anim calcmode="lin" valueType="num">
                                      <p:cBhvr additive="base">
                                        <p:cTn id="34" dur="10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2" decel="100000" fill="hold" nodeType="withEffect">
                                  <p:stCondLst>
                                    <p:cond delay="17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1+#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4" decel="100000" fill="hold" nodeType="withEffect">
                                  <p:stCondLst>
                                    <p:cond delay="1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ppt_x"/>
                                          </p:val>
                                        </p:tav>
                                        <p:tav tm="100000">
                                          <p:val>
                                            <p:strVal val="#ppt_x"/>
                                          </p:val>
                                        </p:tav>
                                      </p:tavLst>
                                    </p:anim>
                                    <p:anim calcmode="lin" valueType="num">
                                      <p:cBhvr additive="base">
                                        <p:cTn id="46" dur="10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2" decel="100000" fill="hold"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1000" fill="hold"/>
                                        <p:tgtEl>
                                          <p:spTgt spid="15"/>
                                        </p:tgtEl>
                                        <p:attrNameLst>
                                          <p:attrName>ppt_x</p:attrName>
                                        </p:attrNameLst>
                                      </p:cBhvr>
                                      <p:tavLst>
                                        <p:tav tm="0">
                                          <p:val>
                                            <p:strVal val="1+#ppt_w/2"/>
                                          </p:val>
                                        </p:tav>
                                        <p:tav tm="100000">
                                          <p:val>
                                            <p:strVal val="#ppt_x"/>
                                          </p:val>
                                        </p:tav>
                                      </p:tavLst>
                                    </p:anim>
                                    <p:anim calcmode="lin" valueType="num">
                                      <p:cBhvr additive="base">
                                        <p:cTn id="50" dur="10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4" decel="100000" fill="hold" nodeType="withEffect">
                                  <p:stCondLst>
                                    <p:cond delay="20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1" presetClass="exit" presetSubtype="0" fill="hold" grpId="1" nodeType="after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Tag</a:t>
            </a:r>
            <a:endParaRPr lang="en-US" dirty="0"/>
          </a:p>
        </p:txBody>
      </p:sp>
      <p:sp>
        <p:nvSpPr>
          <p:cNvPr id="3" name="Isosceles Triangle 3"/>
          <p:cNvSpPr/>
          <p:nvPr/>
        </p:nvSpPr>
        <p:spPr bwMode="auto">
          <a:xfrm rot="5400000">
            <a:off x="7047706" y="2959802"/>
            <a:ext cx="4760257" cy="1234236"/>
          </a:xfrm>
          <a:custGeom>
            <a:avLst/>
            <a:gdLst>
              <a:gd name="connsiteX0" fmla="*/ 0 w 3361765"/>
              <a:gd name="connsiteY0" fmla="*/ 1539689 h 1539689"/>
              <a:gd name="connsiteX1" fmla="*/ 1680883 w 3361765"/>
              <a:gd name="connsiteY1" fmla="*/ 0 h 1539689"/>
              <a:gd name="connsiteX2" fmla="*/ 3361765 w 3361765"/>
              <a:gd name="connsiteY2" fmla="*/ 1539689 h 1539689"/>
              <a:gd name="connsiteX3" fmla="*/ 0 w 3361765"/>
              <a:gd name="connsiteY3" fmla="*/ 1539689 h 1539689"/>
              <a:gd name="connsiteX0" fmla="*/ 0 w 4652683"/>
              <a:gd name="connsiteY0" fmla="*/ 1553136 h 1553136"/>
              <a:gd name="connsiteX1" fmla="*/ 2971801 w 4652683"/>
              <a:gd name="connsiteY1" fmla="*/ 0 h 1553136"/>
              <a:gd name="connsiteX2" fmla="*/ 4652683 w 4652683"/>
              <a:gd name="connsiteY2" fmla="*/ 1539689 h 1553136"/>
              <a:gd name="connsiteX3" fmla="*/ 0 w 4652683"/>
              <a:gd name="connsiteY3" fmla="*/ 1553136 h 1553136"/>
              <a:gd name="connsiteX0" fmla="*/ 0 w 4168592"/>
              <a:gd name="connsiteY0" fmla="*/ 1553136 h 1553136"/>
              <a:gd name="connsiteX1" fmla="*/ 2971801 w 4168592"/>
              <a:gd name="connsiteY1" fmla="*/ 0 h 1553136"/>
              <a:gd name="connsiteX2" fmla="*/ 4168592 w 4168592"/>
              <a:gd name="connsiteY2" fmla="*/ 1526242 h 1553136"/>
              <a:gd name="connsiteX3" fmla="*/ 0 w 4168592"/>
              <a:gd name="connsiteY3" fmla="*/ 1553136 h 1553136"/>
            </a:gdLst>
            <a:ahLst/>
            <a:cxnLst>
              <a:cxn ang="0">
                <a:pos x="connsiteX0" y="connsiteY0"/>
              </a:cxn>
              <a:cxn ang="0">
                <a:pos x="connsiteX1" y="connsiteY1"/>
              </a:cxn>
              <a:cxn ang="0">
                <a:pos x="connsiteX2" y="connsiteY2"/>
              </a:cxn>
              <a:cxn ang="0">
                <a:pos x="connsiteX3" y="connsiteY3"/>
              </a:cxn>
            </a:cxnLst>
            <a:rect l="l" t="t" r="r" b="b"/>
            <a:pathLst>
              <a:path w="4168592" h="1553136">
                <a:moveTo>
                  <a:pt x="0" y="1553136"/>
                </a:moveTo>
                <a:lnTo>
                  <a:pt x="2971801" y="0"/>
                </a:lnTo>
                <a:lnTo>
                  <a:pt x="4168592" y="1526242"/>
                </a:lnTo>
                <a:lnTo>
                  <a:pt x="0" y="1553136"/>
                </a:lnTo>
                <a:close/>
              </a:path>
            </a:pathLst>
          </a:cu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TextBox 3"/>
          <p:cNvSpPr txBox="1"/>
          <p:nvPr/>
        </p:nvSpPr>
        <p:spPr>
          <a:xfrm>
            <a:off x="389965" y="2457562"/>
            <a:ext cx="3509682" cy="1969770"/>
          </a:xfrm>
          <a:prstGeom prst="rect">
            <a:avLst/>
          </a:prstGeom>
          <a:noFill/>
        </p:spPr>
        <p:txBody>
          <a:bodyPr wrap="square" lIns="0" tIns="0" rIns="0" bIns="0" rtlCol="0">
            <a:spAutoFit/>
          </a:bodyPr>
          <a:lstStyle/>
          <a:p>
            <a:r>
              <a:rPr lang="en-US" sz="3200" b="1" dirty="0" smtClean="0">
                <a:solidFill>
                  <a:schemeClr val="accent1">
                    <a:alpha val="99000"/>
                  </a:schemeClr>
                </a:solidFill>
                <a:latin typeface="Segoe UI" pitchFamily="34" charset="0"/>
                <a:ea typeface="Segoe UI" pitchFamily="34" charset="0"/>
                <a:cs typeface="Segoe UI" pitchFamily="34" charset="0"/>
              </a:rPr>
              <a:t>Scan the Tag</a:t>
            </a:r>
          </a:p>
          <a:p>
            <a:r>
              <a:rPr lang="en-US" sz="3200" dirty="0" smtClean="0">
                <a:solidFill>
                  <a:schemeClr val="tx1">
                    <a:alpha val="99000"/>
                  </a:schemeClr>
                </a:solidFill>
                <a:latin typeface="Segoe UI" pitchFamily="34" charset="0"/>
                <a:ea typeface="Segoe UI" pitchFamily="34" charset="0"/>
                <a:cs typeface="Segoe UI" pitchFamily="34" charset="0"/>
              </a:rPr>
              <a:t>to evaluate this</a:t>
            </a:r>
            <a:endParaRPr lang="en-US" sz="3200" dirty="0">
              <a:solidFill>
                <a:schemeClr val="tx1">
                  <a:alpha val="99000"/>
                </a:schemeClr>
              </a:solidFill>
              <a:latin typeface="Segoe UI" pitchFamily="34" charset="0"/>
              <a:ea typeface="Segoe UI" pitchFamily="34" charset="0"/>
              <a:cs typeface="Segoe UI" pitchFamily="34" charset="0"/>
            </a:endParaRPr>
          </a:p>
          <a:p>
            <a:r>
              <a:rPr lang="en-US" sz="3200" dirty="0" smtClean="0">
                <a:solidFill>
                  <a:schemeClr val="tx1">
                    <a:alpha val="99000"/>
                  </a:schemeClr>
                </a:solidFill>
                <a:latin typeface="Segoe UI" pitchFamily="34" charset="0"/>
                <a:ea typeface="Segoe UI" pitchFamily="34" charset="0"/>
                <a:cs typeface="Segoe UI" pitchFamily="34" charset="0"/>
              </a:rPr>
              <a:t>session now on</a:t>
            </a:r>
          </a:p>
          <a:p>
            <a:r>
              <a:rPr lang="en-US" sz="3200" b="1" dirty="0" err="1" smtClean="0">
                <a:solidFill>
                  <a:schemeClr val="accent1">
                    <a:alpha val="99000"/>
                  </a:schemeClr>
                </a:solidFill>
                <a:latin typeface="Segoe UI" pitchFamily="34" charset="0"/>
                <a:ea typeface="Segoe UI" pitchFamily="34" charset="0"/>
                <a:cs typeface="Segoe UI" pitchFamily="34" charset="0"/>
              </a:rPr>
              <a:t>myTechEd</a:t>
            </a:r>
            <a:r>
              <a:rPr lang="en-US" sz="3200" b="1" dirty="0" smtClean="0">
                <a:solidFill>
                  <a:schemeClr val="accent1">
                    <a:alpha val="99000"/>
                  </a:schemeClr>
                </a:solidFill>
                <a:latin typeface="Segoe UI" pitchFamily="34" charset="0"/>
                <a:ea typeface="Segoe UI" pitchFamily="34" charset="0"/>
                <a:cs typeface="Segoe UI" pitchFamily="34" charset="0"/>
              </a:rPr>
              <a:t> Mobile</a:t>
            </a:r>
          </a:p>
        </p:txBody>
      </p:sp>
      <p:pic>
        <p:nvPicPr>
          <p:cNvPr id="6" name="Picture 4" descr="\\192.168.1.51\Shared\ADI_Projects\Microsoft\MS_11-01323_SpeechTek_PPT\ADI_Art\Working_Art\Mango_Start_Phone_English_Red_061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150" y="2457561"/>
            <a:ext cx="2033588" cy="3814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v-jicoop\AppData\Local\Microsoft\Windows\Temporary Internet Files\Content.IE5\BE7UVQL0\PPT_Test_-_BW_20114415486.png"/>
          <p:cNvPicPr>
            <a:picLocks noChangeAspect="1" noChangeArrowheads="1"/>
          </p:cNvPicPr>
          <p:nvPr/>
        </p:nvPicPr>
        <p:blipFill>
          <a:blip r:embed="rId4"/>
          <a:stretch>
            <a:fillRect/>
          </a:stretch>
        </p:blipFill>
        <p:spPr bwMode="auto">
          <a:xfrm>
            <a:off x="4159643" y="1337471"/>
            <a:ext cx="4686138" cy="46861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9218612" y="115512"/>
            <a:ext cx="2854754" cy="2185214"/>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14695759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Using Windows Runtime and SDK to build Metro style </a:t>
            </a:r>
            <a:r>
              <a:rPr lang="en-US" sz="3600" dirty="0" smtClean="0"/>
              <a:t>apps</a:t>
            </a:r>
            <a:endParaRPr lang="en-US" sz="3600" dirty="0"/>
          </a:p>
        </p:txBody>
      </p:sp>
      <p:sp>
        <p:nvSpPr>
          <p:cNvPr id="3" name="Subtitle 2"/>
          <p:cNvSpPr>
            <a:spLocks noGrp="1"/>
          </p:cNvSpPr>
          <p:nvPr>
            <p:ph type="subTitle" idx="1"/>
          </p:nvPr>
        </p:nvSpPr>
        <p:spPr/>
        <p:txBody>
          <a:bodyPr/>
          <a:lstStyle/>
          <a:p>
            <a:r>
              <a:rPr lang="en-US" dirty="0" smtClean="0"/>
              <a:t>John Lam</a:t>
            </a:r>
          </a:p>
          <a:p>
            <a:r>
              <a:rPr lang="en-US" dirty="0" smtClean="0"/>
              <a:t>Principal Program Manager Lead</a:t>
            </a:r>
          </a:p>
          <a:p>
            <a:r>
              <a:rPr lang="en-US" dirty="0" smtClean="0"/>
              <a:t>Microsoft Corporation</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026" name="Picture 2" descr="http://farm3.staticflickr.com/2248/1763951722_e1f49d5a31_z.jpg?z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67" y="476672"/>
            <a:ext cx="3298490" cy="4943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71244" y="5757559"/>
            <a:ext cx="1396536"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Beer</a:t>
            </a:r>
          </a:p>
        </p:txBody>
      </p:sp>
      <p:sp>
        <p:nvSpPr>
          <p:cNvPr id="4" name="TextBox 3"/>
          <p:cNvSpPr txBox="1"/>
          <p:nvPr/>
        </p:nvSpPr>
        <p:spPr>
          <a:xfrm>
            <a:off x="8978299" y="6504236"/>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http://www.flickr.com/photos/kellbailey/1763951722/</a:t>
            </a:r>
            <a:endParaRPr lang="en-US" sz="1000" dirty="0" smtClean="0">
              <a:solidFill>
                <a:schemeClr val="tx1">
                  <a:alpha val="99000"/>
                </a:schemeClr>
              </a:solidFill>
            </a:endParaRPr>
          </a:p>
        </p:txBody>
      </p:sp>
    </p:spTree>
    <p:extLst>
      <p:ext uri="{BB962C8B-B14F-4D97-AF65-F5344CB8AC3E}">
        <p14:creationId xmlns:p14="http://schemas.microsoft.com/office/powerpoint/2010/main" val="26468951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050" name="Picture 2" descr="http://farm6.staticflickr.com/5209/5200730922_ac7778127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842097"/>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3446" y="5589240"/>
            <a:ext cx="214193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Donuts</a:t>
            </a:r>
          </a:p>
        </p:txBody>
      </p:sp>
      <p:sp>
        <p:nvSpPr>
          <p:cNvPr id="5" name="TextBox 4"/>
          <p:cNvSpPr txBox="1"/>
          <p:nvPr/>
        </p:nvSpPr>
        <p:spPr>
          <a:xfrm>
            <a:off x="9195535" y="6506419"/>
            <a:ext cx="2978701"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http://www.flickr.com/photos/msvg/5200730922/</a:t>
            </a:r>
            <a:endParaRPr lang="en-US" sz="1000" dirty="0" smtClean="0">
              <a:solidFill>
                <a:schemeClr val="tx1">
                  <a:alpha val="99000"/>
                </a:schemeClr>
              </a:solidFill>
            </a:endParaRPr>
          </a:p>
        </p:txBody>
      </p:sp>
    </p:spTree>
    <p:extLst>
      <p:ext uri="{BB962C8B-B14F-4D97-AF65-F5344CB8AC3E}">
        <p14:creationId xmlns:p14="http://schemas.microsoft.com/office/powerpoint/2010/main" val="2745286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3074" name="Picture 2" descr="http://farm1.staticflickr.com/153/334916864_9046b81df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288" y="591989"/>
            <a:ext cx="3684248" cy="49123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21967" y="5733256"/>
            <a:ext cx="1944891"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Coffee</a:t>
            </a:r>
          </a:p>
        </p:txBody>
      </p:sp>
      <p:sp>
        <p:nvSpPr>
          <p:cNvPr id="4" name="TextBox 3"/>
          <p:cNvSpPr txBox="1"/>
          <p:nvPr/>
        </p:nvSpPr>
        <p:spPr>
          <a:xfrm>
            <a:off x="8987308" y="6534835"/>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http://www.flickr.com/photos/visualpanic/334916864/</a:t>
            </a:r>
            <a:endParaRPr lang="en-US" sz="1000" dirty="0" smtClean="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629381" y="5819897"/>
            <a:ext cx="93006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a:t>
            </a:r>
          </a:p>
        </p:txBody>
      </p:sp>
      <p:pic>
        <p:nvPicPr>
          <p:cNvPr id="4100" name="Picture 4" descr="File:Anders Hejlsber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942" y="476672"/>
            <a:ext cx="3746940" cy="51125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046740" y="6525344"/>
            <a:ext cx="3198311" cy="246221"/>
          </a:xfrm>
          <a:prstGeom prst="rect">
            <a:avLst/>
          </a:prstGeom>
        </p:spPr>
        <p:txBody>
          <a:bodyPr wrap="none">
            <a:spAutoFit/>
          </a:bodyPr>
          <a:lstStyle/>
          <a:p>
            <a:r>
              <a:rPr lang="en-US" sz="1000" dirty="0"/>
              <a:t>http://en.wikipedia.org/wiki/File:Anders_Hejlsberg.jpg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7170" name="Picture 2" descr="File:AlanCoop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932" y="548680"/>
            <a:ext cx="3970961" cy="49949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92183" y="6611779"/>
            <a:ext cx="2880917" cy="246221"/>
          </a:xfrm>
          <a:prstGeom prst="rect">
            <a:avLst/>
          </a:prstGeom>
        </p:spPr>
        <p:txBody>
          <a:bodyPr wrap="none">
            <a:spAutoFit/>
          </a:bodyPr>
          <a:lstStyle/>
          <a:p>
            <a:r>
              <a:rPr lang="en-US" sz="1000" dirty="0"/>
              <a:t>http://en.wikipedia.org/wiki/File:AlanCooper.jpg</a:t>
            </a:r>
          </a:p>
        </p:txBody>
      </p:sp>
      <p:sp>
        <p:nvSpPr>
          <p:cNvPr id="4" name="Rectangle 3"/>
          <p:cNvSpPr/>
          <p:nvPr/>
        </p:nvSpPr>
        <p:spPr>
          <a:xfrm>
            <a:off x="4436747" y="5733256"/>
            <a:ext cx="3315331"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Visual Basic</a:t>
            </a:r>
            <a:endParaRPr lang="en-US" sz="4800" dirty="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5124" name="Picture 4" descr="File:BEich.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692696"/>
            <a:ext cx="3888432" cy="4903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0276" y="5675881"/>
            <a:ext cx="2850460"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JavaScript</a:t>
            </a:r>
          </a:p>
        </p:txBody>
      </p:sp>
      <p:sp>
        <p:nvSpPr>
          <p:cNvPr id="2" name="Rectangle 1"/>
          <p:cNvSpPr/>
          <p:nvPr/>
        </p:nvSpPr>
        <p:spPr>
          <a:xfrm>
            <a:off x="9776476" y="6567155"/>
            <a:ext cx="2510624" cy="246221"/>
          </a:xfrm>
          <a:prstGeom prst="rect">
            <a:avLst/>
          </a:prstGeom>
        </p:spPr>
        <p:txBody>
          <a:bodyPr wrap="none">
            <a:spAutoFit/>
          </a:bodyPr>
          <a:lstStyle/>
          <a:p>
            <a:r>
              <a:rPr lang="en-US" sz="1000" dirty="0"/>
              <a:t>http://en.wikipedia.org/wiki/File:BEich.jpg</a:t>
            </a:r>
          </a:p>
        </p:txBody>
      </p:sp>
    </p:spTree>
    <p:extLst>
      <p:ext uri="{BB962C8B-B14F-4D97-AF65-F5344CB8AC3E}">
        <p14:creationId xmlns:p14="http://schemas.microsoft.com/office/powerpoint/2010/main" val="12846514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146" name="Picture 2" descr="File:BjarneStroustrup.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7" y="764704"/>
            <a:ext cx="6048671"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89732" y="5517232"/>
            <a:ext cx="1409360"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C++</a:t>
            </a:r>
            <a:endParaRPr lang="en-US" sz="4800" dirty="0">
              <a:solidFill>
                <a:schemeClr val="tx1">
                  <a:alpha val="99000"/>
                </a:schemeClr>
              </a:solidFill>
            </a:endParaRPr>
          </a:p>
        </p:txBody>
      </p:sp>
      <p:sp>
        <p:nvSpPr>
          <p:cNvPr id="3" name="Rectangle 2"/>
          <p:cNvSpPr/>
          <p:nvPr/>
        </p:nvSpPr>
        <p:spPr>
          <a:xfrm>
            <a:off x="9035403" y="6611779"/>
            <a:ext cx="3159839" cy="246221"/>
          </a:xfrm>
          <a:prstGeom prst="rect">
            <a:avLst/>
          </a:prstGeom>
        </p:spPr>
        <p:txBody>
          <a:bodyPr wrap="none">
            <a:spAutoFit/>
          </a:bodyPr>
          <a:lstStyle/>
          <a:p>
            <a:r>
              <a:rPr lang="en-US" sz="1000" dirty="0"/>
              <a:t>http://en.wikipedia.org/wiki/File:BjarneStroustrup.jpg</a:t>
            </a:r>
          </a:p>
        </p:txBody>
      </p:sp>
    </p:spTree>
    <p:extLst>
      <p:ext uri="{BB962C8B-B14F-4D97-AF65-F5344CB8AC3E}">
        <p14:creationId xmlns:p14="http://schemas.microsoft.com/office/powerpoint/2010/main" val="1284651426"/>
      </p:ext>
    </p:extLst>
  </p:cSld>
  <p:clrMapOvr>
    <a:masterClrMapping/>
  </p:clrMapOvr>
  <p:transition>
    <p:fade/>
  </p:transition>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2012-06-29T17:00:00+10:00</Event_x0020_End_x0020_Date>
    <Event_x0020_Start_x0020_Date xmlns="2295e2e7-0eeb-498e-8716-217bb2ee6ee3">2012-06-26T17:00:00+10:00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elements/1.1/"/>
    <ds:schemaRef ds:uri="8b529f77-48ab-4581-b468-93f09345b8aa"/>
    <ds:schemaRef ds:uri="2295e2e7-0eeb-498e-8716-217bb2ee6ee3"/>
    <ds:schemaRef ds:uri="http://purl.org/dc/dcmitype/"/>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68</TotalTime>
  <Words>898</Words>
  <Application>Microsoft Office PowerPoint</Application>
  <PresentationFormat>Custom</PresentationFormat>
  <Paragraphs>104</Paragraphs>
  <Slides>20</Slides>
  <Notes>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TechEd_2012_Template_16x9 (4)</vt:lpstr>
      <vt:lpstr>White with Consolas font for code slides</vt:lpstr>
      <vt:lpstr>PowerPoint Presentation</vt:lpstr>
      <vt:lpstr>Using Windows Runtime and SDK to build Metro style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Things About Building Great Metro style apps</vt:lpstr>
      <vt:lpstr>Let’s code!</vt:lpstr>
      <vt:lpstr>8 Things About Building Great Metro style apps</vt:lpstr>
      <vt:lpstr>Related Content</vt:lpstr>
      <vt:lpstr>Track Resources</vt:lpstr>
      <vt:lpstr>Resources</vt:lpstr>
      <vt:lpstr>PowerPoint Presentation</vt:lpstr>
      <vt:lpstr>MS Tag</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Smanther</dc:creator>
  <cp:keywords>TechEd 2012</cp:keywords>
  <dc:description>Template: Jordan Cayabyab, Artitudes Design
Formatting:
Event Date: June 11-14, 2012
Event Location: Orlando, FL
Audience Type: IT Pros, Developers</dc:description>
  <cp:lastModifiedBy>John Lam (WINDOWS)</cp:lastModifiedBy>
  <cp:revision>46</cp:revision>
  <cp:lastPrinted>2010-05-11T05:02:34Z</cp:lastPrinted>
  <dcterms:created xsi:type="dcterms:W3CDTF">2012-05-03T15:33:54Z</dcterms:created>
  <dcterms:modified xsi:type="dcterms:W3CDTF">2012-06-05T15:38:30Z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