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Pacifico"/>
      <p:regular r:id="rId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Pacific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589a57079b_0_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g589a57079b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89a57079b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89a57079b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6.png"/><Relationship Id="rId5" Type="http://schemas.openxmlformats.org/officeDocument/2006/relationships/image" Target="../media/image3.jpg"/><Relationship Id="rId6" Type="http://schemas.openxmlformats.org/officeDocument/2006/relationships/image" Target="../media/image4.jpg"/><Relationship Id="rId7" Type="http://schemas.openxmlformats.org/officeDocument/2006/relationships/image" Target="../media/image5.jpg"/><Relationship Id="rId8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Relationship Id="rId4" Type="http://schemas.openxmlformats.org/officeDocument/2006/relationships/image" Target="../media/image6.png"/><Relationship Id="rId9" Type="http://schemas.openxmlformats.org/officeDocument/2006/relationships/image" Target="../media/image7.jpg"/><Relationship Id="rId5" Type="http://schemas.openxmlformats.org/officeDocument/2006/relationships/image" Target="../media/image3.jpg"/><Relationship Id="rId6" Type="http://schemas.openxmlformats.org/officeDocument/2006/relationships/image" Target="../media/image4.jpg"/><Relationship Id="rId7" Type="http://schemas.openxmlformats.org/officeDocument/2006/relationships/image" Target="../media/image5.jpg"/><Relationship Id="rId8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jpg"/><Relationship Id="rId4" Type="http://schemas.openxmlformats.org/officeDocument/2006/relationships/image" Target="../media/image12.png"/><Relationship Id="rId9" Type="http://schemas.openxmlformats.org/officeDocument/2006/relationships/image" Target="../media/image14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4">
            <a:alphaModFix/>
          </a:blip>
          <a:srcRect b="43085" l="5995" r="55844" t="22953"/>
          <a:stretch/>
        </p:blipFill>
        <p:spPr>
          <a:xfrm>
            <a:off x="3316525" y="2355845"/>
            <a:ext cx="1988373" cy="1318500"/>
          </a:xfrm>
          <a:prstGeom prst="rect">
            <a:avLst/>
          </a:prstGeom>
          <a:noFill/>
          <a:ln cap="flat" cmpd="sng" w="9525">
            <a:solidFill>
              <a:srgbClr val="EF86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5" name="Google Shape;55;p13"/>
          <p:cNvSpPr/>
          <p:nvPr/>
        </p:nvSpPr>
        <p:spPr>
          <a:xfrm>
            <a:off x="2307564" y="2450772"/>
            <a:ext cx="974551" cy="591600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dk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5289185" y="2464543"/>
            <a:ext cx="953100" cy="5916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dk1"/>
          </a:solidFill>
          <a:ln cap="flat" cmpd="sng" w="9525">
            <a:solidFill>
              <a:srgbClr val="EF8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3"/>
          <p:cNvSpPr/>
          <p:nvPr/>
        </p:nvSpPr>
        <p:spPr>
          <a:xfrm rot="-1302985">
            <a:off x="51753" y="865740"/>
            <a:ext cx="3063993" cy="2037907"/>
          </a:xfrm>
          <a:prstGeom prst="flowChartMultidocument">
            <a:avLst/>
          </a:prstGeom>
          <a:gradFill>
            <a:gsLst>
              <a:gs pos="0">
                <a:srgbClr val="FFD17D"/>
              </a:gs>
              <a:gs pos="35000">
                <a:srgbClr val="FFDCA3"/>
              </a:gs>
              <a:gs pos="100000">
                <a:srgbClr val="FFF1D8"/>
              </a:gs>
            </a:gsLst>
            <a:lin ang="16200000" scaled="0"/>
          </a:gradFill>
          <a:ln cap="flat" cmpd="sng" w="9525">
            <a:solidFill>
              <a:srgbClr val="FDA739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EF8600"/>
                </a:solidFill>
                <a:latin typeface="Arial"/>
                <a:ea typeface="Arial"/>
                <a:cs typeface="Arial"/>
                <a:sym typeface="Arial"/>
              </a:rPr>
              <a:t>En la actualidad la producción con fique es desconocido, y es un trabajo que el campesinado realiza dia a dia pero no se genera la conciencia de la contaminación que sus desperdicios está generando todos los días </a:t>
            </a:r>
            <a:endParaRPr b="0" i="0" sz="1200" u="none" cap="none" strike="noStrike">
              <a:solidFill>
                <a:srgbClr val="EF86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3"/>
          <p:cNvSpPr txBox="1"/>
          <p:nvPr/>
        </p:nvSpPr>
        <p:spPr>
          <a:xfrm rot="-1275076">
            <a:off x="-42546" y="421825"/>
            <a:ext cx="2349786" cy="442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rgbClr val="FFFF00"/>
                </a:solidFill>
                <a:latin typeface="Pacifico"/>
                <a:ea typeface="Pacifico"/>
                <a:cs typeface="Pacifico"/>
                <a:sym typeface="Pacifico"/>
              </a:rPr>
              <a:t>INTRODUCCION</a:t>
            </a:r>
            <a:r>
              <a:rPr b="0" i="0" lang="es" sz="1700" u="none" cap="none" strike="noStrike">
                <a:solidFill>
                  <a:srgbClr val="000000"/>
                </a:solidFill>
                <a:latin typeface="Pacifico"/>
                <a:ea typeface="Pacifico"/>
                <a:cs typeface="Pacifico"/>
                <a:sym typeface="Pacifico"/>
              </a:rPr>
              <a:t> </a:t>
            </a:r>
            <a:endParaRPr b="0" i="0" sz="1700" u="none" cap="none" strike="noStrike">
              <a:solidFill>
                <a:srgbClr val="000000"/>
              </a:solidFill>
              <a:latin typeface="Pacifico"/>
              <a:ea typeface="Pacifico"/>
              <a:cs typeface="Pacifico"/>
              <a:sym typeface="Pacifico"/>
            </a:endParaRPr>
          </a:p>
        </p:txBody>
      </p:sp>
      <p:sp>
        <p:nvSpPr>
          <p:cNvPr id="59" name="Google Shape;59;p13"/>
          <p:cNvSpPr/>
          <p:nvPr/>
        </p:nvSpPr>
        <p:spPr>
          <a:xfrm rot="1031891">
            <a:off x="5655783" y="607396"/>
            <a:ext cx="2995726" cy="1673811"/>
          </a:xfrm>
          <a:prstGeom prst="flowChartPunchedTape">
            <a:avLst/>
          </a:prstGeom>
          <a:gradFill>
            <a:gsLst>
              <a:gs pos="0">
                <a:srgbClr val="FFD17D"/>
              </a:gs>
              <a:gs pos="35000">
                <a:srgbClr val="FFDCA3"/>
              </a:gs>
              <a:gs pos="100000">
                <a:srgbClr val="FFF1D8"/>
              </a:gs>
            </a:gsLst>
            <a:lin ang="16200000" scaled="0"/>
          </a:gradFill>
          <a:ln cap="flat" cmpd="sng" w="9525">
            <a:solidFill>
              <a:srgbClr val="FDA739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EF8600"/>
                </a:solidFill>
                <a:latin typeface="Arial"/>
                <a:ea typeface="Arial"/>
                <a:cs typeface="Arial"/>
                <a:sym typeface="Arial"/>
              </a:rPr>
              <a:t>Según lo investigado, es posible la implementación de un procesador (banda)el cual permita la reutilización de los residuos del fique y así mismo la reutilización de ellos</a:t>
            </a:r>
            <a:endParaRPr b="0" i="0" sz="1200" u="none" cap="none" strike="noStrike">
              <a:solidFill>
                <a:srgbClr val="EF86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3"/>
          <p:cNvSpPr txBox="1"/>
          <p:nvPr/>
        </p:nvSpPr>
        <p:spPr>
          <a:xfrm rot="412881">
            <a:off x="6548250" y="462345"/>
            <a:ext cx="2390660" cy="36158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s" sz="1700" u="sng" cap="none" strike="noStrike">
                <a:solidFill>
                  <a:srgbClr val="FFFF00"/>
                </a:solidFill>
                <a:latin typeface="Pacifico"/>
                <a:ea typeface="Pacifico"/>
                <a:cs typeface="Pacifico"/>
                <a:sym typeface="Pacifico"/>
              </a:rPr>
              <a:t>RESULTADOS</a:t>
            </a:r>
            <a:r>
              <a:rPr b="0" i="0" lang="es" sz="1700" u="sng" cap="none" strike="noStrike">
                <a:solidFill>
                  <a:srgbClr val="000000"/>
                </a:solidFill>
                <a:latin typeface="Pacifico"/>
                <a:ea typeface="Pacifico"/>
                <a:cs typeface="Pacifico"/>
                <a:sym typeface="Pacifico"/>
              </a:rPr>
              <a:t> </a:t>
            </a:r>
            <a:endParaRPr b="0" i="0" sz="1700" u="sng" cap="none" strike="noStrike">
              <a:solidFill>
                <a:srgbClr val="000000"/>
              </a:solidFill>
              <a:latin typeface="Pacifico"/>
              <a:ea typeface="Pacifico"/>
              <a:cs typeface="Pacifico"/>
              <a:sym typeface="Pacifico"/>
            </a:endParaRPr>
          </a:p>
        </p:txBody>
      </p:sp>
      <p:sp>
        <p:nvSpPr>
          <p:cNvPr id="61" name="Google Shape;61;p13"/>
          <p:cNvSpPr/>
          <p:nvPr/>
        </p:nvSpPr>
        <p:spPr>
          <a:xfrm rot="356680">
            <a:off x="968918" y="3472981"/>
            <a:ext cx="2678256" cy="1574409"/>
          </a:xfrm>
          <a:prstGeom prst="flowChartManualInput">
            <a:avLst/>
          </a:prstGeom>
          <a:gradFill>
            <a:gsLst>
              <a:gs pos="0">
                <a:srgbClr val="FFD17D"/>
              </a:gs>
              <a:gs pos="35000">
                <a:srgbClr val="FFDCA3"/>
              </a:gs>
              <a:gs pos="100000">
                <a:srgbClr val="FFF1D8"/>
              </a:gs>
            </a:gsLst>
            <a:lin ang="16200000" scaled="0"/>
          </a:gradFill>
          <a:ln cap="flat" cmpd="sng" w="9525">
            <a:solidFill>
              <a:srgbClr val="FDA739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EF8600"/>
                </a:solidFill>
                <a:latin typeface="Arial"/>
                <a:ea typeface="Arial"/>
                <a:cs typeface="Arial"/>
                <a:sym typeface="Arial"/>
              </a:rPr>
              <a:t>Plantear un método de recolección para los residuos para utilización en fertilizante y abonos para invernaderos y cosechas del mismo campesinado aprovechando los azúcares y fibras de sus hojas extraídas </a:t>
            </a:r>
            <a:endParaRPr b="0" i="0" sz="1200" u="none" cap="none" strike="noStrike">
              <a:solidFill>
                <a:srgbClr val="EF86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3"/>
          <p:cNvSpPr txBox="1"/>
          <p:nvPr/>
        </p:nvSpPr>
        <p:spPr>
          <a:xfrm rot="-301198">
            <a:off x="6884" y="3250323"/>
            <a:ext cx="3157612" cy="29572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rgbClr val="FFFF00"/>
                </a:solidFill>
                <a:latin typeface="Pacifico"/>
                <a:ea typeface="Pacifico"/>
                <a:cs typeface="Pacifico"/>
                <a:sym typeface="Pacifico"/>
              </a:rPr>
              <a:t>OBJETIVO GENERAL</a:t>
            </a:r>
            <a:endParaRPr b="0" i="0" sz="1700" u="none" cap="none" strike="noStrike">
              <a:solidFill>
                <a:srgbClr val="FFFF00"/>
              </a:solidFill>
              <a:latin typeface="Pacifico"/>
              <a:ea typeface="Pacifico"/>
              <a:cs typeface="Pacifico"/>
              <a:sym typeface="Pacifico"/>
            </a:endParaRPr>
          </a:p>
        </p:txBody>
      </p:sp>
      <p:sp>
        <p:nvSpPr>
          <p:cNvPr id="63" name="Google Shape;63;p13"/>
          <p:cNvSpPr/>
          <p:nvPr/>
        </p:nvSpPr>
        <p:spPr>
          <a:xfrm>
            <a:off x="5291575" y="3481350"/>
            <a:ext cx="3653700" cy="1561200"/>
          </a:xfrm>
          <a:prstGeom prst="doubleWave">
            <a:avLst>
              <a:gd fmla="val 6250" name="adj1"/>
              <a:gd fmla="val 0" name="adj2"/>
            </a:avLst>
          </a:prstGeom>
          <a:gradFill>
            <a:gsLst>
              <a:gs pos="0">
                <a:srgbClr val="FFD17D"/>
              </a:gs>
              <a:gs pos="35000">
                <a:srgbClr val="FFDCA3"/>
              </a:gs>
              <a:gs pos="100000">
                <a:srgbClr val="FFF1D8"/>
              </a:gs>
            </a:gsLst>
            <a:lin ang="16200000" scaled="0"/>
          </a:gradFill>
          <a:ln cap="flat" cmpd="sng" w="9525">
            <a:solidFill>
              <a:srgbClr val="FDA739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EF8600"/>
                </a:solidFill>
                <a:latin typeface="Arial"/>
                <a:ea typeface="Arial"/>
                <a:cs typeface="Arial"/>
                <a:sym typeface="Arial"/>
              </a:rPr>
              <a:t>El fique es una planta de gran importancia y utilidad pero si no la sabemos manejar de una manera adecuada podríamos tener ciertas consecuencias y a su vez una gran perdida de plata y productividad </a:t>
            </a:r>
            <a:endParaRPr b="0" i="0" sz="1200" u="none" cap="none" strike="noStrike">
              <a:solidFill>
                <a:srgbClr val="EF86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6080375" y="3179375"/>
            <a:ext cx="22350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s" sz="1700" u="sng" cap="none" strike="noStrike">
                <a:solidFill>
                  <a:srgbClr val="FFFF00"/>
                </a:solidFill>
                <a:latin typeface="Pacifico"/>
                <a:ea typeface="Pacifico"/>
                <a:cs typeface="Pacifico"/>
                <a:sym typeface="Pacifico"/>
              </a:rPr>
              <a:t>CONCLUSIONES</a:t>
            </a:r>
            <a:endParaRPr b="0" i="0" sz="1700" u="sng" cap="none" strike="noStrike">
              <a:solidFill>
                <a:srgbClr val="FFFF00"/>
              </a:solidFill>
              <a:latin typeface="Pacifico"/>
              <a:ea typeface="Pacifico"/>
              <a:cs typeface="Pacifico"/>
              <a:sym typeface="Pacific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Pacifico"/>
              <a:ea typeface="Pacifico"/>
              <a:cs typeface="Pacifico"/>
              <a:sym typeface="Pacifico"/>
            </a:endParaRPr>
          </a:p>
        </p:txBody>
      </p:sp>
      <p:pic>
        <p:nvPicPr>
          <p:cNvPr id="65" name="Google Shape;65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45194" y="371200"/>
            <a:ext cx="2120858" cy="1727566"/>
          </a:xfrm>
          <a:prstGeom prst="rect">
            <a:avLst/>
          </a:prstGeom>
          <a:gradFill>
            <a:gsLst>
              <a:gs pos="0">
                <a:srgbClr val="FFAE23"/>
              </a:gs>
              <a:gs pos="100000">
                <a:srgbClr val="FFCE6C"/>
              </a:gs>
            </a:gsLst>
            <a:lin ang="16200000" scaled="0"/>
          </a:gradFill>
          <a:ln cap="flat" cmpd="sng" w="9525">
            <a:solidFill>
              <a:srgbClr val="EF86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pic>
      <p:sp>
        <p:nvSpPr>
          <p:cNvPr id="66" name="Google Shape;66;p13"/>
          <p:cNvSpPr txBox="1"/>
          <p:nvPr/>
        </p:nvSpPr>
        <p:spPr>
          <a:xfrm rot="731656">
            <a:off x="4255123" y="461788"/>
            <a:ext cx="953003" cy="8919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generar conciencia, generar ambiente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3"/>
          <p:cNvSpPr txBox="1"/>
          <p:nvPr/>
        </p:nvSpPr>
        <p:spPr>
          <a:xfrm>
            <a:off x="1969337" y="0"/>
            <a:ext cx="4910434" cy="307777"/>
          </a:xfrm>
          <a:prstGeom prst="rect">
            <a:avLst/>
          </a:prstGeom>
          <a:solidFill>
            <a:srgbClr val="00B050"/>
          </a:solidFill>
          <a:ln cap="flat" cmpd="sng" w="9525">
            <a:solidFill>
              <a:srgbClr val="3A4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" sz="1400" u="none" cap="none" strike="noStrike">
                <a:solidFill>
                  <a:srgbClr val="FBFF5B"/>
                </a:solidFill>
                <a:latin typeface="Arial"/>
                <a:ea typeface="Arial"/>
                <a:cs typeface="Arial"/>
                <a:sym typeface="Arial"/>
              </a:rPr>
              <a:t>DISEÑO DE BANDA RECOLECTORA DEL FIQUE</a:t>
            </a:r>
            <a:endParaRPr/>
          </a:p>
        </p:txBody>
      </p:sp>
      <p:sp>
        <p:nvSpPr>
          <p:cNvPr id="68" name="Google Shape;68;p13"/>
          <p:cNvSpPr/>
          <p:nvPr/>
        </p:nvSpPr>
        <p:spPr>
          <a:xfrm>
            <a:off x="3620679" y="4000340"/>
            <a:ext cx="185462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" sz="2800" u="none" cap="none" strike="noStrike">
                <a:solidFill>
                  <a:srgbClr val="EF8600"/>
                </a:solidFill>
                <a:latin typeface="Arial"/>
                <a:ea typeface="Arial"/>
                <a:cs typeface="Arial"/>
                <a:sym typeface="Arial"/>
              </a:rPr>
              <a:t>FIQUE</a:t>
            </a:r>
            <a:endParaRPr/>
          </a:p>
        </p:txBody>
      </p:sp>
      <p:pic>
        <p:nvPicPr>
          <p:cNvPr id="69" name="Google Shape;69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363896" y="2226215"/>
            <a:ext cx="1509055" cy="1025294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949597" y="3861507"/>
            <a:ext cx="1196785" cy="833709"/>
          </a:xfrm>
          <a:prstGeom prst="rect">
            <a:avLst/>
          </a:prstGeom>
          <a:solidFill>
            <a:srgbClr val="363636"/>
          </a:solidFill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71" name="Google Shape;71;p13"/>
          <p:cNvPicPr preferRelativeResize="0"/>
          <p:nvPr/>
        </p:nvPicPr>
        <p:blipFill rotWithShape="1">
          <a:blip r:embed="rId8">
            <a:alphaModFix/>
          </a:blip>
          <a:srcRect b="18936" l="26087" r="26086" t="3645"/>
          <a:stretch/>
        </p:blipFill>
        <p:spPr>
          <a:xfrm rot="-240000">
            <a:off x="214197" y="3824780"/>
            <a:ext cx="765312" cy="693752"/>
          </a:xfrm>
          <a:prstGeom prst="rect">
            <a:avLst/>
          </a:prstGeom>
          <a:solidFill>
            <a:srgbClr val="F7FFB3"/>
          </a:solidFill>
          <a:ln>
            <a:noFill/>
          </a:ln>
          <a:effectLst>
            <a:outerShdw blurRad="225425" algn="ctr" dir="5220000" dist="50800">
              <a:srgbClr val="000000">
                <a:alpha val="32941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4"/>
          <p:cNvPicPr preferRelativeResize="0"/>
          <p:nvPr/>
        </p:nvPicPr>
        <p:blipFill rotWithShape="1">
          <a:blip r:embed="rId4">
            <a:alphaModFix/>
          </a:blip>
          <a:srcRect b="43087" l="5995" r="55844" t="22951"/>
          <a:stretch/>
        </p:blipFill>
        <p:spPr>
          <a:xfrm>
            <a:off x="3316525" y="2355845"/>
            <a:ext cx="1988374" cy="1318500"/>
          </a:xfrm>
          <a:prstGeom prst="rect">
            <a:avLst/>
          </a:prstGeom>
          <a:noFill/>
          <a:ln cap="flat" cmpd="sng" w="9525">
            <a:solidFill>
              <a:srgbClr val="EF86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77" name="Google Shape;77;p14"/>
          <p:cNvSpPr/>
          <p:nvPr/>
        </p:nvSpPr>
        <p:spPr>
          <a:xfrm>
            <a:off x="2307564" y="2450772"/>
            <a:ext cx="974700" cy="591600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dk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4"/>
          <p:cNvSpPr/>
          <p:nvPr/>
        </p:nvSpPr>
        <p:spPr>
          <a:xfrm>
            <a:off x="5289185" y="2464543"/>
            <a:ext cx="953100" cy="5916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dk1"/>
          </a:solidFill>
          <a:ln cap="flat" cmpd="sng" w="9525">
            <a:solidFill>
              <a:srgbClr val="EF8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4"/>
          <p:cNvSpPr/>
          <p:nvPr/>
        </p:nvSpPr>
        <p:spPr>
          <a:xfrm rot="-1302988">
            <a:off x="51754" y="865734"/>
            <a:ext cx="3064021" cy="2037931"/>
          </a:xfrm>
          <a:prstGeom prst="flowChartMultidocument">
            <a:avLst/>
          </a:prstGeom>
          <a:gradFill>
            <a:gsLst>
              <a:gs pos="0">
                <a:srgbClr val="FFD17D"/>
              </a:gs>
              <a:gs pos="35000">
                <a:srgbClr val="FFDCA3"/>
              </a:gs>
              <a:gs pos="100000">
                <a:srgbClr val="FFF1D8"/>
              </a:gs>
            </a:gsLst>
            <a:lin ang="16200038" scaled="0"/>
          </a:gradFill>
          <a:ln cap="flat" cmpd="sng" w="9525">
            <a:solidFill>
              <a:srgbClr val="FDA739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EF8600"/>
                </a:solidFill>
                <a:latin typeface="Arial"/>
                <a:ea typeface="Arial"/>
                <a:cs typeface="Arial"/>
                <a:sym typeface="Arial"/>
              </a:rPr>
              <a:t>En la actualidad la producción con fique es desconocido, y es un trabajo que el campesinado realiza dia a dia pero no se genera la conciencia de la contaminación que sus desperdicios está generando todos los días </a:t>
            </a:r>
            <a:endParaRPr b="0" i="0" sz="1200" u="none" cap="none" strike="noStrike">
              <a:solidFill>
                <a:srgbClr val="EF86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4"/>
          <p:cNvSpPr txBox="1"/>
          <p:nvPr/>
        </p:nvSpPr>
        <p:spPr>
          <a:xfrm rot="-1275076">
            <a:off x="-42513" y="421812"/>
            <a:ext cx="2349786" cy="442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s" sz="1700">
                <a:solidFill>
                  <a:srgbClr val="FFFF00"/>
                </a:solidFill>
                <a:latin typeface="Pacifico"/>
                <a:ea typeface="Pacifico"/>
                <a:cs typeface="Pacifico"/>
                <a:sym typeface="Pacifico"/>
              </a:rPr>
              <a:t>INTRODUCCIÓN</a:t>
            </a:r>
            <a:r>
              <a:rPr b="0" i="0" lang="es" sz="1700" u="none" cap="none" strike="noStrike">
                <a:solidFill>
                  <a:srgbClr val="000000"/>
                </a:solidFill>
                <a:latin typeface="Pacifico"/>
                <a:ea typeface="Pacifico"/>
                <a:cs typeface="Pacifico"/>
                <a:sym typeface="Pacifico"/>
              </a:rPr>
              <a:t> </a:t>
            </a:r>
            <a:endParaRPr b="0" i="0" sz="1700" u="none" cap="none" strike="noStrike">
              <a:solidFill>
                <a:srgbClr val="000000"/>
              </a:solidFill>
              <a:latin typeface="Pacifico"/>
              <a:ea typeface="Pacifico"/>
              <a:cs typeface="Pacifico"/>
              <a:sym typeface="Pacifico"/>
            </a:endParaRPr>
          </a:p>
        </p:txBody>
      </p:sp>
      <p:sp>
        <p:nvSpPr>
          <p:cNvPr id="81" name="Google Shape;81;p14"/>
          <p:cNvSpPr/>
          <p:nvPr/>
        </p:nvSpPr>
        <p:spPr>
          <a:xfrm rot="1031891">
            <a:off x="5620558" y="640246"/>
            <a:ext cx="2995726" cy="1673811"/>
          </a:xfrm>
          <a:prstGeom prst="flowChartPunchedTape">
            <a:avLst/>
          </a:prstGeom>
          <a:gradFill>
            <a:gsLst>
              <a:gs pos="0">
                <a:srgbClr val="FFD17D"/>
              </a:gs>
              <a:gs pos="35000">
                <a:srgbClr val="FFDCA3"/>
              </a:gs>
              <a:gs pos="100000">
                <a:srgbClr val="FFF1D8"/>
              </a:gs>
            </a:gsLst>
            <a:lin ang="16200038" scaled="0"/>
          </a:gradFill>
          <a:ln cap="flat" cmpd="sng" w="9525">
            <a:solidFill>
              <a:srgbClr val="FDA739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EF86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4"/>
          <p:cNvSpPr txBox="1"/>
          <p:nvPr/>
        </p:nvSpPr>
        <p:spPr>
          <a:xfrm rot="412999">
            <a:off x="6548307" y="462386"/>
            <a:ext cx="2390530" cy="36168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s" sz="1700" u="sng" cap="none" strike="noStrike">
                <a:solidFill>
                  <a:srgbClr val="FFFF00"/>
                </a:solidFill>
                <a:latin typeface="Pacifico"/>
                <a:ea typeface="Pacifico"/>
                <a:cs typeface="Pacifico"/>
                <a:sym typeface="Pacifico"/>
              </a:rPr>
              <a:t>RESULTADOS</a:t>
            </a:r>
            <a:r>
              <a:rPr b="0" i="0" lang="es" sz="1700" u="sng" cap="none" strike="noStrike">
                <a:solidFill>
                  <a:srgbClr val="000000"/>
                </a:solidFill>
                <a:latin typeface="Pacifico"/>
                <a:ea typeface="Pacifico"/>
                <a:cs typeface="Pacifico"/>
                <a:sym typeface="Pacifico"/>
              </a:rPr>
              <a:t> </a:t>
            </a:r>
            <a:endParaRPr b="0" i="0" sz="1700" u="sng" cap="none" strike="noStrike">
              <a:solidFill>
                <a:srgbClr val="000000"/>
              </a:solidFill>
              <a:latin typeface="Pacifico"/>
              <a:ea typeface="Pacifico"/>
              <a:cs typeface="Pacifico"/>
              <a:sym typeface="Pacifico"/>
            </a:endParaRPr>
          </a:p>
        </p:txBody>
      </p:sp>
      <p:sp>
        <p:nvSpPr>
          <p:cNvPr id="83" name="Google Shape;83;p14"/>
          <p:cNvSpPr/>
          <p:nvPr/>
        </p:nvSpPr>
        <p:spPr>
          <a:xfrm rot="356680">
            <a:off x="968918" y="3472981"/>
            <a:ext cx="2678256" cy="1574409"/>
          </a:xfrm>
          <a:prstGeom prst="flowChartManualInput">
            <a:avLst/>
          </a:prstGeom>
          <a:gradFill>
            <a:gsLst>
              <a:gs pos="0">
                <a:srgbClr val="FFD17D"/>
              </a:gs>
              <a:gs pos="35000">
                <a:srgbClr val="FFDCA3"/>
              </a:gs>
              <a:gs pos="100000">
                <a:srgbClr val="FFF1D8"/>
              </a:gs>
            </a:gsLst>
            <a:lin ang="16200038" scaled="0"/>
          </a:gradFill>
          <a:ln cap="flat" cmpd="sng" w="9525">
            <a:solidFill>
              <a:srgbClr val="FDA739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EF8600"/>
                </a:solidFill>
                <a:latin typeface="Arial"/>
                <a:ea typeface="Arial"/>
                <a:cs typeface="Arial"/>
                <a:sym typeface="Arial"/>
              </a:rPr>
              <a:t>Plantear un método de recolección para los residuos para utilización en fertilizante y abonos para invernaderos y cosechas del mismo campesinado aprovechando los azúcares y fibras de sus hojas extraídas </a:t>
            </a:r>
            <a:endParaRPr b="0" i="0" sz="1200" u="none" cap="none" strike="noStrike">
              <a:solidFill>
                <a:srgbClr val="EF86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4"/>
          <p:cNvSpPr txBox="1"/>
          <p:nvPr/>
        </p:nvSpPr>
        <p:spPr>
          <a:xfrm rot="-301198">
            <a:off x="6845" y="3250326"/>
            <a:ext cx="3157612" cy="29572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rgbClr val="FFFF00"/>
                </a:solidFill>
                <a:latin typeface="Pacifico"/>
                <a:ea typeface="Pacifico"/>
                <a:cs typeface="Pacifico"/>
                <a:sym typeface="Pacifico"/>
              </a:rPr>
              <a:t>OBJETIVO GENERAL</a:t>
            </a:r>
            <a:endParaRPr b="0" i="0" sz="1700" u="none" cap="none" strike="noStrike">
              <a:solidFill>
                <a:srgbClr val="FFFF00"/>
              </a:solidFill>
              <a:latin typeface="Pacifico"/>
              <a:ea typeface="Pacifico"/>
              <a:cs typeface="Pacifico"/>
              <a:sym typeface="Pacifico"/>
            </a:endParaRPr>
          </a:p>
        </p:txBody>
      </p:sp>
      <p:sp>
        <p:nvSpPr>
          <p:cNvPr id="85" name="Google Shape;85;p14"/>
          <p:cNvSpPr/>
          <p:nvPr/>
        </p:nvSpPr>
        <p:spPr>
          <a:xfrm>
            <a:off x="5475275" y="3497675"/>
            <a:ext cx="3470100" cy="1545000"/>
          </a:xfrm>
          <a:prstGeom prst="doubleWave">
            <a:avLst>
              <a:gd fmla="val 6250" name="adj1"/>
              <a:gd fmla="val 0" name="adj2"/>
            </a:avLst>
          </a:prstGeom>
          <a:gradFill>
            <a:gsLst>
              <a:gs pos="0">
                <a:srgbClr val="FFD17D"/>
              </a:gs>
              <a:gs pos="35000">
                <a:srgbClr val="FFDCA3"/>
              </a:gs>
              <a:gs pos="100000">
                <a:srgbClr val="FFF1D8"/>
              </a:gs>
            </a:gsLst>
            <a:lin ang="16200038" scaled="0"/>
          </a:gradFill>
          <a:ln cap="flat" cmpd="sng" w="9525">
            <a:solidFill>
              <a:srgbClr val="FDA739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" sz="1200">
                <a:solidFill>
                  <a:srgbClr val="EF8600"/>
                </a:solidFill>
              </a:rPr>
              <a:t>El sector fiquero en Colombia puede llegar a ser muy promisorio en el futuro. </a:t>
            </a:r>
            <a:endParaRPr b="0" i="0" sz="1200" u="none" cap="none" strike="noStrike">
              <a:solidFill>
                <a:srgbClr val="EF86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4"/>
          <p:cNvSpPr txBox="1"/>
          <p:nvPr/>
        </p:nvSpPr>
        <p:spPr>
          <a:xfrm>
            <a:off x="6080375" y="3179375"/>
            <a:ext cx="22350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s" sz="1700" u="sng" cap="none" strike="noStrike">
                <a:solidFill>
                  <a:srgbClr val="FFFF00"/>
                </a:solidFill>
                <a:latin typeface="Pacifico"/>
                <a:ea typeface="Pacifico"/>
                <a:cs typeface="Pacifico"/>
                <a:sym typeface="Pacifico"/>
              </a:rPr>
              <a:t>CONCLUSIONES</a:t>
            </a:r>
            <a:endParaRPr b="0" i="0" sz="1700" u="sng" cap="none" strike="noStrike">
              <a:solidFill>
                <a:srgbClr val="FFFF00"/>
              </a:solidFill>
              <a:latin typeface="Pacifico"/>
              <a:ea typeface="Pacifico"/>
              <a:cs typeface="Pacifico"/>
              <a:sym typeface="Pacific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Pacifico"/>
              <a:ea typeface="Pacifico"/>
              <a:cs typeface="Pacifico"/>
              <a:sym typeface="Pacifico"/>
            </a:endParaRPr>
          </a:p>
        </p:txBody>
      </p:sp>
      <p:pic>
        <p:nvPicPr>
          <p:cNvPr id="87" name="Google Shape;87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45194" y="371200"/>
            <a:ext cx="2120858" cy="1727566"/>
          </a:xfrm>
          <a:prstGeom prst="rect">
            <a:avLst/>
          </a:prstGeom>
          <a:gradFill>
            <a:gsLst>
              <a:gs pos="0">
                <a:srgbClr val="FFAE23"/>
              </a:gs>
              <a:gs pos="100000">
                <a:srgbClr val="FFCE6C"/>
              </a:gs>
            </a:gsLst>
            <a:lin ang="16200038" scaled="0"/>
          </a:gradFill>
          <a:ln cap="flat" cmpd="sng" w="9525">
            <a:solidFill>
              <a:srgbClr val="EF86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</p:pic>
      <p:sp>
        <p:nvSpPr>
          <p:cNvPr id="88" name="Google Shape;88;p14"/>
          <p:cNvSpPr txBox="1"/>
          <p:nvPr/>
        </p:nvSpPr>
        <p:spPr>
          <a:xfrm rot="731656">
            <a:off x="4255122" y="461788"/>
            <a:ext cx="953003" cy="8919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generar conciencia, generar ambiente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4"/>
          <p:cNvSpPr txBox="1"/>
          <p:nvPr/>
        </p:nvSpPr>
        <p:spPr>
          <a:xfrm>
            <a:off x="1969337" y="0"/>
            <a:ext cx="4910400" cy="307800"/>
          </a:xfrm>
          <a:prstGeom prst="rect">
            <a:avLst/>
          </a:prstGeom>
          <a:solidFill>
            <a:srgbClr val="00B050"/>
          </a:solidFill>
          <a:ln cap="flat" cmpd="sng" w="9525">
            <a:solidFill>
              <a:srgbClr val="3A4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" sz="1400" u="none" cap="none" strike="noStrike">
                <a:solidFill>
                  <a:srgbClr val="FBFF5B"/>
                </a:solidFill>
                <a:latin typeface="Arial"/>
                <a:ea typeface="Arial"/>
                <a:cs typeface="Arial"/>
                <a:sym typeface="Arial"/>
              </a:rPr>
              <a:t>DISEÑO DE BANDA RECOLECTORA DEL FIQUE</a:t>
            </a:r>
            <a:endParaRPr/>
          </a:p>
        </p:txBody>
      </p:sp>
      <p:sp>
        <p:nvSpPr>
          <p:cNvPr id="90" name="Google Shape;90;p14"/>
          <p:cNvSpPr/>
          <p:nvPr/>
        </p:nvSpPr>
        <p:spPr>
          <a:xfrm>
            <a:off x="3620679" y="4000340"/>
            <a:ext cx="1854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" sz="2800" u="none" cap="none" strike="noStrike">
                <a:solidFill>
                  <a:srgbClr val="EF8600"/>
                </a:solidFill>
                <a:latin typeface="Arial"/>
                <a:ea typeface="Arial"/>
                <a:cs typeface="Arial"/>
                <a:sym typeface="Arial"/>
              </a:rPr>
              <a:t>FIQUE</a:t>
            </a:r>
            <a:endParaRPr/>
          </a:p>
        </p:txBody>
      </p:sp>
      <p:pic>
        <p:nvPicPr>
          <p:cNvPr id="91" name="Google Shape;91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723021" y="873528"/>
            <a:ext cx="1509055" cy="1025294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949597" y="3861507"/>
            <a:ext cx="1196785" cy="833709"/>
          </a:xfrm>
          <a:prstGeom prst="rect">
            <a:avLst/>
          </a:prstGeom>
          <a:solidFill>
            <a:srgbClr val="363636"/>
          </a:solidFill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3" name="Google Shape;93;p14"/>
          <p:cNvPicPr preferRelativeResize="0"/>
          <p:nvPr/>
        </p:nvPicPr>
        <p:blipFill rotWithShape="1">
          <a:blip r:embed="rId8">
            <a:alphaModFix/>
          </a:blip>
          <a:srcRect b="18936" l="26089" r="26084" t="3646"/>
          <a:stretch/>
        </p:blipFill>
        <p:spPr>
          <a:xfrm rot="-240001">
            <a:off x="214197" y="3824780"/>
            <a:ext cx="765312" cy="693752"/>
          </a:xfrm>
          <a:prstGeom prst="rect">
            <a:avLst/>
          </a:prstGeom>
          <a:solidFill>
            <a:srgbClr val="F7FFB3"/>
          </a:solidFill>
          <a:ln>
            <a:noFill/>
          </a:ln>
          <a:effectLst>
            <a:outerShdw blurRad="225425" algn="ctr" dir="5220000" dist="50800">
              <a:srgbClr val="000000">
                <a:alpha val="32940"/>
              </a:srgbClr>
            </a:outerShdw>
          </a:effectLst>
        </p:spPr>
      </p:pic>
      <p:pic>
        <p:nvPicPr>
          <p:cNvPr id="94" name="Google Shape;94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625475" y="3723650"/>
            <a:ext cx="3171301" cy="1073075"/>
          </a:xfrm>
          <a:prstGeom prst="rect">
            <a:avLst/>
          </a:prstGeom>
          <a:noFill/>
          <a:ln cap="flat" cmpd="sng" w="9525">
            <a:solidFill>
              <a:srgbClr val="FDA739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311700" y="1509625"/>
            <a:ext cx="3999900" cy="305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5"/>
          <p:cNvSpPr txBox="1"/>
          <p:nvPr>
            <p:ph idx="2" type="body"/>
          </p:nvPr>
        </p:nvSpPr>
        <p:spPr>
          <a:xfrm>
            <a:off x="6031075" y="3875975"/>
            <a:ext cx="2801100" cy="6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9100" y="0"/>
            <a:ext cx="6638875" cy="150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1446275" cy="16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31025" y="0"/>
            <a:ext cx="1612975" cy="16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300" y="1509475"/>
            <a:ext cx="4266300" cy="142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300" y="2939300"/>
            <a:ext cx="4266300" cy="220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387775" y="2939300"/>
            <a:ext cx="4730575" cy="220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5"/>
          <p:cNvPicPr preferRelativeResize="0"/>
          <p:nvPr/>
        </p:nvPicPr>
        <p:blipFill rotWithShape="1">
          <a:blip r:embed="rId9">
            <a:alphaModFix/>
          </a:blip>
          <a:srcRect b="-37415" l="0" r="0" t="16642"/>
          <a:stretch/>
        </p:blipFill>
        <p:spPr>
          <a:xfrm>
            <a:off x="5132125" y="1339188"/>
            <a:ext cx="3400425" cy="233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