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4"/>
  </p:notesMasterIdLst>
  <p:handoutMasterIdLst>
    <p:handoutMasterId r:id="rId35"/>
  </p:handoutMasterIdLst>
  <p:sldIdLst>
    <p:sldId id="436" r:id="rId5"/>
    <p:sldId id="437" r:id="rId6"/>
    <p:sldId id="452" r:id="rId7"/>
    <p:sldId id="453" r:id="rId8"/>
    <p:sldId id="454" r:id="rId9"/>
    <p:sldId id="464" r:id="rId10"/>
    <p:sldId id="465" r:id="rId11"/>
    <p:sldId id="466" r:id="rId12"/>
    <p:sldId id="467" r:id="rId13"/>
    <p:sldId id="468" r:id="rId14"/>
    <p:sldId id="438" r:id="rId15"/>
    <p:sldId id="440" r:id="rId16"/>
    <p:sldId id="448" r:id="rId17"/>
    <p:sldId id="449" r:id="rId18"/>
    <p:sldId id="450" r:id="rId19"/>
    <p:sldId id="451" r:id="rId20"/>
    <p:sldId id="455" r:id="rId21"/>
    <p:sldId id="456" r:id="rId22"/>
    <p:sldId id="457" r:id="rId23"/>
    <p:sldId id="458" r:id="rId24"/>
    <p:sldId id="459" r:id="rId25"/>
    <p:sldId id="460" r:id="rId26"/>
    <p:sldId id="462" r:id="rId27"/>
    <p:sldId id="463" r:id="rId28"/>
    <p:sldId id="469" r:id="rId29"/>
    <p:sldId id="470" r:id="rId30"/>
    <p:sldId id="471" r:id="rId31"/>
    <p:sldId id="439" r:id="rId32"/>
    <p:sldId id="4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>
        <p:scale>
          <a:sx n="33" d="100"/>
          <a:sy n="33" d="100"/>
        </p:scale>
        <p:origin x="3534" y="25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8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3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0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8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75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F19CD31-14A3-B647-1430-DB298B0EFA75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  <a:r>
              <a:rPr lang="hr-HR" b="1" dirty="0"/>
              <a:t> </a:t>
            </a:r>
            <a:endParaRPr lang="en-US" b="1" dirty="0"/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/>
              <a:t>Grupiranje podataka za primjenu hi-kvadrat testa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2041198"/>
            <a:ext cx="6426200" cy="299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F5963B-AF3C-B89B-3F85-87F33DDDF9BF}"/>
              </a:ext>
            </a:extLst>
          </p:cNvPr>
          <p:cNvSpPr txBox="1">
            <a:spLocks/>
          </p:cNvSpPr>
          <p:nvPr/>
        </p:nvSpPr>
        <p:spPr>
          <a:xfrm>
            <a:off x="1371600" y="-559073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Grupiranje podataka za primjenu hi-kvadrat testa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CF60-EDB7-2873-FF55-E6D1B161F2F0}"/>
              </a:ext>
            </a:extLst>
          </p:cNvPr>
          <p:cNvSpPr txBox="1"/>
          <p:nvPr/>
        </p:nvSpPr>
        <p:spPr>
          <a:xfrm>
            <a:off x="1371600" y="-5026218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1F9D0-DCCD-6935-9EFA-57567CA5C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-2363571"/>
            <a:ext cx="8813800" cy="1743318"/>
          </a:xfrm>
          <a:prstGeom prst="rect">
            <a:avLst/>
          </a:prstGeom>
        </p:spPr>
      </p:pic>
      <p:pic>
        <p:nvPicPr>
          <p:cNvPr id="12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FCF5B612-4DCA-815E-A68E-CDEB102798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-5150724"/>
            <a:ext cx="6426200" cy="2999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890968-284F-C5C6-1E4F-4EDAC5395D1E}"/>
              </a:ext>
            </a:extLst>
          </p:cNvPr>
          <p:cNvSpPr txBox="1"/>
          <p:nvPr/>
        </p:nvSpPr>
        <p:spPr>
          <a:xfrm>
            <a:off x="7130398" y="-2075254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1601192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 err="1"/>
              <a:t>Dataset</a:t>
            </a:r>
            <a:r>
              <a:rPr lang="hr-HR" sz="1800" dirty="0"/>
              <a:t> koristi </a:t>
            </a:r>
            <a:r>
              <a:rPr lang="hr-HR" sz="1800" dirty="0">
                <a:solidFill>
                  <a:schemeClr val="accent2"/>
                </a:solidFill>
              </a:rPr>
              <a:t>AGEG5YR</a:t>
            </a:r>
            <a:r>
              <a:rPr lang="hr-HR" sz="1800" dirty="0"/>
              <a:t> 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 sz="18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37389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746763" y="5116668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2604980"/>
            <a:ext cx="9541436" cy="36537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843231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3760810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B4BB-4C79-C006-E9AF-D5CCA4E5BC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-2263977"/>
            <a:ext cx="8277948" cy="1440759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788084F-BAE3-1876-007D-83E8731C58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-5334820"/>
            <a:ext cx="5464311" cy="351547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80B3A4B-0210-2A7A-4EE4-BD9F6A3A4D28}"/>
              </a:ext>
            </a:extLst>
          </p:cNvPr>
          <p:cNvSpPr txBox="1">
            <a:spLocks/>
          </p:cNvSpPr>
          <p:nvPr/>
        </p:nvSpPr>
        <p:spPr>
          <a:xfrm>
            <a:off x="1371600" y="-533482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Dataset koristi </a:t>
            </a:r>
            <a:r>
              <a:rPr lang="hr-HR">
                <a:solidFill>
                  <a:schemeClr val="accent2"/>
                </a:solidFill>
              </a:rPr>
              <a:t>AGEG5YR</a:t>
            </a:r>
            <a:r>
              <a:rPr lang="hr-HR"/>
              <a:t> (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/>
              <a:t>)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96171-D427-8747-B264-75A49FBA938D}"/>
              </a:ext>
            </a:extLst>
          </p:cNvPr>
          <p:cNvSpPr txBox="1"/>
          <p:nvPr/>
        </p:nvSpPr>
        <p:spPr>
          <a:xfrm>
            <a:off x="1371600" y="-456211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555D8-867F-0475-BF13-95A025714EFC}"/>
              </a:ext>
            </a:extLst>
          </p:cNvPr>
          <p:cNvSpPr txBox="1"/>
          <p:nvPr/>
        </p:nvSpPr>
        <p:spPr>
          <a:xfrm>
            <a:off x="7746763" y="-1819344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EB32F-5E46-3545-503A-1117A278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-4681416"/>
            <a:ext cx="9541436" cy="365376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BC0EAE-4E29-8C13-66D7-CB15FB97E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570636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3DD04-5D32-C0BE-1A7B-A833A63CD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-6443165"/>
            <a:ext cx="4468818" cy="2905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AF8D3-2C41-61C5-97CD-418A250CF969}"/>
              </a:ext>
            </a:extLst>
          </p:cNvPr>
          <p:cNvSpPr txBox="1"/>
          <p:nvPr/>
        </p:nvSpPr>
        <p:spPr>
          <a:xfrm>
            <a:off x="8234267" y="-3525586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1953087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76309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3167070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2951625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1"/>
            <a:ext cx="5080697" cy="3796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kontinuirane</a:t>
            </a: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vrijednosti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  <a:endParaRPr lang="hr-HR" sz="1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BMI: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600" b="1" dirty="0">
                <a:solidFill>
                  <a:schemeClr val="bg2"/>
                </a:solidFill>
              </a:rPr>
              <a:t>1</a:t>
            </a:r>
            <a:r>
              <a:rPr lang="en-US" sz="1600" b="1" dirty="0">
                <a:solidFill>
                  <a:schemeClr val="bg2"/>
                </a:solidFill>
              </a:rPr>
              <a:t>2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600" b="1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98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hr-HR" sz="1600" b="1" dirty="0">
                <a:solidFill>
                  <a:schemeClr val="bg2"/>
                </a:solidFill>
              </a:rPr>
              <a:t>, </a:t>
            </a:r>
            <a:r>
              <a:rPr lang="en-US" sz="1600" b="1" dirty="0">
                <a:solidFill>
                  <a:schemeClr val="bg2"/>
                </a:solidFill>
              </a:rPr>
              <a:t>Age: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b="1" dirty="0">
                <a:solidFill>
                  <a:schemeClr val="bg2"/>
                </a:solidFill>
              </a:rPr>
              <a:t>18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en-US" sz="1600" b="1" dirty="0">
                <a:solidFill>
                  <a:schemeClr val="bg2"/>
                </a:solidFill>
              </a:rPr>
              <a:t> 80+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l-PL" sz="1800" b="1" dirty="0">
                <a:solidFill>
                  <a:schemeClr val="bg2"/>
                </a:solidFill>
              </a:rPr>
              <a:t>Provjera uvjeta za parametarski test</a:t>
            </a:r>
            <a:r>
              <a:rPr lang="en-US" sz="1800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Normalna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distribucija</a:t>
            </a:r>
            <a:r>
              <a:rPr lang="en-US" sz="1600" b="1" dirty="0">
                <a:solidFill>
                  <a:schemeClr val="bg2"/>
                </a:solidFill>
              </a:rPr>
              <a:t> (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</a:t>
            </a:r>
            <a:r>
              <a:rPr lang="en-US" sz="16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Jednakost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varijanci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skupova</a:t>
            </a:r>
            <a:endParaRPr lang="en-US" sz="1600" b="1" dirty="0">
              <a:solidFill>
                <a:schemeClr val="bg2"/>
              </a:solidFill>
            </a:endParaRPr>
          </a:p>
          <a:p>
            <a:pPr lvl="2"/>
            <a:r>
              <a:rPr lang="en-US" sz="1400" b="1" dirty="0">
                <a:solidFill>
                  <a:schemeClr val="bg2"/>
                </a:solidFill>
              </a:rPr>
              <a:t>S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normalnom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distribucijom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skupova</a:t>
            </a:r>
            <a:r>
              <a:rPr lang="en-US" sz="1400" b="1" dirty="0">
                <a:solidFill>
                  <a:schemeClr val="bg2"/>
                </a:solidFill>
              </a:rPr>
              <a:t>: F-test</a:t>
            </a:r>
          </a:p>
          <a:p>
            <a:pPr lvl="2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Inače</a:t>
            </a:r>
            <a:r>
              <a:rPr lang="hr-HR" sz="1400" b="1" dirty="0">
                <a:solidFill>
                  <a:schemeClr val="bg2"/>
                </a:solidFill>
              </a:rPr>
              <a:t>: </a:t>
            </a:r>
            <a:r>
              <a:rPr lang="en-US" sz="1400" b="1" dirty="0" err="1">
                <a:solidFill>
                  <a:schemeClr val="bg2"/>
                </a:solidFill>
              </a:rPr>
              <a:t>Leveneov</a:t>
            </a:r>
            <a:r>
              <a:rPr lang="en-US" sz="1400" b="1" dirty="0">
                <a:solidFill>
                  <a:schemeClr val="bg2"/>
                </a:solidFill>
              </a:rPr>
              <a:t> &amp; </a:t>
            </a:r>
            <a:r>
              <a:rPr lang="en-US" sz="1400" b="1" dirty="0" err="1">
                <a:solidFill>
                  <a:schemeClr val="bg2"/>
                </a:solidFill>
              </a:rPr>
              <a:t>Bartlettov</a:t>
            </a:r>
            <a:r>
              <a:rPr lang="en-US" sz="1400" b="1" dirty="0">
                <a:solidFill>
                  <a:schemeClr val="bg2"/>
                </a:solidFill>
              </a:rPr>
              <a:t> test</a:t>
            </a:r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998113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 testovi</a:t>
            </a: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F-test,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Leveneov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Bartlettov</a:t>
            </a:r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T-test</a:t>
            </a: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MWW</a:t>
            </a:r>
            <a:r>
              <a:rPr lang="en-US" sz="2000" b="1" dirty="0">
                <a:solidFill>
                  <a:schemeClr val="bg2"/>
                </a:solidFill>
              </a:rPr>
              <a:t> (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Wilcoxon rank-sum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hr-HR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0268-B5A6-62AB-BF5D-3CC958F9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2061600"/>
            <a:ext cx="4883454" cy="328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77C5F-9685-43F7-7A9F-28F9772B8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2061599"/>
            <a:ext cx="4871726" cy="32858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Shapiro-wilksovi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 testovi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7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CF099D-3C0E-7E25-6140-71789D81F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-3890431"/>
            <a:ext cx="4883454" cy="328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FBCBD-DD7A-9B21-FE0D-968756820E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-3890432"/>
            <a:ext cx="4871726" cy="3285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8790B-8C8E-D335-0C72-B797076A8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88" y="1836449"/>
            <a:ext cx="4812176" cy="40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D3B3-E70E-33FA-3F39-63E066298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013" y="1842345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F-TEST, LEVENEOV &amp; BARTLETTOV test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i deskriptivna statistika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A1C5BB1C-D09E-37F5-5960-2A99ECBEC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162959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1660837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Provedene obrade</a:t>
            </a:r>
          </a:p>
        </p:txBody>
      </p:sp>
      <p:pic>
        <p:nvPicPr>
          <p:cNvPr id="7" name="Graphic 6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3210" y="269171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2813559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2716114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3B537-8175-AB44-821F-586A055A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88" y="-4528566"/>
            <a:ext cx="4812176" cy="407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E54AF-92CA-43FF-425E-28D432AB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13" y="-4522670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zaključak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3A40-FF10-34A6-50CC-FCE9A31654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2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3364382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bmi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1960427"/>
            <a:ext cx="10164973" cy="26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32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5A38E0-E126-DC20-F71D-0183B82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-3344482"/>
            <a:ext cx="10164973" cy="26960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50752" y="2035410"/>
            <a:ext cx="10164973" cy="26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6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CE1D2E5-5D42-FF83-36FE-ED649578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4868742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35347-F100-4C8F-7677-D862369E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0752" y="-3079515"/>
            <a:ext cx="10164973" cy="2641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8474532-B841-5377-ED61-0C4DB9F64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1" y="293188"/>
            <a:ext cx="9539323" cy="3778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B70B9-F0F4-5C45-E236-1B75D7684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05" y="4910533"/>
            <a:ext cx="5774956" cy="1510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D2047-E855-5D4A-D5EC-46C0F9C1CA28}"/>
              </a:ext>
            </a:extLst>
          </p:cNvPr>
          <p:cNvSpPr txBox="1"/>
          <p:nvPr/>
        </p:nvSpPr>
        <p:spPr>
          <a:xfrm>
            <a:off x="5068601" y="4004296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Boxplotovi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analize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4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5389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13771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101600" y="572532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144828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13895" y="-7128309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0" y="-6626554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0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7079343" y="112197"/>
            <a:ext cx="64516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39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0" y="112197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BA9B1-AB85-F446-0B55-0977F55FBF53}"/>
              </a:ext>
            </a:extLst>
          </p:cNvPr>
          <p:cNvSpPr txBox="1"/>
          <p:nvPr/>
        </p:nvSpPr>
        <p:spPr>
          <a:xfrm>
            <a:off x="4943474" y="112196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A2DE4-512C-A8F8-F289-E20742AC68C4}"/>
              </a:ext>
            </a:extLst>
          </p:cNvPr>
          <p:cNvSpPr txBox="1"/>
          <p:nvPr/>
        </p:nvSpPr>
        <p:spPr>
          <a:xfrm>
            <a:off x="0" y="-6770472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4136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https://www.icpsr.umich.edu/web/NAHDAP/studies/34085/datasets/0001/variables/AGEG5YR?archive=NAHDAP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https://www.nhsinform.scot/healthy-living/food-and-nutrition/healthy-eating-and-weight-loss/body-mass-index-bmi/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https://www.icpsr.umich.edu/web/NAHDAP/studies/34085/datasets/0001/variables/EDUCA?archive=nahdap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https://www.kaggle.com/datasets/alexteboul/diabetes-health-indicators-dataset/data?select=diabetes_binary_5050split_health_indicators_BRFSS2015.csv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https://www.icpsr.umich.edu/web/NAHDAP/studies/34085/datasets/0001/variables/INCOME2?archive=NAHDAP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8403BF-7E1C-5B53-2DF1-A53DC47DBAA0}"/>
              </a:ext>
            </a:extLst>
          </p:cNvPr>
          <p:cNvSpPr txBox="1"/>
          <p:nvPr/>
        </p:nvSpPr>
        <p:spPr>
          <a:xfrm>
            <a:off x="13390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A7839E2-1B06-B462-1273-3178B932E5C8}"/>
              </a:ext>
            </a:extLst>
          </p:cNvPr>
          <p:cNvSpPr txBox="1">
            <a:spLocks/>
          </p:cNvSpPr>
          <p:nvPr/>
        </p:nvSpPr>
        <p:spPr>
          <a:xfrm>
            <a:off x="-4652039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8BFBF14-7BE3-983F-2728-3B78EB3CAE7C}"/>
              </a:ext>
            </a:extLst>
          </p:cNvPr>
          <p:cNvSpPr txBox="1">
            <a:spLocks/>
          </p:cNvSpPr>
          <p:nvPr/>
        </p:nvSpPr>
        <p:spPr>
          <a:xfrm>
            <a:off x="-4680615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655</TotalTime>
  <Words>6670</Words>
  <Application>Microsoft Office PowerPoint</Application>
  <PresentationFormat>Widescreen</PresentationFormat>
  <Paragraphs>807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Nova Light</vt:lpstr>
      <vt:lpstr>Arial Nova Light (Body)</vt:lpstr>
      <vt:lpstr>Boucherie Block</vt:lpstr>
      <vt:lpstr>Calibri</vt:lpstr>
      <vt:lpstr>Consolas</vt:lpstr>
      <vt:lpstr>Elephant</vt:lpstr>
      <vt:lpstr>Wingdings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PowerPoint Presentation</vt:lpstr>
      <vt:lpstr>PROVJERA UVJETA ZA T-TESTOVE Shapiro-wilksovi testovi</vt:lpstr>
      <vt:lpstr>PROVJERA UVJETA F-TEST, LEVENEOV &amp; BARTLETTOV test</vt:lpstr>
      <vt:lpstr>PROVJERA UVJETA za t-testove zaključak</vt:lpstr>
      <vt:lpstr>MWW TEST nad bmi</vt:lpstr>
      <vt:lpstr>MWW TEST nad age</vt:lpstr>
      <vt:lpstr>MWW TEST nad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50</cp:revision>
  <dcterms:created xsi:type="dcterms:W3CDTF">2024-05-05T14:23:36Z</dcterms:created>
  <dcterms:modified xsi:type="dcterms:W3CDTF">2024-05-06T21:07:12Z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