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3"/>
  </p:notesMasterIdLst>
  <p:handoutMasterIdLst>
    <p:handoutMasterId r:id="rId34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74" r:id="rId12"/>
    <p:sldId id="467" r:id="rId13"/>
    <p:sldId id="468" r:id="rId14"/>
    <p:sldId id="455" r:id="rId15"/>
    <p:sldId id="440" r:id="rId16"/>
    <p:sldId id="475" r:id="rId17"/>
    <p:sldId id="476" r:id="rId18"/>
    <p:sldId id="448" r:id="rId19"/>
    <p:sldId id="478" r:id="rId20"/>
    <p:sldId id="479" r:id="rId21"/>
    <p:sldId id="480" r:id="rId22"/>
    <p:sldId id="482" r:id="rId23"/>
    <p:sldId id="484" r:id="rId24"/>
    <p:sldId id="488" r:id="rId25"/>
    <p:sldId id="485" r:id="rId26"/>
    <p:sldId id="486" r:id="rId27"/>
    <p:sldId id="489" r:id="rId28"/>
    <p:sldId id="463" r:id="rId29"/>
    <p:sldId id="469" r:id="rId30"/>
    <p:sldId id="439" r:id="rId31"/>
    <p:sldId id="461" r:id="rId32"/>
  </p:sldIdLst>
  <p:sldSz cx="12192000" cy="6858000"/>
  <p:notesSz cx="6858000" cy="9144000"/>
  <p:embeddedFontLst>
    <p:embeddedFont>
      <p:font typeface="Arial Nova Light" panose="020B0304020202020204" pitchFamily="34" charset="0"/>
      <p:regular r:id="rId35"/>
      <p:italic r:id="rId36"/>
    </p:embeddedFont>
    <p:embeddedFont>
      <p:font typeface="Boucherie Block" panose="02000506000000020004" pitchFamily="2" charset="0"/>
      <p:regular r:id="rId37"/>
      <p:bold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lephant" panose="02020904090505020303" pitchFamily="18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5" autoAdjust="0"/>
  </p:normalViewPr>
  <p:slideViewPr>
    <p:cSldViewPr snapToGrid="0">
      <p:cViewPr varScale="1">
        <p:scale>
          <a:sx n="103" d="100"/>
          <a:sy n="103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2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1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a74a68d4c7956fc3804b0f75a71255bc19e2df55/analysis/regresija.R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91" y="1661964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4" y="2061758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926CCBDB-0E14-7240-CA8D-0996CF319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478436"/>
            <a:ext cx="240790" cy="1124544"/>
          </a:xfrm>
          <a:prstGeom prst="rect">
            <a:avLst/>
          </a:prstGeom>
        </p:spPr>
      </p:pic>
      <p:pic>
        <p:nvPicPr>
          <p:cNvPr id="6" name="Graphic 5" descr="Caret Right with solid fill">
            <a:extLst>
              <a:ext uri="{FF2B5EF4-FFF2-40B4-BE49-F238E27FC236}">
                <a16:creationId xmlns:a16="http://schemas.microsoft.com/office/drawing/2014/main" id="{BA4D8EB0-7985-C12A-D770-144DBEA3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912425"/>
            <a:ext cx="240790" cy="1124544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9B820CE3-AA18-1CF0-7296-8B2B4CF5E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135566"/>
            <a:ext cx="240790" cy="1124544"/>
          </a:xfrm>
          <a:prstGeom prst="rect">
            <a:avLst/>
          </a:prstGeom>
        </p:spPr>
      </p:pic>
      <p:pic>
        <p:nvPicPr>
          <p:cNvPr id="11" name="Graphic 10" descr="Caret Right with solid fill">
            <a:extLst>
              <a:ext uri="{FF2B5EF4-FFF2-40B4-BE49-F238E27FC236}">
                <a16:creationId xmlns:a16="http://schemas.microsoft.com/office/drawing/2014/main" id="{06F51784-800F-1D25-9230-55DFB33D2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360997"/>
            <a:ext cx="240790" cy="1124544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21F2C77E-C9A5-907E-3108-BCDD631D4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8788394"/>
            <a:ext cx="240790" cy="1124544"/>
          </a:xfrm>
          <a:prstGeom prst="rect">
            <a:avLst/>
          </a:prstGeom>
        </p:spPr>
      </p:pic>
      <p:pic>
        <p:nvPicPr>
          <p:cNvPr id="14" name="Graphic 13" descr="Caret Right with solid fill">
            <a:extLst>
              <a:ext uri="{FF2B5EF4-FFF2-40B4-BE49-F238E27FC236}">
                <a16:creationId xmlns:a16="http://schemas.microsoft.com/office/drawing/2014/main" id="{8EE4E717-3C91-25B7-2CC5-18D8BEC9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229419"/>
            <a:ext cx="240790" cy="1124544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4912C64C-8375-88C3-946B-3CF9059C1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447091"/>
            <a:ext cx="240790" cy="1124544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5157F185-5E4E-9218-A1EB-AAC97CD7C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661841"/>
            <a:ext cx="240790" cy="1124544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BE110AE2-541A-AB97-A12D-6C8568F5D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879513"/>
            <a:ext cx="240790" cy="1124544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68B4D0A9-7D93-A6F4-7B6A-4527D1F45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10101704"/>
            <a:ext cx="240790" cy="1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Rezultati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CB50C269-76C0-4875-6231-2CB113DEF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129729"/>
            <a:ext cx="240790" cy="240790"/>
          </a:xfrm>
          <a:prstGeom prst="rect">
            <a:avLst/>
          </a:prstGeom>
        </p:spPr>
      </p:pic>
      <p:pic>
        <p:nvPicPr>
          <p:cNvPr id="7" name="Graphic 6" descr="Caret Right with solid fill">
            <a:extLst>
              <a:ext uri="{FF2B5EF4-FFF2-40B4-BE49-F238E27FC236}">
                <a16:creationId xmlns:a16="http://schemas.microsoft.com/office/drawing/2014/main" id="{B20F70C5-6BCC-C319-E6C2-F5D69B053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563718"/>
            <a:ext cx="240790" cy="240790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281A2E5E-1E03-3D4E-5105-1AA1C68FA4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786859"/>
            <a:ext cx="240790" cy="240790"/>
          </a:xfrm>
          <a:prstGeom prst="rect">
            <a:avLst/>
          </a:prstGeom>
        </p:spPr>
      </p:pic>
      <p:pic>
        <p:nvPicPr>
          <p:cNvPr id="10" name="Graphic 9" descr="Caret Right with solid fill">
            <a:extLst>
              <a:ext uri="{FF2B5EF4-FFF2-40B4-BE49-F238E27FC236}">
                <a16:creationId xmlns:a16="http://schemas.microsoft.com/office/drawing/2014/main" id="{77C694A6-4FD9-C07B-14CF-49001DBA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4012290"/>
            <a:ext cx="240790" cy="240790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83CE80ED-27C5-7C2F-3C9B-C7FC3B9B7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439687"/>
            <a:ext cx="240790" cy="240790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05BE72BB-FA11-631E-576D-ACE66B878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880712"/>
            <a:ext cx="240790" cy="240790"/>
          </a:xfrm>
          <a:prstGeom prst="rect">
            <a:avLst/>
          </a:prstGeom>
        </p:spPr>
      </p:pic>
      <p:pic>
        <p:nvPicPr>
          <p:cNvPr id="16" name="Graphic 15" descr="Caret Right with solid fill">
            <a:extLst>
              <a:ext uri="{FF2B5EF4-FFF2-40B4-BE49-F238E27FC236}">
                <a16:creationId xmlns:a16="http://schemas.microsoft.com/office/drawing/2014/main" id="{D1BE669C-8FA3-194F-88E5-7C4F5E99AF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098384"/>
            <a:ext cx="240790" cy="240790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ABB02134-5AB2-596D-6AD6-2AD3FF543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313134"/>
            <a:ext cx="240790" cy="240790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74232955-56C5-C4AE-1A6E-6ECAF4606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530806"/>
            <a:ext cx="240790" cy="240790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E5303A1-303E-6CA1-6D70-32A4A0C13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752997"/>
            <a:ext cx="240790" cy="2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FDDBB-7F24-4627-4EC2-0F7BED3D815A}"/>
              </a:ext>
            </a:extLst>
          </p:cNvPr>
          <p:cNvSpPr txBox="1"/>
          <p:nvPr/>
        </p:nvSpPr>
        <p:spPr>
          <a:xfrm>
            <a:off x="1048380" y="3203277"/>
            <a:ext cx="11083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Intercept (Intercept)</a:t>
            </a:r>
            <a:endParaRPr lang="hr-HR" b="0" i="0" dirty="0">
              <a:solidFill>
                <a:schemeClr val="accent2"/>
              </a:solidFill>
              <a:effectLst/>
              <a:latin typeface="gg sans"/>
            </a:endParaRPr>
          </a:p>
          <a:p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ostalih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varijabli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kada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sve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nula</a:t>
            </a:r>
            <a:r>
              <a:rPr lang="en-US" b="0" i="0" dirty="0">
                <a:effectLst/>
                <a:latin typeface="gg sans"/>
              </a:rPr>
              <a:t>)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0.47%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effectLst/>
                <a:latin typeface="gg sans"/>
              </a:rPr>
              <a:t>(vrlo niska)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BMI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1.072236345</a:t>
            </a:r>
            <a:r>
              <a:rPr lang="hr-HR" dirty="0"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povećava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se za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7.2%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svako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jedinično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povećanje</a:t>
            </a:r>
            <a:r>
              <a:rPr lang="en-US" b="0" i="0" dirty="0">
                <a:effectLst/>
                <a:latin typeface="gg sans"/>
              </a:rPr>
              <a:t> u BMI-u</a:t>
            </a:r>
            <a:r>
              <a:rPr lang="hr-HR" b="0" i="0" dirty="0">
                <a:effectLst/>
                <a:latin typeface="gg sans"/>
              </a:rPr>
              <a:t>.</a:t>
            </a: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Income2-Income8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Koeficijenti</a:t>
            </a:r>
            <a:r>
              <a:rPr lang="en-US" b="0" i="0" dirty="0">
                <a:effectLst/>
                <a:latin typeface="gg sans"/>
              </a:rPr>
              <a:t> (2.197-1.470)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pokazuju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kako</a:t>
            </a:r>
            <a:r>
              <a:rPr lang="en-US" b="0" i="0" dirty="0">
                <a:effectLst/>
                <a:latin typeface="gg sans"/>
              </a:rPr>
              <a:t> se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mijenja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u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odnosu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na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različite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razine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dohotka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(Income).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F5E38-5B35-2132-D4C6-6606ADD6873D}"/>
              </a:ext>
            </a:extLst>
          </p:cNvPr>
          <p:cNvSpPr txBox="1"/>
          <p:nvPr/>
        </p:nvSpPr>
        <p:spPr>
          <a:xfrm>
            <a:off x="1048380" y="3193480"/>
            <a:ext cx="10917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HighBP1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3.330, </a:t>
            </a:r>
            <a:r>
              <a:rPr lang="en-US" b="0" i="0" dirty="0" err="1">
                <a:effectLst/>
                <a:latin typeface="gg sans"/>
              </a:rPr>
              <a:t>što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znači</a:t>
            </a:r>
            <a:r>
              <a:rPr lang="en-US" b="0" i="0" dirty="0">
                <a:effectLst/>
                <a:latin typeface="gg sans"/>
              </a:rPr>
              <a:t> da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osobe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s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visokim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krvnim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tlakom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imaju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približno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233%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veću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osobe</a:t>
            </a:r>
            <a:r>
              <a:rPr lang="en-US" b="0" i="0" dirty="0">
                <a:effectLst/>
                <a:latin typeface="gg sans"/>
              </a:rPr>
              <a:t> bez </a:t>
            </a:r>
            <a:r>
              <a:rPr lang="en-US" b="0" i="0" dirty="0" err="1">
                <a:effectLst/>
                <a:latin typeface="gg sans"/>
              </a:rPr>
              <a:t>visokog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krvnog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tlaka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GenHlth2</a:t>
            </a:r>
            <a:r>
              <a:rPr lang="hr-HR" b="0" i="0" dirty="0">
                <a:solidFill>
                  <a:schemeClr val="accent2"/>
                </a:solidFill>
                <a:effectLst/>
                <a:latin typeface="gg sans"/>
              </a:rPr>
              <a:t>-</a:t>
            </a:r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GenHlth5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Koeficijenti </a:t>
            </a:r>
            <a:r>
              <a:rPr lang="en-US" b="0" i="0" dirty="0">
                <a:effectLst/>
                <a:latin typeface="gg sans"/>
              </a:rPr>
              <a:t>3.842</a:t>
            </a:r>
            <a:r>
              <a:rPr lang="hr-HR" b="0" i="0" dirty="0">
                <a:effectLst/>
                <a:latin typeface="gg sans"/>
              </a:rPr>
              <a:t>-</a:t>
            </a:r>
            <a:r>
              <a:rPr lang="en-US" b="0" i="0" dirty="0">
                <a:effectLst/>
                <a:latin typeface="gg sans"/>
              </a:rPr>
              <a:t>16.451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pokazuju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povećanje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vjerojatnosti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različite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razine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općeg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zdravstvenog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stanja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GenHlth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hr-HR" b="0" i="0" dirty="0">
              <a:effectLst/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Npr.</a:t>
            </a:r>
            <a:r>
              <a:rPr lang="en-US" b="0" i="0" dirty="0">
                <a:effectLst/>
                <a:latin typeface="gg sans"/>
              </a:rPr>
              <a:t>, za </a:t>
            </a:r>
            <a:r>
              <a:rPr lang="en-US" b="0" i="0" dirty="0" err="1">
                <a:effectLst/>
                <a:latin typeface="gg sans"/>
              </a:rPr>
              <a:t>najgoru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GenHlth5 (</a:t>
            </a:r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16.451),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je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povećana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za ~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1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545.1%</a:t>
            </a:r>
            <a:r>
              <a:rPr lang="en-US" b="0" i="0" dirty="0">
                <a:effectLst/>
                <a:latin typeface="gg sans"/>
              </a:rPr>
              <a:t> 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(GenHlth1 – </a:t>
            </a:r>
            <a:r>
              <a:rPr lang="en-US" b="0" i="0" dirty="0" err="1">
                <a:effectLst/>
                <a:latin typeface="gg sans"/>
              </a:rPr>
              <a:t>najbolje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zdravlje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0F4C78BB-DF92-11AD-0C2E-C1505D53A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651255"/>
            <a:ext cx="352541" cy="35254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9A69EBCD-B049-5B25-1E00-8967D1FCD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994652"/>
            <a:ext cx="352541" cy="352541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A555D89C-CB14-F0AA-DE5F-9CC17AE19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3356337"/>
            <a:ext cx="352541" cy="352541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653A5DF5-6E62-BC7B-0C69-0EF5A9A46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059204"/>
            <a:ext cx="352541" cy="352541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A3A507BF-C89D-5FDF-032B-3E4F58B40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762071"/>
            <a:ext cx="352541" cy="352541"/>
          </a:xfrm>
          <a:prstGeom prst="rect">
            <a:avLst/>
          </a:prstGeom>
        </p:spPr>
      </p:pic>
      <p:pic>
        <p:nvPicPr>
          <p:cNvPr id="22" name="Graphic 21" descr="Caret Right with solid fill">
            <a:extLst>
              <a:ext uri="{FF2B5EF4-FFF2-40B4-BE49-F238E27FC236}">
                <a16:creationId xmlns:a16="http://schemas.microsoft.com/office/drawing/2014/main" id="{F5FBFE25-F1FD-DA4B-C6EC-B9F93E7AD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2" y="5115193"/>
            <a:ext cx="352541" cy="352541"/>
          </a:xfrm>
          <a:prstGeom prst="rect">
            <a:avLst/>
          </a:prstGeom>
        </p:spPr>
      </p:pic>
      <p:pic>
        <p:nvPicPr>
          <p:cNvPr id="23" name="Graphic 22" descr="Caret Right with solid fill">
            <a:extLst>
              <a:ext uri="{FF2B5EF4-FFF2-40B4-BE49-F238E27FC236}">
                <a16:creationId xmlns:a16="http://schemas.microsoft.com/office/drawing/2014/main" id="{A7F6C55C-E4E1-C48B-62A0-B2B2EFB45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470364"/>
            <a:ext cx="352541" cy="352541"/>
          </a:xfrm>
          <a:prstGeom prst="rect">
            <a:avLst/>
          </a:prstGeom>
        </p:spPr>
      </p:pic>
      <p:pic>
        <p:nvPicPr>
          <p:cNvPr id="24" name="Graphic 23" descr="Caret Right with solid fill">
            <a:extLst>
              <a:ext uri="{FF2B5EF4-FFF2-40B4-BE49-F238E27FC236}">
                <a16:creationId xmlns:a16="http://schemas.microsoft.com/office/drawing/2014/main" id="{A9F5E5B0-643F-C79C-4830-7D4650E86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834830"/>
            <a:ext cx="352541" cy="352541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0BD0B54-3432-9D98-1373-00004E1C0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6173231"/>
            <a:ext cx="352541" cy="352541"/>
          </a:xfrm>
          <a:prstGeom prst="rect">
            <a:avLst/>
          </a:prstGeom>
        </p:spPr>
      </p:pic>
      <p:pic>
        <p:nvPicPr>
          <p:cNvPr id="26" name="Graphic 25" descr="Caret Right with solid fill">
            <a:extLst>
              <a:ext uri="{FF2B5EF4-FFF2-40B4-BE49-F238E27FC236}">
                <a16:creationId xmlns:a16="http://schemas.microsoft.com/office/drawing/2014/main" id="{C84C61C4-3EC7-48EF-C839-F7BA13FEB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1934955"/>
            <a:ext cx="352541" cy="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chemeClr val="bg1"/>
                </a:solidFill>
              </a:rPr>
              <a:t>model je bolji od nultog modela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3880F40-E00C-F3A8-15C2-8CAED5F9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54" y="-4021175"/>
            <a:ext cx="3743325" cy="2009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DC3AB0-684F-0E2C-4AE3-ECA659D6FE95}"/>
              </a:ext>
            </a:extLst>
          </p:cNvPr>
          <p:cNvSpPr txBox="1"/>
          <p:nvPr/>
        </p:nvSpPr>
        <p:spPr>
          <a:xfrm>
            <a:off x="1001709" y="-185263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B9599DF-9029-438C-BCB3-CADA42E1560E}"/>
              </a:ext>
            </a:extLst>
          </p:cNvPr>
          <p:cNvSpPr txBox="1">
            <a:spLocks/>
          </p:cNvSpPr>
          <p:nvPr/>
        </p:nvSpPr>
        <p:spPr>
          <a:xfrm>
            <a:off x="455068" y="-6098793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EVALUACIJA</a:t>
            </a:r>
            <a:br>
              <a:rPr lang="hr-HR" sz="1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4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9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C370114-D49B-D2B3-4EC0-3C8881203C95}"/>
              </a:ext>
            </a:extLst>
          </p:cNvPr>
          <p:cNvSpPr txBox="1">
            <a:spLocks/>
          </p:cNvSpPr>
          <p:nvPr/>
        </p:nvSpPr>
        <p:spPr>
          <a:xfrm>
            <a:off x="422173" y="-61170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EVALUACIJA</a:t>
            </a:r>
            <a:br>
              <a:rPr lang="hr-HR" sz="1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4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9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17E21-D11A-6390-E0ED-C4591BD5484A}"/>
              </a:ext>
            </a:extLst>
          </p:cNvPr>
          <p:cNvSpPr txBox="1"/>
          <p:nvPr/>
        </p:nvSpPr>
        <p:spPr>
          <a:xfrm>
            <a:off x="6601968" y="9805510"/>
            <a:ext cx="520293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Predikcije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testnom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skupu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as.numeric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as.character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Izračun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confusionMatrix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 Pred Value'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'Sensitivity'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Ispis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rezultata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Točnost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Preciznost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Odaziv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601968" y="1378647"/>
            <a:ext cx="520293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Predikcije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testnom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skupu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as.numeric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as.character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Izračun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confusionMatrix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 Pred Value'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'Sensitivity'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Ispis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rezultata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Točnost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Preciznost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Odaziv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B436DE-770E-578E-D3AC-C75EA7AC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54" y="3087384"/>
            <a:ext cx="3743325" cy="2009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5301C-0C34-447D-5FF1-0E239A258838}"/>
              </a:ext>
            </a:extLst>
          </p:cNvPr>
          <p:cNvSpPr txBox="1"/>
          <p:nvPr/>
        </p:nvSpPr>
        <p:spPr>
          <a:xfrm>
            <a:off x="1218532" y="5255925"/>
            <a:ext cx="362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5. </a:t>
            </a:r>
            <a:r>
              <a:rPr lang="en-US" i="1" dirty="0" err="1">
                <a:solidFill>
                  <a:schemeClr val="bg1"/>
                </a:solidFill>
              </a:rPr>
              <a:t>Rezultati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evaluacije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modela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9E2D8DC-C68D-371A-EC71-E94FF2402616}"/>
              </a:ext>
            </a:extLst>
          </p:cNvPr>
          <p:cNvSpPr txBox="1">
            <a:spLocks/>
          </p:cNvSpPr>
          <p:nvPr/>
        </p:nvSpPr>
        <p:spPr>
          <a:xfrm>
            <a:off x="455068" y="1009766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EVALUACIJA</a:t>
            </a:r>
            <a:br>
              <a:rPr lang="hr-HR" sz="1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4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9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DD9F367-8040-46A5-9B60-4AEE455DCA7C}"/>
              </a:ext>
            </a:extLst>
          </p:cNvPr>
          <p:cNvSpPr txBox="1">
            <a:spLocks/>
          </p:cNvSpPr>
          <p:nvPr/>
        </p:nvSpPr>
        <p:spPr>
          <a:xfrm>
            <a:off x="422173" y="991478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EVALUACIJA</a:t>
            </a:r>
            <a:br>
              <a:rPr lang="hr-HR" sz="1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4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9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4DAAB15-9134-E260-CDF7-26C8C99706C3}"/>
              </a:ext>
            </a:extLst>
          </p:cNvPr>
          <p:cNvSpPr txBox="1">
            <a:spLocks/>
          </p:cNvSpPr>
          <p:nvPr/>
        </p:nvSpPr>
        <p:spPr>
          <a:xfrm>
            <a:off x="-7164960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465D4-6665-C15B-1729-C4446A76194C}"/>
              </a:ext>
            </a:extLst>
          </p:cNvPr>
          <p:cNvSpPr txBox="1">
            <a:spLocks/>
          </p:cNvSpPr>
          <p:nvPr/>
        </p:nvSpPr>
        <p:spPr>
          <a:xfrm>
            <a:off x="-7199886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9706-B136-5E19-13E9-BEBFBB15EE9F}"/>
              </a:ext>
            </a:extLst>
          </p:cNvPr>
          <p:cNvSpPr txBox="1"/>
          <p:nvPr/>
        </p:nvSpPr>
        <p:spPr>
          <a:xfrm>
            <a:off x="-6549108" y="3393270"/>
            <a:ext cx="446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chemeClr val="bg1"/>
                </a:solidFill>
              </a:rPr>
              <a:t>model je bolji od nultog modela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FC118-5B18-8701-F87E-FCD2BC2AF059}"/>
              </a:ext>
            </a:extLst>
          </p:cNvPr>
          <p:cNvSpPr txBox="1"/>
          <p:nvPr/>
        </p:nvSpPr>
        <p:spPr>
          <a:xfrm>
            <a:off x="14246469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95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26872" y="2665519"/>
            <a:ext cx="7465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Gore kategorije općenitog zdravlja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GenHlth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veća varijabilnost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Povišeni krvni tlak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HighBP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značajniji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 faktor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od BMI-a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EF58B-358A-6836-B726-4CBCA3B47CBE}"/>
              </a:ext>
            </a:extLst>
          </p:cNvPr>
          <p:cNvSpPr txBox="1"/>
          <p:nvPr/>
        </p:nvSpPr>
        <p:spPr>
          <a:xfrm>
            <a:off x="4897177" y="3842898"/>
            <a:ext cx="7045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4851103" cy="57554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B44C6-F322-9488-BDEF-20838B57892E}"/>
              </a:ext>
            </a:extLst>
          </p:cNvPr>
          <p:cNvSpPr txBox="1"/>
          <p:nvPr/>
        </p:nvSpPr>
        <p:spPr>
          <a:xfrm>
            <a:off x="8393751" y="3640869"/>
            <a:ext cx="325755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#### </a:t>
            </a:r>
            <a:r>
              <a:rPr lang="en-US" sz="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Procijenjene</a:t>
            </a:r>
            <a:r>
              <a:rPr lang="en-US" sz="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vrijednosti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caret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Predikcije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testnom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skupu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as.numeric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as.character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Izračun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točnosti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preciznosti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odaziva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confusionMatrix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overall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 Pred Value'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'Sensitivity'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Ispis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rezultata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Točnost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Preciznost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Odaziv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Diabetes_binary</a:t>
            </a:r>
            <a:endParaRPr lang="hr-HR" sz="1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1700" b="1" dirty="0">
                <a:solidFill>
                  <a:schemeClr val="bg2"/>
                </a:solidFill>
              </a:rPr>
              <a:t> – </a:t>
            </a:r>
            <a:r>
              <a:rPr lang="hr-HR" sz="1700" b="1" dirty="0">
                <a:solidFill>
                  <a:schemeClr val="bg2"/>
                </a:solidFill>
              </a:rPr>
              <a:t>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46166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BMI</a:t>
                      </a:r>
                      <a:endParaRPr lang="en-US" sz="8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80971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BMI</a:t>
                      </a:r>
                      <a:endParaRPr 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1797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2681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4 = u redu, 5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purl.org/dc/terms/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1116</TotalTime>
  <Words>4189</Words>
  <Application>Microsoft Office PowerPoint</Application>
  <PresentationFormat>Widescreen</PresentationFormat>
  <Paragraphs>664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 Nova Light (Body)</vt:lpstr>
      <vt:lpstr>Arial Nova Light</vt:lpstr>
      <vt:lpstr>gg sans</vt:lpstr>
      <vt:lpstr>Wingdings</vt:lpstr>
      <vt:lpstr>Consolas</vt:lpstr>
      <vt:lpstr>Boucherie Block</vt:lpstr>
      <vt:lpstr>Elephant</vt:lpstr>
      <vt:lpstr>Courier New</vt:lpstr>
      <vt:lpstr>Arial</vt:lpstr>
      <vt:lpstr>Calibri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154</cp:revision>
  <dcterms:created xsi:type="dcterms:W3CDTF">2024-05-05T14:23:36Z</dcterms:created>
  <dcterms:modified xsi:type="dcterms:W3CDTF">2024-06-19T10:38:34Z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