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handoutMasterIdLst>
    <p:handoutMasterId r:id="rId26"/>
  </p:handoutMasterIdLst>
  <p:sldIdLst>
    <p:sldId id="436" r:id="rId5"/>
    <p:sldId id="437" r:id="rId6"/>
    <p:sldId id="452" r:id="rId7"/>
    <p:sldId id="453" r:id="rId8"/>
    <p:sldId id="454" r:id="rId9"/>
    <p:sldId id="438" r:id="rId10"/>
    <p:sldId id="440" r:id="rId11"/>
    <p:sldId id="448" r:id="rId12"/>
    <p:sldId id="449" r:id="rId13"/>
    <p:sldId id="450" r:id="rId14"/>
    <p:sldId id="451" r:id="rId15"/>
    <p:sldId id="441" r:id="rId16"/>
    <p:sldId id="439" r:id="rId17"/>
    <p:sldId id="442" r:id="rId18"/>
    <p:sldId id="443" r:id="rId19"/>
    <p:sldId id="444" r:id="rId20"/>
    <p:sldId id="445" r:id="rId21"/>
    <p:sldId id="446" r:id="rId22"/>
    <p:sldId id="447" r:id="rId23"/>
    <p:sldId id="4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994" y="5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2604980"/>
            <a:ext cx="9541436" cy="3653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razini signifikantnosti 1% - odbačena je </a:t>
            </a:r>
            <a:r>
              <a:rPr lang="hr-HR" dirty="0" err="1"/>
              <a:t>nul</a:t>
            </a:r>
            <a:r>
              <a:rPr lang="hr-HR" dirty="0"/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843231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3760810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4105" r="6982" b="11673"/>
          <a:stretch/>
        </p:blipFill>
        <p:spPr>
          <a:xfrm>
            <a:off x="1268186" y="1953087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76309"/>
            <a:ext cx="25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3.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41"/>
          <a:stretch/>
        </p:blipFill>
        <p:spPr>
          <a:xfrm>
            <a:off x="7764933" y="316707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9"/>
          <a:stretch/>
        </p:blipFill>
        <p:spPr>
          <a:xfrm>
            <a:off x="6729507" y="2951625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12B21BF-F96D-7223-A402-1B3C94D7F7D2}"/>
              </a:ext>
            </a:extLst>
          </p:cNvPr>
          <p:cNvSpPr txBox="1">
            <a:spLocks/>
          </p:cNvSpPr>
          <p:nvPr/>
        </p:nvSpPr>
        <p:spPr>
          <a:xfrm>
            <a:off x="536331" y="70600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720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17F79CF8-C71E-C63D-FFD1-4A739B985AF4}"/>
              </a:ext>
            </a:extLst>
          </p:cNvPr>
          <p:cNvSpPr txBox="1">
            <a:spLocks/>
          </p:cNvSpPr>
          <p:nvPr/>
        </p:nvSpPr>
        <p:spPr>
          <a:xfrm>
            <a:off x="1057607" y="2792878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bg2"/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BCF1FA-4447-9C22-532B-A9BB79F31654}"/>
              </a:ext>
            </a:extLst>
          </p:cNvPr>
          <p:cNvSpPr txBox="1">
            <a:spLocks/>
          </p:cNvSpPr>
          <p:nvPr/>
        </p:nvSpPr>
        <p:spPr>
          <a:xfrm>
            <a:off x="498231" y="686950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beautifully designed product that's both stylish and functional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Opportunity to build</a:t>
            </a:r>
          </a:p>
          <a:p>
            <a:r>
              <a:rPr lang="en-US"/>
              <a:t>Fully inclusive market</a:t>
            </a:r>
          </a:p>
          <a:p>
            <a:r>
              <a:rPr lang="en-US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7825002"/>
              </p:ext>
            </p:extLst>
          </p:nvPr>
        </p:nvGraphicFramePr>
        <p:xfrm>
          <a:off x="4940300" y="2282825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996949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021BEA6-386D-37D7-6134-208FBDFAB1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93656459"/>
              </p:ext>
            </p:extLst>
          </p:nvPr>
        </p:nvGraphicFramePr>
        <p:xfrm>
          <a:off x="1365250" y="2295525"/>
          <a:ext cx="9448803" cy="365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297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218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89186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0" name="Graphic 9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170948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1831328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924A9940-7609-095C-4DF7-8E5090B966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2757914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</a:t>
            </a:r>
            <a:r>
              <a:rPr lang="hr-HR" b="1" dirty="0" err="1">
                <a:solidFill>
                  <a:schemeClr val="accent1">
                    <a:lumMod val="75000"/>
                  </a:schemeClr>
                </a:solidFill>
              </a:rPr>
              <a:t>riprema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 podataka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1733883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3891258-FB13-5D6A-A0F7-E39C4AC955F1}"/>
              </a:ext>
            </a:extLst>
          </p:cNvPr>
          <p:cNvSpPr txBox="1">
            <a:spLocks/>
          </p:cNvSpPr>
          <p:nvPr/>
        </p:nvSpPr>
        <p:spPr>
          <a:xfrm>
            <a:off x="6016869" y="27891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Provjera uvjeta za parametarske testove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Brita Tamm </a:t>
            </a:r>
          </a:p>
          <a:p>
            <a:r>
              <a:rPr lang="en-US" dirty="0"/>
              <a:t>502-555-0152 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hr-HR" sz="2400" dirty="0">
                <a:solidFill>
                  <a:schemeClr val="bg1"/>
                </a:solidFill>
              </a:rPr>
              <a:t>Prikupljeni podaci za različite rizične i druge faktore za dijabetes – kolesterol, fizičko i mentalno zdravlje, pokriće zdravstvenim osiguranjem, ekonomski i socijalni status…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0" y="0"/>
            <a:ext cx="12191999" cy="16681138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42109"/>
              </p:ext>
            </p:extLst>
          </p:nvPr>
        </p:nvGraphicFramePr>
        <p:xfrm>
          <a:off x="338693" y="1039091"/>
          <a:ext cx="11514611" cy="551752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87199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5141212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713533">
                <a:tc>
                  <a:txBody>
                    <a:bodyPr/>
                    <a:lstStyle/>
                    <a:p>
                      <a:r>
                        <a:rPr lang="hr-HR" sz="16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663394">
                <a:tc>
                  <a:txBody>
                    <a:bodyPr/>
                    <a:lstStyle/>
                    <a:p>
                      <a:r>
                        <a:rPr lang="hr-HR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895228">
                <a:tc>
                  <a:txBody>
                    <a:bodyPr/>
                    <a:lstStyle/>
                    <a:p>
                      <a:r>
                        <a:rPr lang="hr-HR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20718">
                <a:tc>
                  <a:txBody>
                    <a:bodyPr/>
                    <a:lstStyle/>
                    <a:p>
                      <a:r>
                        <a:rPr lang="hr-HR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669730">
                <a:tc>
                  <a:txBody>
                    <a:bodyPr/>
                    <a:lstStyle/>
                    <a:p>
                      <a:r>
                        <a:rPr lang="hr-HR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669730">
                <a:tc>
                  <a:txBody>
                    <a:bodyPr/>
                    <a:lstStyle/>
                    <a:p>
                      <a:r>
                        <a:rPr lang="hr-HR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663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6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663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" y="0"/>
            <a:ext cx="12191999" cy="16681138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249691" y="332230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50140"/>
              </p:ext>
            </p:extLst>
          </p:nvPr>
        </p:nvGraphicFramePr>
        <p:xfrm>
          <a:off x="338693" y="1209531"/>
          <a:ext cx="11514611" cy="444866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87199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5141212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799123">
                <a:tc>
                  <a:txBody>
                    <a:bodyPr/>
                    <a:lstStyle/>
                    <a:p>
                      <a:r>
                        <a:rPr lang="hr-HR" sz="16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7991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272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260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7" y="3214065"/>
            <a:ext cx="4559422" cy="30715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b="1" dirty="0">
                <a:solidFill>
                  <a:schemeClr val="bg2"/>
                </a:solidFill>
              </a:rPr>
              <a:t>70.000+ opservacija</a:t>
            </a:r>
            <a:endParaRPr lang="hr-HR" sz="2000" b="1" dirty="0">
              <a:solidFill>
                <a:schemeClr val="bg2"/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bg2"/>
                </a:solidFill>
              </a:rPr>
              <a:t>50%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nema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dijabetes</a:t>
            </a:r>
            <a:r>
              <a:rPr lang="pt-BR" b="1" dirty="0">
                <a:solidFill>
                  <a:schemeClr val="bg2"/>
                </a:solidFill>
              </a:rPr>
              <a:t> (0) i 50% ima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hr-HR" b="1" dirty="0" err="1">
                <a:solidFill>
                  <a:schemeClr val="bg2"/>
                </a:solidFill>
              </a:rPr>
              <a:t>predijabetes</a:t>
            </a:r>
            <a:r>
              <a:rPr lang="hr-HR" b="1" dirty="0">
                <a:solidFill>
                  <a:schemeClr val="bg2"/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/>
              <a:t>Grupiranje podataka za primjenu hi-kvadrat testa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2041198"/>
            <a:ext cx="6426200" cy="2999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28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1.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1" t="7351" r="7697" b="15356"/>
          <a:stretch/>
        </p:blipFill>
        <p:spPr>
          <a:xfrm>
            <a:off x="6348045" y="1601192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601191"/>
            <a:ext cx="9525000" cy="584775"/>
          </a:xfrm>
        </p:spPr>
        <p:txBody>
          <a:bodyPr>
            <a:normAutofit/>
          </a:bodyPr>
          <a:lstStyle/>
          <a:p>
            <a:r>
              <a:rPr lang="hr-HR" sz="1800" dirty="0" err="1"/>
              <a:t>Dataset</a:t>
            </a:r>
            <a:r>
              <a:rPr lang="hr-HR" sz="1800" dirty="0"/>
              <a:t> koristi AGEG5YR (</a:t>
            </a:r>
            <a:r>
              <a:rPr lang="en-US" sz="1800" dirty="0"/>
              <a:t>1 = 18-24</a:t>
            </a:r>
            <a:r>
              <a:rPr lang="hr-HR" sz="1800" dirty="0"/>
              <a:t>,</a:t>
            </a:r>
            <a:r>
              <a:rPr lang="en-US" sz="1800" dirty="0"/>
              <a:t> 9 = 60-64</a:t>
            </a:r>
            <a:r>
              <a:rPr lang="hr-HR" sz="1800" dirty="0"/>
              <a:t>,</a:t>
            </a:r>
            <a:r>
              <a:rPr lang="en-US" sz="1800" dirty="0"/>
              <a:t> 13 = 80</a:t>
            </a:r>
            <a:r>
              <a:rPr lang="hr-HR" sz="1800" dirty="0"/>
              <a:t>+)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37389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746763" y="5116668"/>
            <a:ext cx="314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2.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490</TotalTime>
  <Words>1285</Words>
  <Application>Microsoft Office PowerPoint</Application>
  <PresentationFormat>Widescreen</PresentationFormat>
  <Paragraphs>274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Nova Light</vt:lpstr>
      <vt:lpstr>Boucherie Block</vt:lpstr>
      <vt:lpstr>Calibri</vt:lpstr>
      <vt:lpstr>Consolas</vt:lpstr>
      <vt:lpstr>Elephant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PowerPoint Presentation</vt:lpstr>
      <vt:lpstr>Product overview</vt:lpstr>
      <vt:lpstr>Our competition</vt:lpstr>
      <vt:lpstr>Product overview </vt:lpstr>
      <vt:lpstr>Growth strategy</vt:lpstr>
      <vt:lpstr>Market overview</vt:lpstr>
      <vt:lpstr>Product overview  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Noa M</cp:lastModifiedBy>
  <cp:revision>39</cp:revision>
  <dcterms:created xsi:type="dcterms:W3CDTF">2024-05-05T14:23:36Z</dcterms:created>
  <dcterms:modified xsi:type="dcterms:W3CDTF">2024-05-06T18:20:19Z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