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3"/>
  </p:notesMasterIdLst>
  <p:handoutMasterIdLst>
    <p:handoutMasterId r:id="rId34"/>
  </p:handoutMasterIdLst>
  <p:sldIdLst>
    <p:sldId id="436" r:id="rId5"/>
    <p:sldId id="437" r:id="rId6"/>
    <p:sldId id="452" r:id="rId7"/>
    <p:sldId id="453" r:id="rId8"/>
    <p:sldId id="454" r:id="rId9"/>
    <p:sldId id="487" r:id="rId10"/>
    <p:sldId id="464" r:id="rId11"/>
    <p:sldId id="474" r:id="rId12"/>
    <p:sldId id="467" r:id="rId13"/>
    <p:sldId id="468" r:id="rId14"/>
    <p:sldId id="455" r:id="rId15"/>
    <p:sldId id="440" r:id="rId16"/>
    <p:sldId id="475" r:id="rId17"/>
    <p:sldId id="476" r:id="rId18"/>
    <p:sldId id="448" r:id="rId19"/>
    <p:sldId id="478" r:id="rId20"/>
    <p:sldId id="479" r:id="rId21"/>
    <p:sldId id="480" r:id="rId22"/>
    <p:sldId id="482" r:id="rId23"/>
    <p:sldId id="484" r:id="rId24"/>
    <p:sldId id="488" r:id="rId25"/>
    <p:sldId id="485" r:id="rId26"/>
    <p:sldId id="486" r:id="rId27"/>
    <p:sldId id="489" r:id="rId28"/>
    <p:sldId id="463" r:id="rId29"/>
    <p:sldId id="469" r:id="rId30"/>
    <p:sldId id="439" r:id="rId31"/>
    <p:sldId id="461" r:id="rId32"/>
  </p:sldIdLst>
  <p:sldSz cx="12192000" cy="6858000"/>
  <p:notesSz cx="6858000" cy="9144000"/>
  <p:embeddedFontLst>
    <p:embeddedFont>
      <p:font typeface="Arial Nova Light" panose="020B0304020202020204" pitchFamily="34" charset="0"/>
      <p:regular r:id="rId35"/>
      <p:italic r:id="rId36"/>
    </p:embeddedFont>
    <p:embeddedFont>
      <p:font typeface="Boucherie Block" panose="02000506000000020004" pitchFamily="2" charset="0"/>
      <p:regular r:id="rId37"/>
      <p:bold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Elephant" panose="02020904090505020303" pitchFamily="18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5" autoAdjust="0"/>
  </p:normalViewPr>
  <p:slideViewPr>
    <p:cSldViewPr snapToGrid="0">
      <p:cViewPr>
        <p:scale>
          <a:sx n="75" d="100"/>
          <a:sy n="75" d="100"/>
        </p:scale>
        <p:origin x="1896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3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2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90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5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2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0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6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11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a74a68d4c7956fc3804b0f75a71255bc19e2df55/analysis/regresija.R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</a:t>
            </a:r>
            <a:r>
              <a:rPr lang="hr-HR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ANALIZA PODATAKA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2"/>
            <a:ext cx="5080697" cy="3084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kontinuirane</a:t>
            </a:r>
            <a:r>
              <a:rPr lang="hr-HR" sz="1800" b="1" dirty="0">
                <a:solidFill>
                  <a:schemeClr val="bg2"/>
                </a:solidFill>
              </a:rPr>
              <a:t>,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kvalitativne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hr-HR" sz="1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BMI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x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800" b="1" dirty="0">
                <a:solidFill>
                  <a:schemeClr val="bg2"/>
                </a:solidFill>
              </a:rPr>
              <a:t>14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800" b="1" dirty="0">
                <a:solidFill>
                  <a:schemeClr val="bg2"/>
                </a:solidFill>
              </a:rPr>
              <a:t> </a:t>
            </a:r>
            <a:r>
              <a:rPr lang="en-US" sz="1800" b="1" dirty="0">
                <a:solidFill>
                  <a:schemeClr val="bg2"/>
                </a:solidFill>
              </a:rPr>
              <a:t>9</a:t>
            </a:r>
            <a:r>
              <a:rPr lang="hr-HR" sz="1800" b="1" dirty="0">
                <a:solidFill>
                  <a:schemeClr val="bg2"/>
                </a:solidFill>
              </a:rPr>
              <a:t>2</a:t>
            </a:r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Income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1, 2, 3, 4, 5, 6, 7, 8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r>
              <a:rPr lang="hr-HR" sz="1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HighBP</a:t>
            </a:r>
            <a:r>
              <a:rPr lang="hr-HR" sz="1800" b="1" dirty="0">
                <a:solidFill>
                  <a:schemeClr val="bg2"/>
                </a:solidFill>
              </a:rPr>
              <a:t>:</a:t>
            </a:r>
            <a:r>
              <a:rPr lang="hr-HR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800" b="1" dirty="0">
                <a:solidFill>
                  <a:schemeClr val="bg2"/>
                </a:solidFill>
              </a:rPr>
              <a:t>0, 1</a:t>
            </a:r>
            <a:endParaRPr lang="hr-HR" sz="2400" b="1" dirty="0">
              <a:solidFill>
                <a:schemeClr val="bg2"/>
              </a:solidFill>
            </a:endParaRPr>
          </a:p>
          <a:p>
            <a:pPr lvl="1"/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GenHlth</a:t>
            </a:r>
            <a:r>
              <a:rPr lang="hr-HR" b="1" dirty="0">
                <a:solidFill>
                  <a:schemeClr val="bg2"/>
                </a:solidFill>
              </a:rPr>
              <a:t>: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b="1" dirty="0">
                <a:solidFill>
                  <a:schemeClr val="bg2"/>
                </a:solidFill>
              </a:rPr>
              <a:t>1, 2, 3, 4, 5</a:t>
            </a:r>
            <a:endParaRPr lang="hr-HR" sz="2000" b="1" dirty="0">
              <a:solidFill>
                <a:schemeClr val="bg2"/>
              </a:solidFill>
            </a:endParaRPr>
          </a:p>
          <a:p>
            <a:pPr lvl="1"/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korelacije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Dijagrami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rasipanja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Logistička regresija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85900"/>
            <a:ext cx="9686925" cy="19431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316936D-9B90-3D3C-C416-1ADA5502F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381748" y="3429000"/>
            <a:ext cx="3301165" cy="2644055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1391478" y="6073055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3DDF5-1CE3-B8A4-99F7-707D4EE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337" y="-4017975"/>
            <a:ext cx="9686925" cy="1943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1F59D8-07BB-E832-3103-A31CCD610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29031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45031-C75D-8562-DF87-D7DA9E588F29}"/>
              </a:ext>
            </a:extLst>
          </p:cNvPr>
          <p:cNvSpPr txBox="1"/>
          <p:nvPr/>
        </p:nvSpPr>
        <p:spPr>
          <a:xfrm>
            <a:off x="3055178" y="5946408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66E-622F-EC5F-16CE-CA94074089A9}"/>
              </a:ext>
            </a:extLst>
          </p:cNvPr>
          <p:cNvSpPr txBox="1"/>
          <p:nvPr/>
        </p:nvSpPr>
        <p:spPr>
          <a:xfrm>
            <a:off x="7437438" y="2239412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89EDE-0303-A82C-EA21-A261E1576237}"/>
              </a:ext>
            </a:extLst>
          </p:cNvPr>
          <p:cNvSpPr txBox="1"/>
          <p:nvPr/>
        </p:nvSpPr>
        <p:spPr>
          <a:xfrm>
            <a:off x="7437438" y="3124200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21B172CA-463F-7EC3-497E-448537D1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10" y="-5417011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Matrica korelacije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381EFC79-04F7-256F-5F3B-01F6F804F611}"/>
              </a:ext>
            </a:extLst>
          </p:cNvPr>
          <p:cNvSpPr txBox="1">
            <a:spLocks/>
          </p:cNvSpPr>
          <p:nvPr/>
        </p:nvSpPr>
        <p:spPr>
          <a:xfrm>
            <a:off x="1381748" y="6958187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482DF-8729-EC7C-32A2-878A15E033E6}"/>
              </a:ext>
            </a:extLst>
          </p:cNvPr>
          <p:cNvSpPr txBox="1"/>
          <p:nvPr/>
        </p:nvSpPr>
        <p:spPr>
          <a:xfrm>
            <a:off x="2792470" y="12785059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F25514-FD27-6E28-D9A8-8E9E0AF8B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93" y="8323276"/>
            <a:ext cx="5978741" cy="4371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19667E-3AA9-81AA-1167-21BDF104C598}"/>
              </a:ext>
            </a:extLst>
          </p:cNvPr>
          <p:cNvSpPr txBox="1"/>
          <p:nvPr/>
        </p:nvSpPr>
        <p:spPr>
          <a:xfrm>
            <a:off x="7477125" y="9402340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Dijagram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90A5-90AD-836F-B7D7-91A34444459B}"/>
              </a:ext>
            </a:extLst>
          </p:cNvPr>
          <p:cNvSpPr txBox="1"/>
          <p:nvPr/>
        </p:nvSpPr>
        <p:spPr>
          <a:xfrm>
            <a:off x="2792470" y="6073055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1FBC-BBE3-7B81-602B-A30162B1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93" y="1611272"/>
            <a:ext cx="5978741" cy="4371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13C4-92B1-349F-C7FD-F0E1093241F3}"/>
              </a:ext>
            </a:extLst>
          </p:cNvPr>
          <p:cNvSpPr txBox="1"/>
          <p:nvPr/>
        </p:nvSpPr>
        <p:spPr>
          <a:xfrm>
            <a:off x="7477125" y="269033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E058C73-F93B-782A-4FF1-F25F4DDE0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/>
          <a:stretch/>
        </p:blipFill>
        <p:spPr bwMode="auto">
          <a:xfrm>
            <a:off x="1140448" y="-6827456"/>
            <a:ext cx="7076342" cy="5667769"/>
          </a:xfrm>
          <a:prstGeom prst="round2SameRect">
            <a:avLst>
              <a:gd name="adj1" fmla="val 30037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ABA7E-2787-C2AE-0922-603975BBA3B2}"/>
              </a:ext>
            </a:extLst>
          </p:cNvPr>
          <p:cNvSpPr txBox="1"/>
          <p:nvPr/>
        </p:nvSpPr>
        <p:spPr>
          <a:xfrm>
            <a:off x="3055178" y="-1171364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Matrica korelacije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B689E-D514-B63F-2D51-4559D6864D47}"/>
              </a:ext>
            </a:extLst>
          </p:cNvPr>
          <p:cNvSpPr txBox="1"/>
          <p:nvPr/>
        </p:nvSpPr>
        <p:spPr>
          <a:xfrm>
            <a:off x="7437438" y="-4878360"/>
            <a:ext cx="5795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B114D-CFBA-BCC0-5CA8-936573038D52}"/>
              </a:ext>
            </a:extLst>
          </p:cNvPr>
          <p:cNvSpPr txBox="1"/>
          <p:nvPr/>
        </p:nvSpPr>
        <p:spPr>
          <a:xfrm>
            <a:off x="7437438" y="-3993572"/>
            <a:ext cx="4305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BAC0D5F-A9BD-3264-5772-4E50C73E45DF}"/>
              </a:ext>
            </a:extLst>
          </p:cNvPr>
          <p:cNvSpPr txBox="1">
            <a:spLocks/>
          </p:cNvSpPr>
          <p:nvPr/>
        </p:nvSpPr>
        <p:spPr>
          <a:xfrm>
            <a:off x="1381748" y="7703886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LOGISTIČKA REGRESIJA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01682CB-3653-6579-8D7F-9BBE4594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8673439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B375E3-DD61-2078-6770-E2D9BE250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668" y="8936146"/>
            <a:ext cx="1600200" cy="40005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7261D34-5022-71A8-124C-58986866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9015732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6982D9-3364-1EB9-72E6-D4FC344F2848}"/>
              </a:ext>
            </a:extLst>
          </p:cNvPr>
          <p:cNvSpPr txBox="1"/>
          <p:nvPr/>
        </p:nvSpPr>
        <p:spPr>
          <a:xfrm>
            <a:off x="1381747" y="10148039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3EF4648-EBF5-EACB-B280-7286DD687413}"/>
              </a:ext>
            </a:extLst>
          </p:cNvPr>
          <p:cNvSpPr txBox="1">
            <a:spLocks/>
          </p:cNvSpPr>
          <p:nvPr/>
        </p:nvSpPr>
        <p:spPr>
          <a:xfrm>
            <a:off x="1381748" y="9400555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837CBB22-AFE6-781B-87BE-7F6498896902}"/>
              </a:ext>
            </a:extLst>
          </p:cNvPr>
          <p:cNvSpPr txBox="1">
            <a:spLocks/>
          </p:cNvSpPr>
          <p:nvPr/>
        </p:nvSpPr>
        <p:spPr>
          <a:xfrm>
            <a:off x="1153148" y="14515441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69407823-60D3-C1DA-4A13-2C991FF5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16323836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D23DF-7E76-C7DC-2449-90671CDA4AB9}"/>
              </a:ext>
            </a:extLst>
          </p:cNvPr>
          <p:cNvSpPr txBox="1"/>
          <p:nvPr/>
        </p:nvSpPr>
        <p:spPr>
          <a:xfrm>
            <a:off x="1153147" y="15454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39E16E-D655-1C8E-9EAF-247857EC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456" y="14442828"/>
            <a:ext cx="5431612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1215736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891" y="1661964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2690336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1942852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53B026C-4DF5-F1C6-6923-82A5EF4A38E6}"/>
              </a:ext>
            </a:extLst>
          </p:cNvPr>
          <p:cNvSpPr txBox="1">
            <a:spLocks/>
          </p:cNvSpPr>
          <p:nvPr/>
        </p:nvSpPr>
        <p:spPr>
          <a:xfrm>
            <a:off x="1153148" y="7057738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9D01BE-A2DC-2813-022B-6FC1595D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47" y="8866133"/>
            <a:ext cx="10636083" cy="433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AF9A7-E19B-F2A6-7F82-9E9F38D667F6}"/>
              </a:ext>
            </a:extLst>
          </p:cNvPr>
          <p:cNvSpPr txBox="1"/>
          <p:nvPr/>
        </p:nvSpPr>
        <p:spPr>
          <a:xfrm>
            <a:off x="1153147" y="7996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0CFB3B-380E-A5A0-7277-E12925592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56" y="6985125"/>
            <a:ext cx="5431612" cy="1818409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5E2E8592-A3EB-E452-0CD5-66273423D96D}"/>
              </a:ext>
            </a:extLst>
          </p:cNvPr>
          <p:cNvSpPr txBox="1">
            <a:spLocks/>
          </p:cNvSpPr>
          <p:nvPr/>
        </p:nvSpPr>
        <p:spPr>
          <a:xfrm>
            <a:off x="1381748" y="-6763009"/>
            <a:ext cx="9743452" cy="191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Dijagram rasipanja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31CDEF-BCB8-E3CF-D833-4380864E40A1}"/>
              </a:ext>
            </a:extLst>
          </p:cNvPr>
          <p:cNvSpPr txBox="1"/>
          <p:nvPr/>
        </p:nvSpPr>
        <p:spPr>
          <a:xfrm>
            <a:off x="2792470" y="-936137"/>
            <a:ext cx="280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Dijagram rasipanja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1BE13-48DA-70ED-3320-42C265C7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093" y="-5397920"/>
            <a:ext cx="5978741" cy="4371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37E67E-0D8A-4A8E-FE0C-5ADA8C90A3CD}"/>
              </a:ext>
            </a:extLst>
          </p:cNvPr>
          <p:cNvSpPr txBox="1"/>
          <p:nvPr/>
        </p:nvSpPr>
        <p:spPr>
          <a:xfrm>
            <a:off x="7477125" y="-4318856"/>
            <a:ext cx="4486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381747" y="1185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4" y="2061758"/>
            <a:ext cx="9622432" cy="32214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9012117"/>
            <a:ext cx="9743452" cy="969553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LOGISTIČKA REGRESIJA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FORMULA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2319-255D-9EA3-B97D-80EF6B58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46" y="-8042564"/>
            <a:ext cx="8973508" cy="2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34DD22-1F0E-C14F-88A6-EF3EEEA68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668" y="-7779857"/>
            <a:ext cx="16002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2E68E0-B044-765E-9A7F-4484E268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43" y="-7700271"/>
            <a:ext cx="4411866" cy="24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3F89B-99F3-973A-94F4-C811D76A272C}"/>
              </a:ext>
            </a:extLst>
          </p:cNvPr>
          <p:cNvSpPr txBox="1"/>
          <p:nvPr/>
        </p:nvSpPr>
        <p:spPr>
          <a:xfrm>
            <a:off x="1381747" y="-6567964"/>
            <a:ext cx="910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DA37FA-6EB3-0E42-D9D7-28FEE70F92F0}"/>
              </a:ext>
            </a:extLst>
          </p:cNvPr>
          <p:cNvSpPr txBox="1">
            <a:spLocks/>
          </p:cNvSpPr>
          <p:nvPr/>
        </p:nvSpPr>
        <p:spPr>
          <a:xfrm>
            <a:off x="1381748" y="-7315448"/>
            <a:ext cx="9743452" cy="96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PROVEDBA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10FC0-CC09-96AE-AEBC-B817ACD6F980}"/>
              </a:ext>
            </a:extLst>
          </p:cNvPr>
          <p:cNvSpPr txBox="1"/>
          <p:nvPr/>
        </p:nvSpPr>
        <p:spPr>
          <a:xfrm>
            <a:off x="1381748" y="7140096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B5DE47-20DD-5772-005C-DBB7707A4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392" y="7237741"/>
            <a:ext cx="6661840" cy="11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9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1F0366-20CD-23F5-3803-0B5CDCCC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18" y="7833998"/>
            <a:ext cx="4189674" cy="130764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3A45DB-3142-0529-33B8-347BE116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17" y="-5310290"/>
            <a:ext cx="10636083" cy="5482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The following objects are masked from train (pos = 3):</a:t>
            </a:r>
            <a:endParaRPr kumimoji="0" lang="hr-HR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##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BMI,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Diabetes_binary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GenHlth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HighBP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, 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82B3-0A6D-3168-4463-1A35D8E5A569}"/>
              </a:ext>
            </a:extLst>
          </p:cNvPr>
          <p:cNvSpPr txBox="1"/>
          <p:nvPr/>
        </p:nvSpPr>
        <p:spPr>
          <a:xfrm>
            <a:off x="1555918" y="-6019799"/>
            <a:ext cx="609600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attach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BBDCA4-0BBC-756E-A23F-D224BBE4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917" y="-4533289"/>
            <a:ext cx="6572250" cy="2200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OBRADA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2141724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090" y="2871286"/>
            <a:ext cx="10728960" cy="1854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37D06B-9990-5AD6-73AB-7E40722F94C0}"/>
              </a:ext>
            </a:extLst>
          </p:cNvPr>
          <p:cNvSpPr txBox="1"/>
          <p:nvPr/>
        </p:nvSpPr>
        <p:spPr>
          <a:xfrm>
            <a:off x="1026498" y="8516243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EA47D1-A0EA-B3EC-D161-30AE81B30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7332896"/>
            <a:ext cx="4638566" cy="3278875"/>
          </a:xfrm>
          <a:prstGeom prst="rect">
            <a:avLst/>
          </a:prstGeom>
        </p:spPr>
      </p:pic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926CCBDB-0E14-7240-CA8D-0996CF319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478436"/>
            <a:ext cx="240790" cy="1124544"/>
          </a:xfrm>
          <a:prstGeom prst="rect">
            <a:avLst/>
          </a:prstGeom>
        </p:spPr>
      </p:pic>
      <p:pic>
        <p:nvPicPr>
          <p:cNvPr id="6" name="Graphic 5" descr="Caret Right with solid fill">
            <a:extLst>
              <a:ext uri="{FF2B5EF4-FFF2-40B4-BE49-F238E27FC236}">
                <a16:creationId xmlns:a16="http://schemas.microsoft.com/office/drawing/2014/main" id="{BA4D8EB0-7985-C12A-D770-144DBEA3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7912425"/>
            <a:ext cx="240790" cy="1124544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9B820CE3-AA18-1CF0-7296-8B2B4CF5E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135566"/>
            <a:ext cx="240790" cy="1124544"/>
          </a:xfrm>
          <a:prstGeom prst="rect">
            <a:avLst/>
          </a:prstGeom>
        </p:spPr>
      </p:pic>
      <p:pic>
        <p:nvPicPr>
          <p:cNvPr id="11" name="Graphic 10" descr="Caret Right with solid fill">
            <a:extLst>
              <a:ext uri="{FF2B5EF4-FFF2-40B4-BE49-F238E27FC236}">
                <a16:creationId xmlns:a16="http://schemas.microsoft.com/office/drawing/2014/main" id="{06F51784-800F-1D25-9230-55DFB33D2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9254" y="8360997"/>
            <a:ext cx="240790" cy="1124544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21F2C77E-C9A5-907E-3108-BCDD631D4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8788394"/>
            <a:ext cx="240790" cy="1124544"/>
          </a:xfrm>
          <a:prstGeom prst="rect">
            <a:avLst/>
          </a:prstGeom>
        </p:spPr>
      </p:pic>
      <p:pic>
        <p:nvPicPr>
          <p:cNvPr id="14" name="Graphic 13" descr="Caret Right with solid fill">
            <a:extLst>
              <a:ext uri="{FF2B5EF4-FFF2-40B4-BE49-F238E27FC236}">
                <a16:creationId xmlns:a16="http://schemas.microsoft.com/office/drawing/2014/main" id="{8EE4E717-3C91-25B7-2CC5-18D8BEC9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229419"/>
            <a:ext cx="240790" cy="1124544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4912C64C-8375-88C3-946B-3CF9059C1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447091"/>
            <a:ext cx="240790" cy="1124544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5157F185-5E4E-9218-A1EB-AAC97CD7C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661841"/>
            <a:ext cx="240790" cy="1124544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BE110AE2-541A-AB97-A12D-6C8568F5D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9879513"/>
            <a:ext cx="240790" cy="1124544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68B4D0A9-7D93-A6F4-7B6A-4527D1F45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876144" y="10101704"/>
            <a:ext cx="240790" cy="1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0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>
                <a:latin typeface="Boucherie Block" panose="02000506000000020004" pitchFamily="2" charset="0"/>
              </a:rPr>
              <a:t>Rezultati</a:t>
            </a:r>
            <a:r>
              <a:rPr lang="en-US">
                <a:latin typeface="Boucherie Block" panose="02000506000000020004" pitchFamily="2" charset="0"/>
              </a:rPr>
              <a:t> </a:t>
            </a:r>
            <a:r>
              <a:rPr lang="hr-HR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27843-95C8-E8E7-737D-1730529DA6CF}"/>
              </a:ext>
            </a:extLst>
          </p:cNvPr>
          <p:cNvSpPr txBox="1"/>
          <p:nvPr/>
        </p:nvSpPr>
        <p:spPr>
          <a:xfrm>
            <a:off x="1381748" y="-5438947"/>
            <a:ext cx="5556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</a:t>
            </a:r>
            <a:r>
              <a:rPr lang="en-US" sz="28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EC5DF1-4469-FF29-7516-79D3F165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90" y="-4709385"/>
            <a:ext cx="10728960" cy="1854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D21D4-1ABF-A141-4F80-8F59F3AED326}"/>
              </a:ext>
            </a:extLst>
          </p:cNvPr>
          <p:cNvSpPr txBox="1"/>
          <p:nvPr/>
        </p:nvSpPr>
        <p:spPr>
          <a:xfrm>
            <a:off x="1222090" y="1189525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D62584-95D9-5C73-469B-04D7DFF3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48" y="2494890"/>
            <a:ext cx="5612665" cy="396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6824A-701B-BD6F-C06D-F47FB9F1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198" y="2637874"/>
            <a:ext cx="5069505" cy="15822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64C6B9-0A52-DC60-F627-9DAD8B7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090" y="6974892"/>
            <a:ext cx="6882066" cy="208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9703DD-1BA0-89A1-A47D-FF973221F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854" y="7183881"/>
            <a:ext cx="6882066" cy="173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0F53-F5E0-0B83-02FA-F84D979B7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854" y="7357221"/>
            <a:ext cx="6882066" cy="14653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CB50C269-76C0-4875-6231-2CB113DEF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129729"/>
            <a:ext cx="240790" cy="240790"/>
          </a:xfrm>
          <a:prstGeom prst="rect">
            <a:avLst/>
          </a:prstGeom>
        </p:spPr>
      </p:pic>
      <p:pic>
        <p:nvPicPr>
          <p:cNvPr id="7" name="Graphic 6" descr="Caret Right with solid fill">
            <a:extLst>
              <a:ext uri="{FF2B5EF4-FFF2-40B4-BE49-F238E27FC236}">
                <a16:creationId xmlns:a16="http://schemas.microsoft.com/office/drawing/2014/main" id="{B20F70C5-6BCC-C319-E6C2-F5D69B0538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563718"/>
            <a:ext cx="240790" cy="240790"/>
          </a:xfrm>
          <a:prstGeom prst="rect">
            <a:avLst/>
          </a:prstGeom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281A2E5E-1E03-3D4E-5105-1AA1C68FA4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3786859"/>
            <a:ext cx="240790" cy="240790"/>
          </a:xfrm>
          <a:prstGeom prst="rect">
            <a:avLst/>
          </a:prstGeom>
        </p:spPr>
      </p:pic>
      <p:pic>
        <p:nvPicPr>
          <p:cNvPr id="10" name="Graphic 9" descr="Caret Right with solid fill">
            <a:extLst>
              <a:ext uri="{FF2B5EF4-FFF2-40B4-BE49-F238E27FC236}">
                <a16:creationId xmlns:a16="http://schemas.microsoft.com/office/drawing/2014/main" id="{77C694A6-4FD9-C07B-14CF-49001DBA9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4068" y="4012290"/>
            <a:ext cx="240790" cy="240790"/>
          </a:xfrm>
          <a:prstGeom prst="rect">
            <a:avLst/>
          </a:prstGeom>
        </p:spPr>
      </p:pic>
      <p:pic>
        <p:nvPicPr>
          <p:cNvPr id="12" name="Graphic 11" descr="Caret Right with solid fill">
            <a:extLst>
              <a:ext uri="{FF2B5EF4-FFF2-40B4-BE49-F238E27FC236}">
                <a16:creationId xmlns:a16="http://schemas.microsoft.com/office/drawing/2014/main" id="{83CE80ED-27C5-7C2F-3C9B-C7FC3B9B7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439687"/>
            <a:ext cx="240790" cy="240790"/>
          </a:xfrm>
          <a:prstGeom prst="rect">
            <a:avLst/>
          </a:prstGeom>
        </p:spPr>
      </p:pic>
      <p:pic>
        <p:nvPicPr>
          <p:cNvPr id="15" name="Graphic 14" descr="Caret Right with solid fill">
            <a:extLst>
              <a:ext uri="{FF2B5EF4-FFF2-40B4-BE49-F238E27FC236}">
                <a16:creationId xmlns:a16="http://schemas.microsoft.com/office/drawing/2014/main" id="{05BE72BB-FA11-631E-576D-ACE66B8784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4880712"/>
            <a:ext cx="240790" cy="240790"/>
          </a:xfrm>
          <a:prstGeom prst="rect">
            <a:avLst/>
          </a:prstGeom>
        </p:spPr>
      </p:pic>
      <p:pic>
        <p:nvPicPr>
          <p:cNvPr id="16" name="Graphic 15" descr="Caret Right with solid fill">
            <a:extLst>
              <a:ext uri="{FF2B5EF4-FFF2-40B4-BE49-F238E27FC236}">
                <a16:creationId xmlns:a16="http://schemas.microsoft.com/office/drawing/2014/main" id="{D1BE669C-8FA3-194F-88E5-7C4F5E99AF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098384"/>
            <a:ext cx="240790" cy="240790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ABB02134-5AB2-596D-6AD6-2AD3FF543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313134"/>
            <a:ext cx="240790" cy="240790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74232955-56C5-C4AE-1A6E-6ECAF4606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530806"/>
            <a:ext cx="240790" cy="240790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E5303A1-303E-6CA1-6D70-32A4A0C139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0958" y="5752997"/>
            <a:ext cx="240790" cy="2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Rezultati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logistička regresija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67D2E-79ED-CFF5-7BF8-F9749E698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48" y="2982603"/>
            <a:ext cx="10076033" cy="305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CA72-A19A-74E0-F902-CCC2E6A3B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512" y="3347360"/>
            <a:ext cx="10076033" cy="25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41DD3-D850-4E0F-3D62-A5EE066F2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512" y="3682369"/>
            <a:ext cx="10076033" cy="2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E4DEA367-32BA-60E4-EF96-84819B802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09" y="3822633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26" name="Graphic 25" descr="Chess pieces with solid fill">
            <a:extLst>
              <a:ext uri="{FF2B5EF4-FFF2-40B4-BE49-F238E27FC236}">
                <a16:creationId xmlns:a16="http://schemas.microsoft.com/office/drawing/2014/main" id="{96F02D35-4533-7E63-30B6-5A3188B3B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1646" y="1588027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2734549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obrada koji će se napraviti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Opis skupa podataka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Rezultati obrada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1E175E-BBF3-38A6-0751-7C576408492E}"/>
              </a:ext>
            </a:extLst>
          </p:cNvPr>
          <p:cNvSpPr txBox="1">
            <a:spLocks/>
          </p:cNvSpPr>
          <p:nvPr/>
        </p:nvSpPr>
        <p:spPr>
          <a:xfrm>
            <a:off x="6016870" y="1629591"/>
            <a:ext cx="531807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Popis i opis varijabli (vrijednosti i klasifikacija)</a:t>
            </a:r>
          </a:p>
        </p:txBody>
      </p:sp>
      <p:pic>
        <p:nvPicPr>
          <p:cNvPr id="29" name="Graphic 28" descr="Clipboard Checked with solid fill">
            <a:extLst>
              <a:ext uri="{FF2B5EF4-FFF2-40B4-BE49-F238E27FC236}">
                <a16:creationId xmlns:a16="http://schemas.microsoft.com/office/drawing/2014/main" id="{2CAB2485-D2F2-112D-8229-0E827F610B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1645" y="2651422"/>
            <a:ext cx="914400" cy="91440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FDDBB-7F24-4627-4EC2-0F7BED3D815A}"/>
              </a:ext>
            </a:extLst>
          </p:cNvPr>
          <p:cNvSpPr txBox="1"/>
          <p:nvPr/>
        </p:nvSpPr>
        <p:spPr>
          <a:xfrm>
            <a:off x="1048380" y="3203277"/>
            <a:ext cx="110836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Intercept (Intercept)</a:t>
            </a:r>
            <a:endParaRPr lang="hr-HR" b="0" i="0" dirty="0">
              <a:solidFill>
                <a:schemeClr val="accent2"/>
              </a:solidFill>
              <a:effectLst/>
              <a:latin typeface="gg sans"/>
            </a:endParaRPr>
          </a:p>
          <a:p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ostalih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varijabli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kada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sve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ostale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nula</a:t>
            </a:r>
            <a:r>
              <a:rPr lang="en-US" b="0" i="0" dirty="0">
                <a:effectLst/>
                <a:latin typeface="gg sans"/>
              </a:rPr>
              <a:t>)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je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0.47%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effectLst/>
                <a:latin typeface="gg sans"/>
              </a:rPr>
              <a:t>(vrlo niska)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BMI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1.072236345</a:t>
            </a:r>
            <a:r>
              <a:rPr lang="hr-HR" dirty="0"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povećava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se za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7.2%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svako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jedinično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povećanje</a:t>
            </a:r>
            <a:r>
              <a:rPr lang="en-US" b="0" i="0" dirty="0">
                <a:effectLst/>
                <a:latin typeface="gg sans"/>
              </a:rPr>
              <a:t> u BMI-u</a:t>
            </a:r>
            <a:r>
              <a:rPr lang="hr-HR" b="0" i="0" dirty="0">
                <a:effectLst/>
                <a:latin typeface="gg sans"/>
              </a:rPr>
              <a:t>.</a:t>
            </a: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Income2-Income8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Koeficijenti</a:t>
            </a:r>
            <a:r>
              <a:rPr lang="en-US" b="0" i="0" dirty="0">
                <a:effectLst/>
                <a:latin typeface="gg sans"/>
              </a:rPr>
              <a:t> (2.197-1.470)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pokazuju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kako</a:t>
            </a:r>
            <a:r>
              <a:rPr lang="en-US" b="0" i="0" dirty="0">
                <a:effectLst/>
                <a:latin typeface="gg sans"/>
              </a:rPr>
              <a:t> se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mijenja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u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odnosu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na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različite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razine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dohotka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(Income).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6647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9545-1CF9-D433-69D8-B70B176BAF2A}"/>
              </a:ext>
            </a:extLst>
          </p:cNvPr>
          <p:cNvSpPr txBox="1"/>
          <p:nvPr/>
        </p:nvSpPr>
        <p:spPr>
          <a:xfrm>
            <a:off x="1381748" y="150127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3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coefficients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7B19-6998-65E8-2CE6-129E6F5A8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0" y="2089373"/>
            <a:ext cx="11083636" cy="94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F5E38-5B35-2132-D4C6-6606ADD6873D}"/>
              </a:ext>
            </a:extLst>
          </p:cNvPr>
          <p:cNvSpPr txBox="1"/>
          <p:nvPr/>
        </p:nvSpPr>
        <p:spPr>
          <a:xfrm>
            <a:off x="1048380" y="3193480"/>
            <a:ext cx="109179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HighBP1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3.330, </a:t>
            </a:r>
            <a:r>
              <a:rPr lang="en-US" b="0" i="0" dirty="0" err="1">
                <a:effectLst/>
                <a:latin typeface="gg sans"/>
              </a:rPr>
              <a:t>što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znači</a:t>
            </a:r>
            <a:r>
              <a:rPr lang="en-US" b="0" i="0" dirty="0">
                <a:effectLst/>
                <a:latin typeface="gg sans"/>
              </a:rPr>
              <a:t> da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osobe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s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visokim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krvnim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tlakom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imaju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približno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233%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veću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osobe</a:t>
            </a:r>
            <a:r>
              <a:rPr lang="en-US" b="0" i="0" dirty="0">
                <a:effectLst/>
                <a:latin typeface="gg sans"/>
              </a:rPr>
              <a:t> bez </a:t>
            </a:r>
            <a:r>
              <a:rPr lang="en-US" b="0" i="0" dirty="0" err="1">
                <a:effectLst/>
                <a:latin typeface="gg sans"/>
              </a:rPr>
              <a:t>visokog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krvnog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tlaka</a:t>
            </a:r>
            <a:r>
              <a:rPr lang="en-US" b="0" i="0" dirty="0">
                <a:effectLst/>
                <a:latin typeface="gg sans"/>
              </a:rPr>
              <a:t>.</a:t>
            </a:r>
            <a:endParaRPr lang="hr-HR" b="0" i="0" dirty="0">
              <a:effectLst/>
              <a:latin typeface="gg sans"/>
            </a:endParaRPr>
          </a:p>
          <a:p>
            <a:endParaRPr lang="hr-HR" dirty="0">
              <a:latin typeface="gg sans"/>
            </a:endParaRPr>
          </a:p>
          <a:p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GenHlth2</a:t>
            </a:r>
            <a:r>
              <a:rPr lang="hr-HR" b="0" i="0" dirty="0">
                <a:solidFill>
                  <a:schemeClr val="accent2"/>
                </a:solidFill>
                <a:effectLst/>
                <a:latin typeface="gg sans"/>
              </a:rPr>
              <a:t>-</a:t>
            </a:r>
            <a:r>
              <a:rPr lang="en-US" b="0" i="0" dirty="0">
                <a:solidFill>
                  <a:schemeClr val="accent2"/>
                </a:solidFill>
                <a:effectLst/>
                <a:latin typeface="gg sans"/>
              </a:rPr>
              <a:t>GenHlth5</a:t>
            </a:r>
            <a:endParaRPr lang="hr-HR" dirty="0">
              <a:solidFill>
                <a:schemeClr val="accent2"/>
              </a:solidFill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Koeficijenti </a:t>
            </a:r>
            <a:r>
              <a:rPr lang="en-US" b="0" i="0" dirty="0">
                <a:effectLst/>
                <a:latin typeface="gg sans"/>
              </a:rPr>
              <a:t>3.842</a:t>
            </a:r>
            <a:r>
              <a:rPr lang="hr-HR" b="0" i="0" dirty="0">
                <a:effectLst/>
                <a:latin typeface="gg sans"/>
              </a:rPr>
              <a:t>-</a:t>
            </a:r>
            <a:r>
              <a:rPr lang="en-US" b="0" i="0" dirty="0">
                <a:effectLst/>
                <a:latin typeface="gg sans"/>
              </a:rPr>
              <a:t>16.451</a:t>
            </a:r>
            <a:r>
              <a:rPr lang="hr-HR" b="0" i="0" dirty="0">
                <a:effectLst/>
                <a:latin typeface="gg sans"/>
              </a:rPr>
              <a:t> –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pokazuju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povećanje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vjerojatnosti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1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</a:rPr>
              <a:t>za </a:t>
            </a:r>
            <a:r>
              <a:rPr lang="en-US" b="0" i="0" dirty="0" err="1">
                <a:effectLst/>
                <a:latin typeface="gg sans"/>
              </a:rPr>
              <a:t>različite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razine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općeg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zdravstvenog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stanja</a:t>
            </a:r>
            <a:r>
              <a:rPr lang="en-US" b="0" i="0" dirty="0">
                <a:effectLst/>
                <a:latin typeface="gg sans"/>
              </a:rPr>
              <a:t> (</a:t>
            </a:r>
            <a:r>
              <a:rPr lang="en-US" b="0" i="0" dirty="0" err="1">
                <a:effectLst/>
                <a:latin typeface="gg sans"/>
              </a:rPr>
              <a:t>GenHlth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hr-HR" b="0" i="0" dirty="0">
              <a:effectLst/>
              <a:latin typeface="gg sans"/>
            </a:endParaRPr>
          </a:p>
          <a:p>
            <a:r>
              <a:rPr lang="hr-HR" b="0" i="0" dirty="0">
                <a:effectLst/>
                <a:latin typeface="gg sans"/>
              </a:rPr>
              <a:t>Npr.</a:t>
            </a:r>
            <a:r>
              <a:rPr lang="en-US" b="0" i="0" dirty="0">
                <a:effectLst/>
                <a:latin typeface="gg sans"/>
              </a:rPr>
              <a:t>, za </a:t>
            </a:r>
            <a:r>
              <a:rPr lang="en-US" b="0" i="0" dirty="0" err="1">
                <a:effectLst/>
                <a:latin typeface="gg sans"/>
              </a:rPr>
              <a:t>najgoru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GenHlth5 (</a:t>
            </a:r>
            <a:r>
              <a:rPr lang="en-US" b="0" i="0" dirty="0" err="1">
                <a:effectLst/>
                <a:latin typeface="gg sans"/>
              </a:rPr>
              <a:t>koeficijent</a:t>
            </a:r>
            <a:r>
              <a:rPr lang="en-US" b="0" i="0" dirty="0">
                <a:effectLst/>
                <a:latin typeface="gg sans"/>
              </a:rPr>
              <a:t> 16.451),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vjerojatnost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dijabetesa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je </a:t>
            </a:r>
            <a:r>
              <a:rPr lang="en-US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povećana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 za ~</a:t>
            </a:r>
            <a:r>
              <a:rPr lang="hr-HR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1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gg sans"/>
              </a:rPr>
              <a:t>545.1%</a:t>
            </a:r>
            <a:r>
              <a:rPr lang="en-US" b="0" i="0" dirty="0">
                <a:effectLst/>
                <a:latin typeface="gg sans"/>
              </a:rPr>
              <a:t> u </a:t>
            </a:r>
            <a:r>
              <a:rPr lang="en-US" b="0" i="0" dirty="0" err="1">
                <a:effectLst/>
                <a:latin typeface="gg sans"/>
              </a:rPr>
              <a:t>odnosu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na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referentnu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kategoriju</a:t>
            </a:r>
            <a:r>
              <a:rPr lang="en-US" b="0" i="0" dirty="0">
                <a:effectLst/>
                <a:latin typeface="gg sans"/>
              </a:rPr>
              <a:t> (GenHlth1 – </a:t>
            </a:r>
            <a:r>
              <a:rPr lang="en-US" b="0" i="0" dirty="0" err="1">
                <a:effectLst/>
                <a:latin typeface="gg sans"/>
              </a:rPr>
              <a:t>najbolje</a:t>
            </a:r>
            <a:r>
              <a:rPr lang="en-US" b="0" i="0" dirty="0">
                <a:effectLst/>
                <a:latin typeface="gg sans"/>
              </a:rPr>
              <a:t> </a:t>
            </a:r>
            <a:r>
              <a:rPr lang="en-US" b="0" i="0" dirty="0" err="1">
                <a:effectLst/>
                <a:latin typeface="gg sans"/>
              </a:rPr>
              <a:t>zdravlje</a:t>
            </a:r>
            <a:r>
              <a:rPr lang="en-US" b="0" i="0" dirty="0">
                <a:effectLst/>
                <a:latin typeface="gg sans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1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3CF803-E73D-3F58-0D83-08BAF05C418D}"/>
              </a:ext>
            </a:extLst>
          </p:cNvPr>
          <p:cNvSpPr txBox="1"/>
          <p:nvPr/>
        </p:nvSpPr>
        <p:spPr>
          <a:xfrm>
            <a:off x="1222090" y="-6500856"/>
            <a:ext cx="109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40515-5933-EDCD-B73E-865AE638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8" y="-5195491"/>
            <a:ext cx="5612665" cy="3967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546C7-4E80-02C8-15A7-CBD47581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8" y="-5052507"/>
            <a:ext cx="5069505" cy="1582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CA83182-5AB5-3584-F292-F56A35E07DA3}"/>
              </a:ext>
            </a:extLst>
          </p:cNvPr>
          <p:cNvSpPr txBox="1">
            <a:spLocks/>
          </p:cNvSpPr>
          <p:nvPr/>
        </p:nvSpPr>
        <p:spPr>
          <a:xfrm>
            <a:off x="1381748" y="246184"/>
            <a:ext cx="9743452" cy="1262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latin typeface="Boucherie Block" panose="02000506000000020004" pitchFamily="2" charset="0"/>
              </a:rPr>
              <a:t>KOEFICIJENTI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LOGISTIČKE REGRESIJE &amp; omjera izgleda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4DF4F-5172-85E7-9C1C-42FC212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190" y="1211083"/>
            <a:ext cx="5502156" cy="5400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62D5C1-9FF4-749E-671C-D98DF312C22C}"/>
              </a:ext>
            </a:extLst>
          </p:cNvPr>
          <p:cNvSpPr txBox="1"/>
          <p:nvPr/>
        </p:nvSpPr>
        <p:spPr>
          <a:xfrm>
            <a:off x="6643346" y="3475315"/>
            <a:ext cx="530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confint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Graphic 2" descr="Caret Right with solid fill">
            <a:extLst>
              <a:ext uri="{FF2B5EF4-FFF2-40B4-BE49-F238E27FC236}">
                <a16:creationId xmlns:a16="http://schemas.microsoft.com/office/drawing/2014/main" id="{0F4C78BB-DF92-11AD-0C2E-C1505D53A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651255"/>
            <a:ext cx="352541" cy="352541"/>
          </a:xfrm>
          <a:prstGeom prst="rect">
            <a:avLst/>
          </a:prstGeom>
        </p:spPr>
      </p:pic>
      <p:pic>
        <p:nvPicPr>
          <p:cNvPr id="5" name="Graphic 4" descr="Caret Right with solid fill">
            <a:extLst>
              <a:ext uri="{FF2B5EF4-FFF2-40B4-BE49-F238E27FC236}">
                <a16:creationId xmlns:a16="http://schemas.microsoft.com/office/drawing/2014/main" id="{9A69EBCD-B049-5B25-1E00-8967D1FCD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2994652"/>
            <a:ext cx="352541" cy="352541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A555D89C-CB14-F0AA-DE5F-9CC17AE19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" y="3356337"/>
            <a:ext cx="352541" cy="352541"/>
          </a:xfrm>
          <a:prstGeom prst="rect">
            <a:avLst/>
          </a:prstGeom>
        </p:spPr>
      </p:pic>
      <p:pic>
        <p:nvPicPr>
          <p:cNvPr id="20" name="Graphic 19" descr="Caret Right with solid fill">
            <a:extLst>
              <a:ext uri="{FF2B5EF4-FFF2-40B4-BE49-F238E27FC236}">
                <a16:creationId xmlns:a16="http://schemas.microsoft.com/office/drawing/2014/main" id="{653A5DF5-6E62-BC7B-0C69-0EF5A9A46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059204"/>
            <a:ext cx="352541" cy="352541"/>
          </a:xfrm>
          <a:prstGeom prst="rect">
            <a:avLst/>
          </a:prstGeom>
        </p:spPr>
      </p:pic>
      <p:pic>
        <p:nvPicPr>
          <p:cNvPr id="21" name="Graphic 20" descr="Caret Right with solid fill">
            <a:extLst>
              <a:ext uri="{FF2B5EF4-FFF2-40B4-BE49-F238E27FC236}">
                <a16:creationId xmlns:a16="http://schemas.microsoft.com/office/drawing/2014/main" id="{A3A507BF-C89D-5FDF-032B-3E4F58B40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3" y="4762071"/>
            <a:ext cx="352541" cy="352541"/>
          </a:xfrm>
          <a:prstGeom prst="rect">
            <a:avLst/>
          </a:prstGeom>
        </p:spPr>
      </p:pic>
      <p:pic>
        <p:nvPicPr>
          <p:cNvPr id="22" name="Graphic 21" descr="Caret Right with solid fill">
            <a:extLst>
              <a:ext uri="{FF2B5EF4-FFF2-40B4-BE49-F238E27FC236}">
                <a16:creationId xmlns:a16="http://schemas.microsoft.com/office/drawing/2014/main" id="{F5FBFE25-F1FD-DA4B-C6EC-B9F93E7AD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2" y="5115193"/>
            <a:ext cx="352541" cy="352541"/>
          </a:xfrm>
          <a:prstGeom prst="rect">
            <a:avLst/>
          </a:prstGeom>
        </p:spPr>
      </p:pic>
      <p:pic>
        <p:nvPicPr>
          <p:cNvPr id="23" name="Graphic 22" descr="Caret Right with solid fill">
            <a:extLst>
              <a:ext uri="{FF2B5EF4-FFF2-40B4-BE49-F238E27FC236}">
                <a16:creationId xmlns:a16="http://schemas.microsoft.com/office/drawing/2014/main" id="{A7F6C55C-E4E1-C48B-62A0-B2B2EFB45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470364"/>
            <a:ext cx="352541" cy="352541"/>
          </a:xfrm>
          <a:prstGeom prst="rect">
            <a:avLst/>
          </a:prstGeom>
        </p:spPr>
      </p:pic>
      <p:pic>
        <p:nvPicPr>
          <p:cNvPr id="24" name="Graphic 23" descr="Caret Right with solid fill">
            <a:extLst>
              <a:ext uri="{FF2B5EF4-FFF2-40B4-BE49-F238E27FC236}">
                <a16:creationId xmlns:a16="http://schemas.microsoft.com/office/drawing/2014/main" id="{A9F5E5B0-643F-C79C-4830-7D4650E86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531" y="5834830"/>
            <a:ext cx="352541" cy="352541"/>
          </a:xfrm>
          <a:prstGeom prst="rect">
            <a:avLst/>
          </a:prstGeom>
        </p:spPr>
      </p:pic>
      <p:pic>
        <p:nvPicPr>
          <p:cNvPr id="25" name="Graphic 24" descr="Caret Right with solid fill">
            <a:extLst>
              <a:ext uri="{FF2B5EF4-FFF2-40B4-BE49-F238E27FC236}">
                <a16:creationId xmlns:a16="http://schemas.microsoft.com/office/drawing/2014/main" id="{A0BD0B54-3432-9D98-1373-00004E1C0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6173231"/>
            <a:ext cx="352541" cy="352541"/>
          </a:xfrm>
          <a:prstGeom prst="rect">
            <a:avLst/>
          </a:prstGeom>
        </p:spPr>
      </p:pic>
      <p:pic>
        <p:nvPicPr>
          <p:cNvPr id="26" name="Graphic 25" descr="Caret Right with solid fill">
            <a:extLst>
              <a:ext uri="{FF2B5EF4-FFF2-40B4-BE49-F238E27FC236}">
                <a16:creationId xmlns:a16="http://schemas.microsoft.com/office/drawing/2014/main" id="{C84C61C4-3EC7-48EF-C839-F7BA13FEB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196" y="1934955"/>
            <a:ext cx="352541" cy="3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716065" y="1332481"/>
            <a:ext cx="49478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it-IT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endParaRPr lang="hr-H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it-I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451.9521</a:t>
            </a:r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hr-H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hr-HR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hr-HR" sz="16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[1] </a:t>
            </a:r>
            <a:r>
              <a:rPr lang="hr-HR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F655008-667C-2D5B-4E33-C5DD189E7C97}"/>
              </a:ext>
            </a:extLst>
          </p:cNvPr>
          <p:cNvSpPr txBox="1">
            <a:spLocks/>
          </p:cNvSpPr>
          <p:nvPr/>
        </p:nvSpPr>
        <p:spPr>
          <a:xfrm>
            <a:off x="528095" y="1050419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493169" y="1028055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3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SIGNIFIKANTNOST</a:t>
            </a:r>
            <a:br>
              <a:rPr lang="hr-HR" sz="19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19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135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124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8995B-8472-3FA7-8FF0-FBC96C019E95}"/>
              </a:ext>
            </a:extLst>
          </p:cNvPr>
          <p:cNvSpPr txBox="1"/>
          <p:nvPr/>
        </p:nvSpPr>
        <p:spPr>
          <a:xfrm>
            <a:off x="1143947" y="3393270"/>
            <a:ext cx="4464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logistički regresijski model je statistički značajan na razini od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1" dirty="0">
                <a:solidFill>
                  <a:schemeClr val="bg1"/>
                </a:solidFill>
              </a:rPr>
              <a:t>model je bolji od nultog modela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r"/>
      </p:transition>
    </mc:Choice>
    <mc:Fallback xmlns="">
      <p:transition>
        <p:push dir="r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601968" y="1378647"/>
            <a:ext cx="520293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Predikcije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testnom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skupu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as.numeric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as.character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Izračun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confusionMatrix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 Pred Value'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'Sensitivity'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Ispis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rezultata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Točnost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Preciznost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Odaziv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B436DE-770E-578E-D3AC-C75EA7AC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54" y="3087384"/>
            <a:ext cx="3743325" cy="2009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5301C-0C34-447D-5FF1-0E239A258838}"/>
              </a:ext>
            </a:extLst>
          </p:cNvPr>
          <p:cNvSpPr txBox="1"/>
          <p:nvPr/>
        </p:nvSpPr>
        <p:spPr>
          <a:xfrm>
            <a:off x="1001709" y="525592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9E2D8DC-C68D-371A-EC71-E94FF2402616}"/>
              </a:ext>
            </a:extLst>
          </p:cNvPr>
          <p:cNvSpPr txBox="1">
            <a:spLocks/>
          </p:cNvSpPr>
          <p:nvPr/>
        </p:nvSpPr>
        <p:spPr>
          <a:xfrm>
            <a:off x="455068" y="1009766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EVALUACIJA</a:t>
            </a:r>
            <a:br>
              <a:rPr lang="hr-HR" sz="1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4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9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DD9F367-8040-46A5-9B60-4AEE455DCA7C}"/>
              </a:ext>
            </a:extLst>
          </p:cNvPr>
          <p:cNvSpPr txBox="1">
            <a:spLocks/>
          </p:cNvSpPr>
          <p:nvPr/>
        </p:nvSpPr>
        <p:spPr>
          <a:xfrm>
            <a:off x="422173" y="991478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EVALUACIJA</a:t>
            </a:r>
            <a:br>
              <a:rPr lang="hr-HR" sz="1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</a:br>
            <a:endParaRPr lang="hr-HR" sz="400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  <a:p>
            <a:pPr algn="ctr"/>
            <a:r>
              <a:rPr lang="hr-HR" sz="96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MODELA</a:t>
            </a:r>
            <a:endParaRPr lang="en-US" sz="9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9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50">
        <p:push dir="r"/>
      </p:transition>
    </mc:Choice>
    <mc:Fallback>
      <p:transition>
        <p:push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26872" y="2665519"/>
            <a:ext cx="74657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Gore kategorije općenitog zdravlja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GenHlth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veća varijabilnost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Povišeni krvni tlak 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(</a:t>
            </a:r>
            <a:r>
              <a:rPr lang="hr-HR" sz="2000" b="1" dirty="0" err="1">
                <a:solidFill>
                  <a:schemeClr val="bg2"/>
                </a:solidFill>
                <a:latin typeface="Arial Nova Light (Body)"/>
              </a:rPr>
              <a:t>HighBP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) –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značajniji</a:t>
            </a:r>
            <a:r>
              <a:rPr lang="hr-HR" sz="2000" b="1" dirty="0">
                <a:solidFill>
                  <a:schemeClr val="bg2"/>
                </a:solidFill>
                <a:latin typeface="Arial Nova Light (Body)"/>
              </a:rPr>
              <a:t> faktor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od BMI-a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EF58B-358A-6836-B726-4CBCA3B47CBE}"/>
              </a:ext>
            </a:extLst>
          </p:cNvPr>
          <p:cNvSpPr txBox="1"/>
          <p:nvPr/>
        </p:nvSpPr>
        <p:spPr>
          <a:xfrm>
            <a:off x="4897177" y="3842898"/>
            <a:ext cx="7045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Varijable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hr-HR" sz="2000" b="1" dirty="0">
                <a:solidFill>
                  <a:schemeClr val="bg1"/>
                </a:solidFill>
                <a:latin typeface="Arial Nova Light (Body)"/>
              </a:rPr>
              <a:t>u logističkoj regresiji 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modeliraju statistički značajnu korelaciju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regresija.Rmd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1" y="572532"/>
            <a:ext cx="4851103" cy="57554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html_document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faza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projekta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dplyr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matrica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korelacije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numeric_vars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complete.obs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corrplot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dijagrami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rasipanja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Dijagram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rasipanja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Jednadžba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\beta_{0} + \beta_1BMI + \beta_2HighBP + \beta_3GenHlth + \beta_4Income + \epsilon$$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$logit(admit)$ je $ln(P(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)/P(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nemati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\_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))$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rsample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skup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%&gt;% 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psych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HighBP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GenHlth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family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$$logit(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DiabetesBinary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= -5.36003 + 0.06975</a:t>
            </a:r>
            <a:r>
              <a:rPr lang="en-US" sz="800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*BMI + 1.20292*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HighBP1 + 1.34604GenHlth2 + 2.37584GenHlth3 + 2.51745GenHlth4 + 2.80037GenHlth5 + 0.78698Income2 + 1.02183Income3 + 0.76518Income4 + 1.18561Income5 + 0.61090Income6 + 0.70241Income7 + 0.38522Income8$$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Koeficijenti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logističke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regresije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omjera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izgleda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coefficients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Signifikantnost</a:t>
            </a:r>
            <a:r>
              <a:rPr lang="en-US" sz="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modela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null.deviance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deviance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broj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stupnjeva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slobode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df.null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df.residual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p-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vrijednost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pchisq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ModelChi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ChiDf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ChisqProb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B44C6-F322-9488-BDEF-20838B57892E}"/>
              </a:ext>
            </a:extLst>
          </p:cNvPr>
          <p:cNvSpPr txBox="1"/>
          <p:nvPr/>
        </p:nvSpPr>
        <p:spPr>
          <a:xfrm>
            <a:off x="8393751" y="3640869"/>
            <a:ext cx="325755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#### </a:t>
            </a:r>
            <a:r>
              <a:rPr lang="en-US" sz="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Procijenjene</a:t>
            </a:r>
            <a:r>
              <a:rPr lang="en-US" sz="5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vrijednosti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```{r}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"caret"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caret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Predikcije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testnom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skupu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as.numeric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as.character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Izračun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točnosti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preciznosti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odaziva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confusionMatrix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predicted_classes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actual_classes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Točnost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overall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Preciznost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 Pred Value'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Odaziv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byClass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'Sensitivity'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Ispis</a:t>
            </a:r>
            <a:r>
              <a:rPr lang="en-US" sz="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rezultata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Točnost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Preciznost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Odaziv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modela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 (opservacija)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Diabetes_binary</a:t>
            </a:r>
            <a:endParaRPr lang="hr-HR" sz="1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46166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BMI</a:t>
                      </a:r>
                      <a:endParaRPr lang="en-US" sz="8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80971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BMI</a:t>
                      </a:r>
                      <a:endParaRPr 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1797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22681"/>
              </p:ext>
            </p:extLst>
          </p:nvPr>
        </p:nvGraphicFramePr>
        <p:xfrm>
          <a:off x="1104317" y="1189368"/>
          <a:ext cx="9855201" cy="28897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HighBP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povišen tlak krvi?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GenHlth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Osobna procjena općenitog </a:t>
                      </a:r>
                      <a:r>
                        <a:rPr lang="hr-HR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zdravtsvenog</a:t>
                      </a: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stanja na skali 1-5: 1 = odlično, 2 = vrlo dobro, 3 = dobro, 4 = u redu, 5 = loše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1-5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4302988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5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documentManagement/types"/>
    <ds:schemaRef ds:uri="http://purl.org/dc/terms/"/>
    <ds:schemaRef ds:uri="http://purl.org/dc/elements/1.1/"/>
    <ds:schemaRef ds:uri="230e9df3-be65-4c73-a93b-d1236ebd677e"/>
    <ds:schemaRef ds:uri="http://schemas.microsoft.com/sharepoint/v3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1111</TotalTime>
  <Words>3916</Words>
  <Application>Microsoft Office PowerPoint</Application>
  <PresentationFormat>Widescreen</PresentationFormat>
  <Paragraphs>612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gg sans</vt:lpstr>
      <vt:lpstr>Wingdings</vt:lpstr>
      <vt:lpstr>Consolas</vt:lpstr>
      <vt:lpstr>Arial Nova Light (Body)</vt:lpstr>
      <vt:lpstr>Boucherie Block</vt:lpstr>
      <vt:lpstr>Elephant</vt:lpstr>
      <vt:lpstr>Courier New</vt:lpstr>
      <vt:lpstr>Arial Nova Light</vt:lpstr>
      <vt:lpstr>Arial</vt:lpstr>
      <vt:lpstr>Calibri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Matrica korelacije</vt:lpstr>
      <vt:lpstr>Matrica korelacije</vt:lpstr>
      <vt:lpstr>Dijagram rasipanja</vt:lpstr>
      <vt:lpstr>LOGISTIČKA REGRESIJA FORMULA</vt:lpstr>
      <vt:lpstr>LOGISTIČKA REGRESIJA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150</cp:revision>
  <dcterms:created xsi:type="dcterms:W3CDTF">2024-05-05T14:23:36Z</dcterms:created>
  <dcterms:modified xsi:type="dcterms:W3CDTF">2024-06-19T10:32:37Z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