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12" r:id="rId4"/>
  </p:sldMasterIdLst>
  <p:notesMasterIdLst>
    <p:notesMasterId r:id="rId33"/>
  </p:notesMasterIdLst>
  <p:handoutMasterIdLst>
    <p:handoutMasterId r:id="rId34"/>
  </p:handoutMasterIdLst>
  <p:sldIdLst>
    <p:sldId id="436" r:id="rId5"/>
    <p:sldId id="437" r:id="rId6"/>
    <p:sldId id="452" r:id="rId7"/>
    <p:sldId id="453" r:id="rId8"/>
    <p:sldId id="454" r:id="rId9"/>
    <p:sldId id="487" r:id="rId10"/>
    <p:sldId id="464" r:id="rId11"/>
    <p:sldId id="465" r:id="rId12"/>
    <p:sldId id="466" r:id="rId13"/>
    <p:sldId id="474" r:id="rId14"/>
    <p:sldId id="467" r:id="rId15"/>
    <p:sldId id="468" r:id="rId16"/>
    <p:sldId id="455" r:id="rId17"/>
    <p:sldId id="440" r:id="rId18"/>
    <p:sldId id="475" r:id="rId19"/>
    <p:sldId id="476" r:id="rId20"/>
    <p:sldId id="448" r:id="rId21"/>
    <p:sldId id="478" r:id="rId22"/>
    <p:sldId id="479" r:id="rId23"/>
    <p:sldId id="480" r:id="rId24"/>
    <p:sldId id="482" r:id="rId25"/>
    <p:sldId id="484" r:id="rId26"/>
    <p:sldId id="485" r:id="rId27"/>
    <p:sldId id="486" r:id="rId28"/>
    <p:sldId id="463" r:id="rId29"/>
    <p:sldId id="469" r:id="rId30"/>
    <p:sldId id="439" r:id="rId31"/>
    <p:sldId id="461" r:id="rId32"/>
  </p:sldIdLst>
  <p:sldSz cx="12192000" cy="6858000"/>
  <p:notesSz cx="6858000" cy="9144000"/>
  <p:embeddedFontLst>
    <p:embeddedFont>
      <p:font typeface="Arial Nova Light" panose="020B0304020202020204" pitchFamily="34" charset="0"/>
      <p:regular r:id="rId35"/>
      <p:italic r:id="rId36"/>
    </p:embeddedFont>
    <p:embeddedFont>
      <p:font typeface="Boucherie Block" panose="02000506000000020004" pitchFamily="2" charset="0"/>
      <p:regular r:id="rId37"/>
      <p:bold r:id="rId38"/>
      <p:italic r:id="rId39"/>
    </p:embeddedFont>
    <p:embeddedFont>
      <p:font typeface="Consolas" panose="020B0609020204030204" pitchFamily="49" charset="0"/>
      <p:regular r:id="rId40"/>
      <p:bold r:id="rId41"/>
      <p:italic r:id="rId42"/>
      <p:boldItalic r:id="rId43"/>
    </p:embeddedFont>
    <p:embeddedFont>
      <p:font typeface="Elephant" panose="02020904090505020303" pitchFamily="18" charset="0"/>
      <p:regular r:id="rId44"/>
      <p:italic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87"/>
    <a:srgbClr val="0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245" autoAdjust="0"/>
  </p:normalViewPr>
  <p:slideViewPr>
    <p:cSldViewPr snapToGrid="0">
      <p:cViewPr varScale="1">
        <p:scale>
          <a:sx n="73" d="100"/>
          <a:sy n="73" d="100"/>
        </p:scale>
        <p:origin x="1027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71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5.fntdata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15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12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31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7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9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43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78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21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904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052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0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4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13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000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369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25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926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8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44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56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53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99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70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64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67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86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6382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561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01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0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BA2562-20F9-9DC8-81EB-6ED26B24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099"/>
            <a:ext cx="12192000" cy="87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369E878B-C75C-98DC-B694-2C40507C4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75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03A063-67E0-718E-206C-6C807C20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5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30">
            <a:extLst>
              <a:ext uri="{FF2B5EF4-FFF2-40B4-BE49-F238E27FC236}">
                <a16:creationId xmlns:a16="http://schemas.microsoft.com/office/drawing/2014/main" id="{6D86FEEF-2721-A616-B636-7C6F8B1B5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AC20A76-77DC-62F7-C0E5-66C03853B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1478396"/>
            <a:ext cx="3710355" cy="344529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F99A149-DEF4-9E0F-D0DE-E859DB6CA5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60465" y="1477963"/>
            <a:ext cx="5536135" cy="34464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45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9">
            <a:extLst>
              <a:ext uri="{FF2B5EF4-FFF2-40B4-BE49-F238E27FC236}">
                <a16:creationId xmlns:a16="http://schemas.microsoft.com/office/drawing/2014/main" id="{A18D9F31-445F-F144-A393-66C1BDE8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457002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24F2F994-08EA-D901-82B7-02E175B2F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63EE949-1BE5-CFA7-69CC-5235FFE07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1415562"/>
            <a:ext cx="5750171" cy="40092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18">
            <a:extLst>
              <a:ext uri="{FF2B5EF4-FFF2-40B4-BE49-F238E27FC236}">
                <a16:creationId xmlns:a16="http://schemas.microsoft.com/office/drawing/2014/main" id="{A2B2C17F-12DD-A683-5602-F16A1C9647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7908" y="1"/>
            <a:ext cx="4314092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1463040" tIns="822960" rIns="1463040" anchor="t" anchorCtr="0">
            <a:no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46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79D789-F69C-8306-0C19-DF73E6916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76415" y="360485"/>
            <a:ext cx="5032725" cy="3284203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2003524-9DE3-1117-2E91-80A1CB96DE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308475" cy="6858000"/>
          </a:xfrm>
          <a:custGeom>
            <a:avLst/>
            <a:gdLst>
              <a:gd name="connsiteX0" fmla="*/ 0 w 4308475"/>
              <a:gd name="connsiteY0" fmla="*/ 0 h 6858000"/>
              <a:gd name="connsiteX1" fmla="*/ 4308475 w 4308475"/>
              <a:gd name="connsiteY1" fmla="*/ 0 h 6858000"/>
              <a:gd name="connsiteX2" fmla="*/ 4308475 w 4308475"/>
              <a:gd name="connsiteY2" fmla="*/ 3390898 h 6858000"/>
              <a:gd name="connsiteX3" fmla="*/ 4307536 w 4308475"/>
              <a:gd name="connsiteY3" fmla="*/ 3390898 h 6858000"/>
              <a:gd name="connsiteX4" fmla="*/ 4290702 w 4308475"/>
              <a:gd name="connsiteY4" fmla="*/ 3724279 h 6858000"/>
              <a:gd name="connsiteX5" fmla="*/ 1146183 w 4308475"/>
              <a:gd name="connsiteY5" fmla="*/ 6848898 h 6858000"/>
              <a:gd name="connsiteX6" fmla="*/ 953984 w 4308475"/>
              <a:gd name="connsiteY6" fmla="*/ 6857998 h 6858000"/>
              <a:gd name="connsiteX7" fmla="*/ 4308475 w 4308475"/>
              <a:gd name="connsiteY7" fmla="*/ 6857998 h 6858000"/>
              <a:gd name="connsiteX8" fmla="*/ 4308475 w 4308475"/>
              <a:gd name="connsiteY8" fmla="*/ 6858000 h 6858000"/>
              <a:gd name="connsiteX9" fmla="*/ 0 w 430847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8475" h="6858000">
                <a:moveTo>
                  <a:pt x="0" y="0"/>
                </a:moveTo>
                <a:lnTo>
                  <a:pt x="4308475" y="0"/>
                </a:lnTo>
                <a:lnTo>
                  <a:pt x="4308475" y="3390898"/>
                </a:lnTo>
                <a:lnTo>
                  <a:pt x="4307536" y="3390898"/>
                </a:lnTo>
                <a:lnTo>
                  <a:pt x="4290702" y="3724279"/>
                </a:lnTo>
                <a:cubicBezTo>
                  <a:pt x="4122756" y="5378008"/>
                  <a:pt x="2802922" y="6691208"/>
                  <a:pt x="1146183" y="6848898"/>
                </a:cubicBezTo>
                <a:lnTo>
                  <a:pt x="953984" y="6857998"/>
                </a:lnTo>
                <a:lnTo>
                  <a:pt x="4308475" y="6857998"/>
                </a:lnTo>
                <a:lnTo>
                  <a:pt x="43084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5C55B8-DD4C-A859-38F5-CC8FE0920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676306" y="3846391"/>
            <a:ext cx="5032725" cy="21367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1600">
                <a:solidFill>
                  <a:schemeClr val="bg2"/>
                </a:solidFill>
              </a:defRPr>
            </a:lvl2pPr>
            <a:lvl3pPr marL="914400" indent="0">
              <a:buNone/>
              <a:defRPr sz="1400">
                <a:solidFill>
                  <a:schemeClr val="bg2"/>
                </a:solidFill>
              </a:defRPr>
            </a:lvl3pPr>
            <a:lvl4pPr marL="1371600" indent="0">
              <a:buNone/>
              <a:defRPr sz="1200">
                <a:solidFill>
                  <a:schemeClr val="bg2"/>
                </a:solidFill>
              </a:defRPr>
            </a:lvl4pPr>
            <a:lvl5pPr marL="1828800" indent="0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6DC123BA-30A1-50DE-FC24-33C67A8F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30876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18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10C35C-5361-BD30-EB79-01BD72158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26">
            <a:extLst>
              <a:ext uri="{FF2B5EF4-FFF2-40B4-BE49-F238E27FC236}">
                <a16:creationId xmlns:a16="http://schemas.microsoft.com/office/drawing/2014/main" id="{948A7171-32A3-1CAC-DDFD-7C44DDAF0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06FD5EAC-FAC4-CDB4-6AB8-809E940F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DA13352-25BC-FD28-A34C-DD204D5BF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48" y="246183"/>
            <a:ext cx="9525000" cy="191952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4108AC-4ED2-99E6-0212-0AC0802C5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1600" y="2274033"/>
            <a:ext cx="9525000" cy="331787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9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3947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870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05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097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771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274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2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526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3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2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3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fletcher20/diabetes-health-indicators-analysis/blob/684c13214afe948638c763d075096dcec9850eeb/analysis/regresija.Rmd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fletcher20/diabetes-health-indicators-analysis" TargetMode="External"/><Relationship Id="rId3" Type="http://schemas.openxmlformats.org/officeDocument/2006/relationships/hyperlink" Target="https://www.icpsr.umich.edu/web/NAHDAP/studies/34085/datasets/0001/variables/AGEG5YR?archive=NAHDAP" TargetMode="External"/><Relationship Id="rId7" Type="http://schemas.openxmlformats.org/officeDocument/2006/relationships/hyperlink" Target="https://www.icpsr.umich.edu/web/NAHDAP/studies/34085/datasets/0001/variables/INCOME2?archive=NAHDAP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kaggle.com/datasets/alexteboul/diabetes-health-indicators-dataset/data?select=diabetes_binary_5050split_health_indicators_BRFSS2015.csv" TargetMode="External"/><Relationship Id="rId5" Type="http://schemas.openxmlformats.org/officeDocument/2006/relationships/hyperlink" Target="https://www.icpsr.umich.edu/web/NAHDAP/studies/34085/datasets/0001/variables/EDUCA?archive=nahdap" TargetMode="External"/><Relationship Id="rId4" Type="http://schemas.openxmlformats.org/officeDocument/2006/relationships/hyperlink" Target="https://www.nhsinform.scot/healthy-living/food-and-nutrition/healthy-eating-and-weight-loss/body-mass-index-bmi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6" y="1397977"/>
            <a:ext cx="10202248" cy="536331"/>
          </a:xfrm>
        </p:spPr>
        <p:txBody>
          <a:bodyPr anchor="t">
            <a:normAutofit/>
          </a:bodyPr>
          <a:lstStyle/>
          <a:p>
            <a:pPr algn="l"/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</a:rPr>
              <a:t>MULTIVARIJANTNA I DUBINSKA </a:t>
            </a:r>
            <a:r>
              <a:rPr lang="hr-HR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</a:rPr>
              <a:t>ANALIZA PODATAKA</a:t>
            </a:r>
            <a:endParaRPr lang="en-US" sz="2800" b="1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00506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31CAD1-F82F-92BA-8262-24DC1B957B96}"/>
              </a:ext>
            </a:extLst>
          </p:cNvPr>
          <p:cNvSpPr txBox="1">
            <a:spLocks/>
          </p:cNvSpPr>
          <p:nvPr/>
        </p:nvSpPr>
        <p:spPr>
          <a:xfrm>
            <a:off x="1188306" y="615462"/>
            <a:ext cx="10610970" cy="53671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ZDRAVSTVENI POKAZATELJI</a:t>
            </a:r>
          </a:p>
          <a:p>
            <a:pPr algn="l"/>
            <a:r>
              <a:rPr lang="hr-HR" sz="9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DIJABETESA</a:t>
            </a:r>
            <a:endParaRPr lang="hr-HR" sz="72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r"/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CDC 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Diabetes</a:t>
            </a:r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health</a:t>
            </a:r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indicators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7BFEF-BE58-4596-1E91-CB867FAA7A0C}"/>
              </a:ext>
            </a:extLst>
          </p:cNvPr>
          <p:cNvSpPr txBox="1"/>
          <p:nvPr/>
        </p:nvSpPr>
        <p:spPr>
          <a:xfrm>
            <a:off x="994876" y="4798303"/>
            <a:ext cx="10804400" cy="107721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hr-HR" sz="1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Joshua Lee Fletcher, Noa Midžić</a:t>
            </a:r>
          </a:p>
          <a:p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Mentorica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Prof. dr. sc. Jasminka 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Dobša</a:t>
            </a:r>
            <a:endParaRPr lang="hr-HR" sz="16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F05020202040302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hr-H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Fakultet organizacije i informatike</a:t>
            </a:r>
          </a:p>
          <a:p>
            <a:r>
              <a:rPr lang="hr-H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Informacijsko i programsko inženjerstvo 1.4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5FF9CE-3B0F-D670-DDCF-F8580F143DF7}"/>
              </a:ext>
            </a:extLst>
          </p:cNvPr>
          <p:cNvSpPr txBox="1">
            <a:spLocks/>
          </p:cNvSpPr>
          <p:nvPr/>
        </p:nvSpPr>
        <p:spPr>
          <a:xfrm>
            <a:off x="1157412" y="413238"/>
            <a:ext cx="10610970" cy="53671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ZDRAVSTVENI POKAZATELJI</a:t>
            </a:r>
          </a:p>
          <a:p>
            <a:pPr algn="l"/>
            <a:r>
              <a:rPr lang="hr-HR" sz="9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DIJABETESA</a:t>
            </a:r>
            <a:endParaRPr lang="hr-HR" sz="72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199ED9CA-834A-593B-48D9-278F7EF72321}"/>
              </a:ext>
            </a:extLst>
          </p:cNvPr>
          <p:cNvSpPr txBox="1">
            <a:spLocks/>
          </p:cNvSpPr>
          <p:nvPr/>
        </p:nvSpPr>
        <p:spPr>
          <a:xfrm>
            <a:off x="85530" y="529512"/>
            <a:ext cx="5217990" cy="48170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2000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summary</a:t>
            </a:r>
            <a:r>
              <a:rPr lang="hr-HR" sz="2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(data) </a:t>
            </a:r>
            <a:r>
              <a:rPr lang="hr-HR" sz="2000" dirty="0">
                <a:solidFill>
                  <a:schemeClr val="bg2">
                    <a:lumMod val="8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# za sve varijable</a:t>
            </a:r>
            <a:endParaRPr lang="en-US" sz="2000" dirty="0">
              <a:solidFill>
                <a:schemeClr val="bg2">
                  <a:lumMod val="8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5803A5-60C8-2BC5-CB41-C2200F8C7B07}"/>
              </a:ext>
            </a:extLst>
          </p:cNvPr>
          <p:cNvSpPr txBox="1"/>
          <p:nvPr/>
        </p:nvSpPr>
        <p:spPr>
          <a:xfrm>
            <a:off x="13694569" y="1332481"/>
            <a:ext cx="63293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#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Deskriptivna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numericka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varijabla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(BMI)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median(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29.77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6.806707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variance &lt;- var(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print(variance)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46.33127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quantiles &lt;- quantile(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probs = c(0.25, 0.5, 0.75))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print(quantiles)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25% 50% 75%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25  29  33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correlation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data$PhysHlth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print(correlation)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0.1499764</a:t>
            </a:r>
          </a:p>
        </p:txBody>
      </p:sp>
      <p:pic>
        <p:nvPicPr>
          <p:cNvPr id="29" name="Picture 28" descr="A graph with numbers and dots&#10;&#10;Description automatically generated">
            <a:extLst>
              <a:ext uri="{FF2B5EF4-FFF2-40B4-BE49-F238E27FC236}">
                <a16:creationId xmlns:a16="http://schemas.microsoft.com/office/drawing/2014/main" id="{226694AC-2CBB-9CD7-5E7B-E19476372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13078" y="3728011"/>
            <a:ext cx="3506127" cy="2185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46B765-43ED-8EFD-C418-CC4A14D77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84" y="1243367"/>
            <a:ext cx="10938015" cy="496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98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512539" y="1608706"/>
            <a:ext cx="5679460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kvalitativne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varijable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Nema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dijabetesu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Sex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Žene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Muškarci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spola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HighChol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Visok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Nizak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  <a:endParaRPr lang="hr-H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CCCCCC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kolesterolu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"18-24"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"25-29"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"30-34"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"35-39"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"40-44"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"45-49"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"50-54"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"55-59"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"60-64"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"65-69"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"70-74"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"75-79"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"80+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dobi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Samo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vrtić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Osnovna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Nešto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1-3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4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edukaciji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"Manje od 10.000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"10.000-15.000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"15.000-20.000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"20.000-25.000"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10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hr-H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                       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"25.000-35.000"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"35.000-50.000"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"50.000-75.000"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CCCCCC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zaradi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199ED9CA-834A-593B-48D9-278F7EF72321}"/>
              </a:ext>
            </a:extLst>
          </p:cNvPr>
          <p:cNvSpPr txBox="1">
            <a:spLocks/>
          </p:cNvSpPr>
          <p:nvPr/>
        </p:nvSpPr>
        <p:spPr>
          <a:xfrm>
            <a:off x="62865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266A223-1CCB-90E6-FB0E-421EAAD74CFA}"/>
              </a:ext>
            </a:extLst>
          </p:cNvPr>
          <p:cNvSpPr txBox="1">
            <a:spLocks/>
          </p:cNvSpPr>
          <p:nvPr/>
        </p:nvSpPr>
        <p:spPr>
          <a:xfrm>
            <a:off x="590553" y="1073150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pic>
        <p:nvPicPr>
          <p:cNvPr id="27" name="Picture 26" descr="A pie chart with numbers and a number on it&#10;&#10;Description automatically generated">
            <a:extLst>
              <a:ext uri="{FF2B5EF4-FFF2-40B4-BE49-F238E27FC236}">
                <a16:creationId xmlns:a16="http://schemas.microsoft.com/office/drawing/2014/main" id="{50304418-DF24-6E1C-EC55-108CFEB134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87" r="10720" b="22711"/>
          <a:stretch/>
        </p:blipFill>
        <p:spPr>
          <a:xfrm>
            <a:off x="1087451" y="3262575"/>
            <a:ext cx="3737823" cy="266331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F4A233E-7BED-0F79-09D5-1BB13402146D}"/>
              </a:ext>
            </a:extLst>
          </p:cNvPr>
          <p:cNvSpPr txBox="1"/>
          <p:nvPr/>
        </p:nvSpPr>
        <p:spPr>
          <a:xfrm>
            <a:off x="928215" y="5955024"/>
            <a:ext cx="406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bg1"/>
                </a:solidFill>
              </a:rPr>
              <a:t>Slika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hr-HR" i="1" dirty="0">
                <a:solidFill>
                  <a:schemeClr val="bg1"/>
                </a:solidFill>
              </a:rPr>
              <a:t>2</a:t>
            </a:r>
            <a:r>
              <a:rPr lang="en-US" i="1" dirty="0">
                <a:solidFill>
                  <a:schemeClr val="bg1"/>
                </a:solidFill>
              </a:rPr>
              <a:t>. </a:t>
            </a:r>
            <a:r>
              <a:rPr lang="hr-HR" i="1" dirty="0">
                <a:solidFill>
                  <a:schemeClr val="bg1"/>
                </a:solidFill>
              </a:rPr>
              <a:t>Raspodjela kvalitativnih varijabli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F34C42F7-3128-1F28-9DB5-D9F8B7884040}"/>
              </a:ext>
            </a:extLst>
          </p:cNvPr>
          <p:cNvSpPr txBox="1">
            <a:spLocks/>
          </p:cNvSpPr>
          <p:nvPr/>
        </p:nvSpPr>
        <p:spPr>
          <a:xfrm>
            <a:off x="-12607545" y="529512"/>
            <a:ext cx="5217990" cy="48170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2000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summary</a:t>
            </a:r>
            <a:r>
              <a:rPr lang="hr-HR" sz="2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(data) </a:t>
            </a:r>
            <a:r>
              <a:rPr lang="hr-HR" sz="2000" dirty="0">
                <a:solidFill>
                  <a:schemeClr val="bg2">
                    <a:lumMod val="8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# za sve varijable</a:t>
            </a:r>
            <a:endParaRPr lang="en-US" sz="2000" dirty="0">
              <a:solidFill>
                <a:schemeClr val="bg2">
                  <a:lumMod val="8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EA115E-3681-87C2-5DAF-DCCFFD0ED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203091" y="1243367"/>
            <a:ext cx="10938015" cy="496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11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3328E-904C-208F-B8AA-9BDC48A8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 descr="A pie chart with numbers and a number&#10;&#10;Description automatically generated">
            <a:extLst>
              <a:ext uri="{FF2B5EF4-FFF2-40B4-BE49-F238E27FC236}">
                <a16:creationId xmlns:a16="http://schemas.microsoft.com/office/drawing/2014/main" id="{3C4EB2B5-53A2-76AF-6291-CE6AEB1BF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82" t="5346" r="19116" b="28089"/>
          <a:stretch/>
        </p:blipFill>
        <p:spPr>
          <a:xfrm>
            <a:off x="3306172" y="253479"/>
            <a:ext cx="3049886" cy="2577112"/>
          </a:xfrm>
          <a:prstGeom prst="rect">
            <a:avLst/>
          </a:prstGeom>
        </p:spPr>
      </p:pic>
      <p:pic>
        <p:nvPicPr>
          <p:cNvPr id="8" name="Picture 7" descr="A diagram of a circle with text&#10;&#10;Description automatically generated with medium confidence">
            <a:extLst>
              <a:ext uri="{FF2B5EF4-FFF2-40B4-BE49-F238E27FC236}">
                <a16:creationId xmlns:a16="http://schemas.microsoft.com/office/drawing/2014/main" id="{F7E08132-9281-5F47-B3E6-FFA52EB43D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84" t="6039" r="24277" b="28546"/>
          <a:stretch/>
        </p:blipFill>
        <p:spPr>
          <a:xfrm>
            <a:off x="153681" y="4741647"/>
            <a:ext cx="2064447" cy="1902777"/>
          </a:xfrm>
          <a:prstGeom prst="rect">
            <a:avLst/>
          </a:prstGeom>
        </p:spPr>
      </p:pic>
      <p:pic>
        <p:nvPicPr>
          <p:cNvPr id="10" name="Picture 9" descr="A diagram of diabetes&#10;&#10;Description automatically generated">
            <a:extLst>
              <a:ext uri="{FF2B5EF4-FFF2-40B4-BE49-F238E27FC236}">
                <a16:creationId xmlns:a16="http://schemas.microsoft.com/office/drawing/2014/main" id="{C0CCD04D-5AB2-8E9B-8141-57F15722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276" t="3875" r="25878" b="24672"/>
          <a:stretch/>
        </p:blipFill>
        <p:spPr>
          <a:xfrm>
            <a:off x="218664" y="110504"/>
            <a:ext cx="1999464" cy="2078448"/>
          </a:xfrm>
          <a:prstGeom prst="rect">
            <a:avLst/>
          </a:prstGeom>
        </p:spPr>
      </p:pic>
      <p:pic>
        <p:nvPicPr>
          <p:cNvPr id="12" name="Picture 11" descr="A pie chart with text&#10;&#10;Description automatically generated">
            <a:extLst>
              <a:ext uri="{FF2B5EF4-FFF2-40B4-BE49-F238E27FC236}">
                <a16:creationId xmlns:a16="http://schemas.microsoft.com/office/drawing/2014/main" id="{B57B1FC2-C4BB-9135-0934-0A6C82F793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914" t="2307" r="15179" b="21831"/>
          <a:stretch/>
        </p:blipFill>
        <p:spPr>
          <a:xfrm>
            <a:off x="6679140" y="782139"/>
            <a:ext cx="5294196" cy="3827318"/>
          </a:xfrm>
          <a:prstGeom prst="rect">
            <a:avLst/>
          </a:prstGeom>
        </p:spPr>
      </p:pic>
      <p:pic>
        <p:nvPicPr>
          <p:cNvPr id="16" name="Picture 15" descr="A diagram of a circle with text&#10;&#10;Description automatically generated">
            <a:extLst>
              <a:ext uri="{FF2B5EF4-FFF2-40B4-BE49-F238E27FC236}">
                <a16:creationId xmlns:a16="http://schemas.microsoft.com/office/drawing/2014/main" id="{7E31A223-7479-DCEF-B812-36CB97FA9C2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7011" t="5552" r="28619" b="29432"/>
          <a:stretch/>
        </p:blipFill>
        <p:spPr>
          <a:xfrm>
            <a:off x="248017" y="2321142"/>
            <a:ext cx="1940757" cy="2288315"/>
          </a:xfrm>
          <a:prstGeom prst="rect">
            <a:avLst/>
          </a:prstGeom>
        </p:spPr>
      </p:pic>
      <p:pic>
        <p:nvPicPr>
          <p:cNvPr id="14" name="Picture 13" descr="A pie chart with numbers and a number on it&#10;&#10;Description automatically generated">
            <a:extLst>
              <a:ext uri="{FF2B5EF4-FFF2-40B4-BE49-F238E27FC236}">
                <a16:creationId xmlns:a16="http://schemas.microsoft.com/office/drawing/2014/main" id="{45F34804-ADEB-4045-5817-CE7BE4E5F13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187" r="10720" b="22711"/>
          <a:stretch/>
        </p:blipFill>
        <p:spPr>
          <a:xfrm>
            <a:off x="2511856" y="3099547"/>
            <a:ext cx="4975041" cy="35448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8B0E4B-3BA7-F987-DEE1-420C75AD2F5F}"/>
              </a:ext>
            </a:extLst>
          </p:cNvPr>
          <p:cNvSpPr txBox="1"/>
          <p:nvPr/>
        </p:nvSpPr>
        <p:spPr>
          <a:xfrm>
            <a:off x="7909723" y="5891195"/>
            <a:ext cx="406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Raspodjela kvalitativnih varijabli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815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8C7484A-84C9-475F-A75A-6C1D3A0F7774}"/>
              </a:ext>
            </a:extLst>
          </p:cNvPr>
          <p:cNvSpPr txBox="1">
            <a:spLocks/>
          </p:cNvSpPr>
          <p:nvPr/>
        </p:nvSpPr>
        <p:spPr>
          <a:xfrm>
            <a:off x="603735" y="112718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61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PROVEDENE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 </a:t>
            </a:r>
            <a:r>
              <a:rPr kumimoji="0" lang="hr-HR" sz="8900" b="0" i="0" u="none" strike="noStrike" kern="1200" cap="none" spc="0" normalizeH="0" baseline="0" noProof="0" dirty="0"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OBRADE</a:t>
            </a:r>
            <a:endParaRPr kumimoji="0" lang="en-US" sz="8900" b="0" i="0" u="none" strike="noStrike" kern="1200" cap="none" spc="0" normalizeH="0" baseline="0" noProof="0" dirty="0"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Boucherie Block" panose="02000506000000020004" pitchFamily="2" charset="0"/>
              <a:ea typeface="+mn-ea"/>
              <a:cs typeface="+mn-cs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F193CA1-6A14-2595-A9C5-EEBB32A09603}"/>
              </a:ext>
            </a:extLst>
          </p:cNvPr>
          <p:cNvSpPr txBox="1">
            <a:spLocks/>
          </p:cNvSpPr>
          <p:nvPr/>
        </p:nvSpPr>
        <p:spPr>
          <a:xfrm>
            <a:off x="1057606" y="3116762"/>
            <a:ext cx="5080697" cy="30840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 nezavisna uzorka</a:t>
            </a:r>
          </a:p>
          <a:p>
            <a:pPr lvl="1"/>
            <a:r>
              <a:rPr lang="hr-HR" sz="1600" b="1" dirty="0">
                <a:solidFill>
                  <a:schemeClr val="bg2"/>
                </a:solidFill>
              </a:rPr>
              <a:t>dijabetičari </a:t>
            </a:r>
            <a:r>
              <a:rPr lang="hr-HR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vs</a:t>
            </a:r>
            <a:r>
              <a:rPr lang="hr-HR" sz="1600" b="1" dirty="0">
                <a:solidFill>
                  <a:schemeClr val="bg2"/>
                </a:solidFill>
              </a:rPr>
              <a:t> ne-dijabetičari</a:t>
            </a:r>
          </a:p>
          <a:p>
            <a:r>
              <a:rPr lang="hr-HR" sz="1800" b="1" dirty="0">
                <a:solidFill>
                  <a:schemeClr val="bg2"/>
                </a:solidFill>
              </a:rPr>
              <a:t>Odabrane varijable</a:t>
            </a:r>
            <a:r>
              <a:rPr lang="en-US" sz="1800" b="1" dirty="0">
                <a:solidFill>
                  <a:schemeClr val="bg2"/>
                </a:solidFill>
              </a:rPr>
              <a:t> (</a:t>
            </a:r>
            <a:r>
              <a:rPr lang="en-US" sz="18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kontinuirane</a:t>
            </a:r>
            <a:r>
              <a:rPr lang="hr-HR" sz="1800" b="1" dirty="0">
                <a:solidFill>
                  <a:schemeClr val="bg2"/>
                </a:solidFill>
              </a:rPr>
              <a:t>,</a:t>
            </a:r>
            <a:r>
              <a:rPr lang="hr-H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kvalitativne</a:t>
            </a:r>
            <a:r>
              <a:rPr lang="en-US" sz="1800" b="1" dirty="0">
                <a:solidFill>
                  <a:schemeClr val="bg2"/>
                </a:solidFill>
              </a:rPr>
              <a:t>)</a:t>
            </a:r>
          </a:p>
          <a:p>
            <a:pPr lvl="1"/>
            <a:r>
              <a:rPr lang="hr-HR" sz="1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BMI</a:t>
            </a:r>
            <a:r>
              <a:rPr lang="hr-HR" sz="1800" b="1" dirty="0">
                <a:solidFill>
                  <a:schemeClr val="bg2"/>
                </a:solidFill>
              </a:rPr>
              <a:t>:</a:t>
            </a:r>
            <a:r>
              <a:rPr lang="hr-H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800" b="1" dirty="0">
                <a:solidFill>
                  <a:schemeClr val="bg2"/>
                </a:solidFill>
              </a:rPr>
              <a:t>x</a:t>
            </a:r>
            <a:r>
              <a:rPr lang="hr-H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l-G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ε</a:t>
            </a:r>
            <a:r>
              <a:rPr lang="hr-H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hr-HR" sz="1800" b="1" dirty="0">
                <a:solidFill>
                  <a:schemeClr val="bg2"/>
                </a:solidFill>
              </a:rPr>
              <a:t>14</a:t>
            </a:r>
            <a:r>
              <a:rPr lang="hr-H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</a:t>
            </a:r>
            <a:r>
              <a:rPr lang="hr-HR" sz="1800" b="1" dirty="0">
                <a:solidFill>
                  <a:schemeClr val="bg2"/>
                </a:solidFill>
              </a:rPr>
              <a:t> </a:t>
            </a:r>
            <a:r>
              <a:rPr lang="en-US" sz="1800" b="1" dirty="0">
                <a:solidFill>
                  <a:schemeClr val="bg2"/>
                </a:solidFill>
              </a:rPr>
              <a:t>9</a:t>
            </a:r>
            <a:r>
              <a:rPr lang="hr-HR" sz="1800" b="1" dirty="0">
                <a:solidFill>
                  <a:schemeClr val="bg2"/>
                </a:solidFill>
              </a:rPr>
              <a:t>2</a:t>
            </a:r>
            <a:r>
              <a:rPr lang="hr-HR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hr-HR" sz="2000" b="1" dirty="0">
              <a:solidFill>
                <a:schemeClr val="bg2"/>
              </a:solidFill>
            </a:endParaRPr>
          </a:p>
          <a:p>
            <a:pPr lvl="1"/>
            <a:r>
              <a:rPr lang="hr-HR" sz="18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Income</a:t>
            </a:r>
            <a:r>
              <a:rPr lang="hr-HR" sz="1800" b="1" dirty="0">
                <a:solidFill>
                  <a:schemeClr val="bg2"/>
                </a:solidFill>
              </a:rPr>
              <a:t>:</a:t>
            </a:r>
            <a:r>
              <a:rPr lang="hr-H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800" b="1" dirty="0">
                <a:solidFill>
                  <a:schemeClr val="bg2"/>
                </a:solidFill>
              </a:rPr>
              <a:t>1, 2, 3, 4, 5, 6, 7, 8</a:t>
            </a:r>
            <a:endParaRPr lang="hr-HR" sz="2000" b="1" dirty="0">
              <a:solidFill>
                <a:schemeClr val="bg2"/>
              </a:solidFill>
            </a:endParaRPr>
          </a:p>
          <a:p>
            <a:pPr lvl="1"/>
            <a:r>
              <a:rPr lang="hr-HR" sz="18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HighBP</a:t>
            </a:r>
            <a:r>
              <a:rPr lang="hr-HR" sz="1800" b="1" dirty="0">
                <a:solidFill>
                  <a:schemeClr val="bg2"/>
                </a:solidFill>
              </a:rPr>
              <a:t>:</a:t>
            </a:r>
            <a:r>
              <a:rPr lang="hr-H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800" b="1" dirty="0">
                <a:solidFill>
                  <a:schemeClr val="bg2"/>
                </a:solidFill>
              </a:rPr>
              <a:t>0, 1</a:t>
            </a:r>
            <a:endParaRPr lang="hr-HR" sz="2400" b="1" dirty="0">
              <a:solidFill>
                <a:schemeClr val="bg2"/>
              </a:solidFill>
            </a:endParaRPr>
          </a:p>
          <a:p>
            <a:pPr lvl="1"/>
            <a:r>
              <a:rPr lang="hr-HR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GenHlth</a:t>
            </a:r>
            <a:r>
              <a:rPr lang="hr-HR" b="1" dirty="0">
                <a:solidFill>
                  <a:schemeClr val="bg2"/>
                </a:solidFill>
              </a:rPr>
              <a:t>: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b="1" dirty="0">
                <a:solidFill>
                  <a:schemeClr val="bg2"/>
                </a:solidFill>
              </a:rPr>
              <a:t>1, 2, 3, 4, 5</a:t>
            </a:r>
            <a:endParaRPr lang="hr-HR" sz="2000" b="1" dirty="0">
              <a:solidFill>
                <a:schemeClr val="bg2"/>
              </a:solidFill>
            </a:endParaRPr>
          </a:p>
          <a:p>
            <a:pPr lvl="1"/>
            <a:endParaRPr lang="hr-HR" sz="1800" b="1" dirty="0">
              <a:solidFill>
                <a:schemeClr val="bg2"/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EB16F7D-4B36-9497-2A84-6E0285EB9A8D}"/>
              </a:ext>
            </a:extLst>
          </p:cNvPr>
          <p:cNvSpPr txBox="1">
            <a:spLocks/>
          </p:cNvSpPr>
          <p:nvPr/>
        </p:nvSpPr>
        <p:spPr>
          <a:xfrm>
            <a:off x="571503" y="1102281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PROVEDENE</a:t>
            </a:r>
          </a:p>
          <a:p>
            <a:pPr algn="ctr"/>
            <a:r>
              <a:rPr lang="hr-HR" sz="89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OBRADE</a:t>
            </a:r>
            <a:endParaRPr lang="en-US" sz="89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EF3767-729B-5D39-EA8F-80F67C29ACC1}"/>
              </a:ext>
            </a:extLst>
          </p:cNvPr>
          <p:cNvSpPr txBox="1"/>
          <p:nvPr/>
        </p:nvSpPr>
        <p:spPr>
          <a:xfrm>
            <a:off x="6737177" y="2181858"/>
            <a:ext cx="518812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Matrica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korelacije</a:t>
            </a:r>
            <a:endParaRPr lang="en-US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sz="20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Dijagrami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rasipanja</a:t>
            </a:r>
            <a:endParaRPr lang="en-US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hr-HR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Logistička regresija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–</a:t>
            </a:r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linearni model</a:t>
            </a:r>
          </a:p>
          <a:p>
            <a:endParaRPr lang="en-US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Hi-kvadrat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72984BC1-F6CD-F0CC-295A-E5CEE0A1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36715" y="1127187"/>
            <a:ext cx="5080697" cy="2253343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anchor="t">
            <a:normAutofit/>
          </a:bodyPr>
          <a:lstStyle/>
          <a:p>
            <a:pPr algn="ctr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Priprema</a:t>
            </a:r>
            <a:r>
              <a:rPr lang="hr-HR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podataka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06CCDD37-6D88-93AC-3287-D78CFC0B058D}"/>
              </a:ext>
            </a:extLst>
          </p:cNvPr>
          <p:cNvSpPr txBox="1">
            <a:spLocks/>
          </p:cNvSpPr>
          <p:nvPr/>
        </p:nvSpPr>
        <p:spPr>
          <a:xfrm>
            <a:off x="-6315440" y="3214065"/>
            <a:ext cx="4802174" cy="30715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diabetes_binary_5050split_health_indicators_BRFSS2015</a:t>
            </a:r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r>
              <a:rPr lang="hr-HR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csv</a:t>
            </a:r>
            <a:endParaRPr lang="hr-HR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Python skripta</a:t>
            </a:r>
          </a:p>
          <a:p>
            <a:pPr lvl="1"/>
            <a:r>
              <a:rPr lang="hr-HR" b="1" dirty="0">
                <a:solidFill>
                  <a:schemeClr val="bg2"/>
                </a:solidFill>
              </a:rPr>
              <a:t>Odabir 2.000 opservacija na nasumičan način</a:t>
            </a:r>
          </a:p>
          <a:p>
            <a:pPr lvl="1"/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50%</a:t>
            </a:r>
            <a:r>
              <a:rPr lang="pt-B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bg2"/>
                </a:solidFill>
              </a:rPr>
              <a:t>ispitanika</a:t>
            </a:r>
            <a:r>
              <a:rPr lang="hr-H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nema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dijabetes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b="1" dirty="0">
                <a:solidFill>
                  <a:schemeClr val="bg2"/>
                </a:solidFill>
              </a:rPr>
              <a:t>(0) i </a:t>
            </a:r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50%</a:t>
            </a:r>
            <a:r>
              <a:rPr lang="pt-BR" b="1" dirty="0">
                <a:solidFill>
                  <a:schemeClr val="bg2"/>
                </a:solidFill>
              </a:rPr>
              <a:t> 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ima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pred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</a:t>
            </a:r>
            <a:r>
              <a:rPr lang="hr-H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ijabetes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ili dijabetes </a:t>
            </a:r>
            <a:r>
              <a:rPr lang="pt-BR" b="1" dirty="0">
                <a:solidFill>
                  <a:schemeClr val="bg2"/>
                </a:solidFill>
              </a:rPr>
              <a:t>(1)</a:t>
            </a:r>
            <a:endParaRPr lang="hr-HR" b="1" dirty="0">
              <a:solidFill>
                <a:schemeClr val="bg2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6D048EA3-0086-7BD0-9736-0F4408EE63E9}"/>
              </a:ext>
            </a:extLst>
          </p:cNvPr>
          <p:cNvSpPr txBox="1">
            <a:spLocks/>
          </p:cNvSpPr>
          <p:nvPr/>
        </p:nvSpPr>
        <p:spPr>
          <a:xfrm>
            <a:off x="-6874815" y="110813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Priprema</a:t>
            </a:r>
            <a:r>
              <a:rPr lang="hr-HR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podataka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96A20-5F5F-A7E5-C02E-CFBDFF8A559B}"/>
              </a:ext>
            </a:extLst>
          </p:cNvPr>
          <p:cNvSpPr txBox="1"/>
          <p:nvPr/>
        </p:nvSpPr>
        <p:spPr>
          <a:xfrm>
            <a:off x="6705932" y="9260033"/>
            <a:ext cx="548606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r-H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endParaRPr lang="hr-HR" sz="16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5050split_health_indicators_BRFSS2015.csv"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frac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reset_index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to_csv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"selected_data.csv"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9962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Matrica korelacije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A3DDF5-1CE3-B8A4-99F7-707D4EEF6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37" y="1485900"/>
            <a:ext cx="9686925" cy="19431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316936D-9B90-3D3C-C416-1ADA5502FE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0"/>
          <a:stretch/>
        </p:blipFill>
        <p:spPr bwMode="auto">
          <a:xfrm>
            <a:off x="1381748" y="3429000"/>
            <a:ext cx="3301165" cy="2644055"/>
          </a:xfrm>
          <a:prstGeom prst="round2SameRect">
            <a:avLst>
              <a:gd name="adj1" fmla="val 30037"/>
              <a:gd name="adj2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FF90A5-90AD-836F-B7D7-91A34444459B}"/>
              </a:ext>
            </a:extLst>
          </p:cNvPr>
          <p:cNvSpPr txBox="1"/>
          <p:nvPr/>
        </p:nvSpPr>
        <p:spPr>
          <a:xfrm>
            <a:off x="1391478" y="6073055"/>
            <a:ext cx="270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Matrica korelacije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62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A3DDF5-1CE3-B8A4-99F7-707D4EEF6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337" y="-4017975"/>
            <a:ext cx="9686925" cy="19431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41F59D8-07BB-E832-3103-A31CCD6102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0"/>
          <a:stretch/>
        </p:blipFill>
        <p:spPr bwMode="auto">
          <a:xfrm>
            <a:off x="1140448" y="290316"/>
            <a:ext cx="7076342" cy="5667769"/>
          </a:xfrm>
          <a:prstGeom prst="round2SameRect">
            <a:avLst>
              <a:gd name="adj1" fmla="val 30037"/>
              <a:gd name="adj2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F45031-C75D-8562-DF87-D7DA9E588F29}"/>
              </a:ext>
            </a:extLst>
          </p:cNvPr>
          <p:cNvSpPr txBox="1"/>
          <p:nvPr/>
        </p:nvSpPr>
        <p:spPr>
          <a:xfrm>
            <a:off x="3055178" y="5946408"/>
            <a:ext cx="270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Matrica korelacije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0166E-622F-EC5F-16CE-CA94074089A9}"/>
              </a:ext>
            </a:extLst>
          </p:cNvPr>
          <p:cNvSpPr txBox="1"/>
          <p:nvPr/>
        </p:nvSpPr>
        <p:spPr>
          <a:xfrm>
            <a:off x="7437438" y="2239412"/>
            <a:ext cx="57959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matrica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korelacije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numeric_vars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complete.obs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389EDE-0303-A82C-EA21-A261E1576237}"/>
              </a:ext>
            </a:extLst>
          </p:cNvPr>
          <p:cNvSpPr txBox="1"/>
          <p:nvPr/>
        </p:nvSpPr>
        <p:spPr>
          <a:xfrm>
            <a:off x="7437438" y="3124200"/>
            <a:ext cx="43053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corrplot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"circle"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21B172CA-463F-7EC3-497E-448537D1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810" y="-5417011"/>
            <a:ext cx="9743452" cy="1919521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Matrica korelacije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381EFC79-04F7-256F-5F3B-01F6F804F611}"/>
              </a:ext>
            </a:extLst>
          </p:cNvPr>
          <p:cNvSpPr txBox="1">
            <a:spLocks/>
          </p:cNvSpPr>
          <p:nvPr/>
        </p:nvSpPr>
        <p:spPr>
          <a:xfrm>
            <a:off x="1381748" y="6958187"/>
            <a:ext cx="9743452" cy="1919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>
                <a:latin typeface="Boucherie Block" panose="02000506000000020004" pitchFamily="2" charset="0"/>
              </a:rPr>
              <a:t>Dijagram rasipanja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1482DF-8729-EC7C-32A2-878A15E033E6}"/>
              </a:ext>
            </a:extLst>
          </p:cNvPr>
          <p:cNvSpPr txBox="1"/>
          <p:nvPr/>
        </p:nvSpPr>
        <p:spPr>
          <a:xfrm>
            <a:off x="2792470" y="12785059"/>
            <a:ext cx="280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Dijagram rasipanja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F25514-FD27-6E28-D9A8-8E9E0AF8B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093" y="8323276"/>
            <a:ext cx="5978741" cy="43718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19667E-3AA9-81AA-1167-21BDF104C598}"/>
              </a:ext>
            </a:extLst>
          </p:cNvPr>
          <p:cNvSpPr txBox="1"/>
          <p:nvPr/>
        </p:nvSpPr>
        <p:spPr>
          <a:xfrm>
            <a:off x="7477125" y="9402340"/>
            <a:ext cx="44862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dijagrami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rasipanja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pairs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Dijagram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rasipanja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157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Dijagram rasipanja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FF90A5-90AD-836F-B7D7-91A34444459B}"/>
              </a:ext>
            </a:extLst>
          </p:cNvPr>
          <p:cNvSpPr txBox="1"/>
          <p:nvPr/>
        </p:nvSpPr>
        <p:spPr>
          <a:xfrm>
            <a:off x="2792470" y="6073055"/>
            <a:ext cx="280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Dijagram rasipanja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941FBC-BBE3-7B81-602B-A30162B18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093" y="1611272"/>
            <a:ext cx="5978741" cy="43718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8C13C4-92B1-349F-C7FD-F0E1093241F3}"/>
              </a:ext>
            </a:extLst>
          </p:cNvPr>
          <p:cNvSpPr txBox="1"/>
          <p:nvPr/>
        </p:nvSpPr>
        <p:spPr>
          <a:xfrm>
            <a:off x="7477125" y="2690336"/>
            <a:ext cx="44862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dijagrami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rasipanja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pairs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Dijagram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rasipanja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E058C73-F93B-782A-4FF1-F25F4DDE0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0"/>
          <a:stretch/>
        </p:blipFill>
        <p:spPr bwMode="auto">
          <a:xfrm>
            <a:off x="1140448" y="-6827456"/>
            <a:ext cx="7076342" cy="5667769"/>
          </a:xfrm>
          <a:prstGeom prst="round2SameRect">
            <a:avLst>
              <a:gd name="adj1" fmla="val 30037"/>
              <a:gd name="adj2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ABA7E-2787-C2AE-0922-603975BBA3B2}"/>
              </a:ext>
            </a:extLst>
          </p:cNvPr>
          <p:cNvSpPr txBox="1"/>
          <p:nvPr/>
        </p:nvSpPr>
        <p:spPr>
          <a:xfrm>
            <a:off x="3055178" y="-1171364"/>
            <a:ext cx="270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Matrica korelacije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6B689E-D514-B63F-2D51-4559D6864D47}"/>
              </a:ext>
            </a:extLst>
          </p:cNvPr>
          <p:cNvSpPr txBox="1"/>
          <p:nvPr/>
        </p:nvSpPr>
        <p:spPr>
          <a:xfrm>
            <a:off x="7437438" y="-4878360"/>
            <a:ext cx="57959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matrica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korelacije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numeric_vars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complete.obs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2B114D-CFBA-BCC0-5CA8-936573038D52}"/>
              </a:ext>
            </a:extLst>
          </p:cNvPr>
          <p:cNvSpPr txBox="1"/>
          <p:nvPr/>
        </p:nvSpPr>
        <p:spPr>
          <a:xfrm>
            <a:off x="7437438" y="-3993572"/>
            <a:ext cx="43053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corrplot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"circle"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4BAC0D5F-A9BD-3264-5772-4E50C73E45DF}"/>
              </a:ext>
            </a:extLst>
          </p:cNvPr>
          <p:cNvSpPr txBox="1">
            <a:spLocks/>
          </p:cNvSpPr>
          <p:nvPr/>
        </p:nvSpPr>
        <p:spPr>
          <a:xfrm>
            <a:off x="1381748" y="7703886"/>
            <a:ext cx="9743452" cy="969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>
                <a:latin typeface="Boucherie Block" panose="02000506000000020004" pitchFamily="2" charset="0"/>
              </a:rPr>
              <a:t>LOGISTIČKA REGRESIJA</a:t>
            </a:r>
            <a:r>
              <a:rPr lang="en-US">
                <a:latin typeface="Boucherie Block" panose="02000506000000020004" pitchFamily="2" charset="0"/>
              </a:rPr>
              <a:t> </a:t>
            </a:r>
            <a:r>
              <a:rPr lang="hr-HR">
                <a:solidFill>
                  <a:schemeClr val="accent2"/>
                </a:solidFill>
                <a:latin typeface="Boucherie Block" panose="02000506000000020004" pitchFamily="2" charset="0"/>
              </a:rPr>
              <a:t>FORMULA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701682CB-3653-6579-8D7F-9BBE4594C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246" y="8673439"/>
            <a:ext cx="8973508" cy="26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B375E3-DD61-2078-6770-E2D9BE2502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0668" y="8936146"/>
            <a:ext cx="1600200" cy="400050"/>
          </a:xfrm>
          <a:prstGeom prst="rect">
            <a:avLst/>
          </a:prstGeom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47261D34-5022-71A8-124C-589868661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443" y="9015732"/>
            <a:ext cx="4411866" cy="24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66982D9-3364-1EB9-72E6-D4FC344F2848}"/>
              </a:ext>
            </a:extLst>
          </p:cNvPr>
          <p:cNvSpPr txBox="1"/>
          <p:nvPr/>
        </p:nvSpPr>
        <p:spPr>
          <a:xfrm>
            <a:off x="1381747" y="10148039"/>
            <a:ext cx="910527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skup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%&gt;%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BMI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set.seed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initial_split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skup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0.7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strata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%&gt;% 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training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%&gt;% 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testing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F3EF4648-EBF5-EACB-B280-7286DD687413}"/>
              </a:ext>
            </a:extLst>
          </p:cNvPr>
          <p:cNvSpPr txBox="1">
            <a:spLocks/>
          </p:cNvSpPr>
          <p:nvPr/>
        </p:nvSpPr>
        <p:spPr>
          <a:xfrm>
            <a:off x="1381748" y="9400555"/>
            <a:ext cx="9743452" cy="969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PROVEDBA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837CBB22-AFE6-781B-87BE-7F6498896902}"/>
              </a:ext>
            </a:extLst>
          </p:cNvPr>
          <p:cNvSpPr txBox="1">
            <a:spLocks/>
          </p:cNvSpPr>
          <p:nvPr/>
        </p:nvSpPr>
        <p:spPr>
          <a:xfrm>
            <a:off x="1153148" y="14515441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Rezultati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logistička regresija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69407823-60D3-C1DA-4A13-2C991FF58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147" y="16323836"/>
            <a:ext cx="10636083" cy="4334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## The following objects are masked from train (pos = 3):</a:t>
            </a:r>
            <a:endParaRPr kumimoji="0" lang="hr-HR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##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BMI,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Diabetes_binary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GenHlth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HighBP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Income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DD23DF-7E76-C7DC-2449-90671CDA4AB9}"/>
              </a:ext>
            </a:extLst>
          </p:cNvPr>
          <p:cNvSpPr txBox="1"/>
          <p:nvPr/>
        </p:nvSpPr>
        <p:spPr>
          <a:xfrm>
            <a:off x="1153147" y="1545445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attach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summary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39E16E-D655-1C8E-9EAF-247857EC1C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5456" y="14442828"/>
            <a:ext cx="5431612" cy="181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87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969553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LOGISTIČKA REGRESIJA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FORMULA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5D2319-255D-9EA3-B97D-80EF6B586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246" y="1215736"/>
            <a:ext cx="8973508" cy="26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72E68E0-B044-765E-9A7F-4484E2687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147" y="1690861"/>
            <a:ext cx="4411866" cy="24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B3F89B-99F3-973A-94F4-C811D76A272C}"/>
              </a:ext>
            </a:extLst>
          </p:cNvPr>
          <p:cNvSpPr txBox="1"/>
          <p:nvPr/>
        </p:nvSpPr>
        <p:spPr>
          <a:xfrm>
            <a:off x="1381747" y="2690336"/>
            <a:ext cx="910527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skup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%&gt;%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BMI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set.seed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initial_split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skup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0.7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strata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%&gt;% 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training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%&gt;% 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testing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4FDA37FA-6EB3-0E42-D9D7-28FEE70F92F0}"/>
              </a:ext>
            </a:extLst>
          </p:cNvPr>
          <p:cNvSpPr txBox="1">
            <a:spLocks/>
          </p:cNvSpPr>
          <p:nvPr/>
        </p:nvSpPr>
        <p:spPr>
          <a:xfrm>
            <a:off x="1381748" y="1942852"/>
            <a:ext cx="9743452" cy="969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PROVEDBA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053B026C-4DF5-F1C6-6923-82A5EF4A38E6}"/>
              </a:ext>
            </a:extLst>
          </p:cNvPr>
          <p:cNvSpPr txBox="1">
            <a:spLocks/>
          </p:cNvSpPr>
          <p:nvPr/>
        </p:nvSpPr>
        <p:spPr>
          <a:xfrm>
            <a:off x="1153148" y="7057738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Rezultati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logistička regresija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E69D01BE-A2DC-2813-022B-6FC1595D9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147" y="8866133"/>
            <a:ext cx="10636083" cy="4334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## The following objects are masked from train (pos = 3):</a:t>
            </a:r>
            <a:endParaRPr kumimoji="0" lang="hr-HR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##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BMI,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Diabetes_binary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GenHlth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HighBP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Income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8AF9A7-E19B-F2A6-7F82-9E9F38D667F6}"/>
              </a:ext>
            </a:extLst>
          </p:cNvPr>
          <p:cNvSpPr txBox="1"/>
          <p:nvPr/>
        </p:nvSpPr>
        <p:spPr>
          <a:xfrm>
            <a:off x="1153147" y="799675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attach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summary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70CFB3B-380E-A5A0-7277-E12925592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456" y="6985125"/>
            <a:ext cx="5431612" cy="1818409"/>
          </a:xfrm>
          <a:prstGeom prst="rect">
            <a:avLst/>
          </a:prstGeom>
        </p:spPr>
      </p:pic>
      <p:sp>
        <p:nvSpPr>
          <p:cNvPr id="20" name="Title 2">
            <a:extLst>
              <a:ext uri="{FF2B5EF4-FFF2-40B4-BE49-F238E27FC236}">
                <a16:creationId xmlns:a16="http://schemas.microsoft.com/office/drawing/2014/main" id="{5E2E8592-A3EB-E452-0CD5-66273423D96D}"/>
              </a:ext>
            </a:extLst>
          </p:cNvPr>
          <p:cNvSpPr txBox="1">
            <a:spLocks/>
          </p:cNvSpPr>
          <p:nvPr/>
        </p:nvSpPr>
        <p:spPr>
          <a:xfrm>
            <a:off x="1381748" y="-6763009"/>
            <a:ext cx="9743452" cy="1919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>
                <a:latin typeface="Boucherie Block" panose="02000506000000020004" pitchFamily="2" charset="0"/>
              </a:rPr>
              <a:t>Dijagram rasipanja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31CDEF-BCB8-E3CF-D833-4380864E40A1}"/>
              </a:ext>
            </a:extLst>
          </p:cNvPr>
          <p:cNvSpPr txBox="1"/>
          <p:nvPr/>
        </p:nvSpPr>
        <p:spPr>
          <a:xfrm>
            <a:off x="2792470" y="-936137"/>
            <a:ext cx="280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Dijagram rasipanja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331BE13-48DA-70ED-3320-42C265C71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4093" y="-5397920"/>
            <a:ext cx="5978741" cy="437183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737E67E-0D8A-4A8E-FE0C-5ADA8C90A3CD}"/>
              </a:ext>
            </a:extLst>
          </p:cNvPr>
          <p:cNvSpPr txBox="1"/>
          <p:nvPr/>
        </p:nvSpPr>
        <p:spPr>
          <a:xfrm>
            <a:off x="7477125" y="-4318856"/>
            <a:ext cx="44862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dijagrami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rasipanja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pairs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Dijagram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rasipanja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610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0282B3-0A6D-3168-4463-1A35D8E5A569}"/>
              </a:ext>
            </a:extLst>
          </p:cNvPr>
          <p:cNvSpPr txBox="1"/>
          <p:nvPr/>
        </p:nvSpPr>
        <p:spPr>
          <a:xfrm>
            <a:off x="1381747" y="11852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attach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summary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BBDCA4-0BBC-756E-A23F-D224BBE48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784" y="2061758"/>
            <a:ext cx="9622432" cy="322142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-9012117"/>
            <a:ext cx="9743452" cy="969553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LOGISTIČKA REGRESIJA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FORMULA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5D2319-255D-9EA3-B97D-80EF6B586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246" y="-8042564"/>
            <a:ext cx="8973508" cy="26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34DD22-1F0E-C14F-88A6-EF3EEEA68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0668" y="-7779857"/>
            <a:ext cx="1600200" cy="40005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72E68E0-B044-765E-9A7F-4484E2687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443" y="-7700271"/>
            <a:ext cx="4411866" cy="24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B3F89B-99F3-973A-94F4-C811D76A272C}"/>
              </a:ext>
            </a:extLst>
          </p:cNvPr>
          <p:cNvSpPr txBox="1"/>
          <p:nvPr/>
        </p:nvSpPr>
        <p:spPr>
          <a:xfrm>
            <a:off x="1381747" y="-6567964"/>
            <a:ext cx="910527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hr-H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skup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%&gt;%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hr-H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set.seed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initial_split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skup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%&gt;% 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%&gt;% 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4FDA37FA-6EB3-0E42-D9D7-28FEE70F92F0}"/>
              </a:ext>
            </a:extLst>
          </p:cNvPr>
          <p:cNvSpPr txBox="1">
            <a:spLocks/>
          </p:cNvSpPr>
          <p:nvPr/>
        </p:nvSpPr>
        <p:spPr>
          <a:xfrm>
            <a:off x="1381748" y="-7315448"/>
            <a:ext cx="9743452" cy="969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PROVEDBA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CA83182-5AB5-3584-F292-F56A35E07DA3}"/>
              </a:ext>
            </a:extLst>
          </p:cNvPr>
          <p:cNvSpPr txBox="1">
            <a:spLocks/>
          </p:cNvSpPr>
          <p:nvPr/>
        </p:nvSpPr>
        <p:spPr>
          <a:xfrm>
            <a:off x="1381748" y="246184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OBRADA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logistička regresija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910FC0-CC09-96AE-AEBC-B817ACD6F980}"/>
              </a:ext>
            </a:extLst>
          </p:cNvPr>
          <p:cNvSpPr txBox="1"/>
          <p:nvPr/>
        </p:nvSpPr>
        <p:spPr>
          <a:xfrm>
            <a:off x="1381748" y="7140096"/>
            <a:ext cx="55560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describe</a:t>
            </a:r>
            <a:r>
              <a:rPr lang="en-US" sz="2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sz="2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1B5DE47-20DD-5772-005C-DBB7707A4A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392" y="7237741"/>
            <a:ext cx="6661840" cy="115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94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61F0366-20CD-23F5-3803-0B5CDCCC3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718" y="7833998"/>
            <a:ext cx="4189674" cy="1307646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F83A45DB-3142-0529-33B8-347BE116D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917" y="-5310290"/>
            <a:ext cx="10636083" cy="5482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## The following objects are masked from train (pos = 3):</a:t>
            </a:r>
            <a:endParaRPr kumimoji="0" lang="hr-HR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##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BMI,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Diabetes_binary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GenHlth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HighBP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Income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282B3-0A6D-3168-4463-1A35D8E5A569}"/>
              </a:ext>
            </a:extLst>
          </p:cNvPr>
          <p:cNvSpPr txBox="1"/>
          <p:nvPr/>
        </p:nvSpPr>
        <p:spPr>
          <a:xfrm>
            <a:off x="1555918" y="-6019799"/>
            <a:ext cx="6096000" cy="441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attach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summary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BBDCA4-0BBC-756E-A23F-D224BBE48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917" y="-4533289"/>
            <a:ext cx="6572250" cy="220027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CA83182-5AB5-3584-F292-F56A35E07DA3}"/>
              </a:ext>
            </a:extLst>
          </p:cNvPr>
          <p:cNvSpPr txBox="1">
            <a:spLocks/>
          </p:cNvSpPr>
          <p:nvPr/>
        </p:nvSpPr>
        <p:spPr>
          <a:xfrm>
            <a:off x="1381748" y="246184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OBRADA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logistička regresija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27843-95C8-E8E7-737D-1730529DA6CF}"/>
              </a:ext>
            </a:extLst>
          </p:cNvPr>
          <p:cNvSpPr txBox="1"/>
          <p:nvPr/>
        </p:nvSpPr>
        <p:spPr>
          <a:xfrm>
            <a:off x="1381748" y="2141724"/>
            <a:ext cx="55560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describe</a:t>
            </a:r>
            <a:r>
              <a:rPr lang="en-US" sz="2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sz="2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EC5DF1-4469-FF29-7516-79D3F165D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2090" y="2871286"/>
            <a:ext cx="10728960" cy="18545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37D06B-9990-5AD6-73AB-7E40722F94C0}"/>
              </a:ext>
            </a:extLst>
          </p:cNvPr>
          <p:cNvSpPr txBox="1"/>
          <p:nvPr/>
        </p:nvSpPr>
        <p:spPr>
          <a:xfrm>
            <a:off x="1026498" y="8516243"/>
            <a:ext cx="109245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EA47D1-A0EA-B3EC-D161-30AE81B30A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090" y="7332896"/>
            <a:ext cx="4638566" cy="327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08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phic 26" descr="Bar chart with solid fill">
            <a:extLst>
              <a:ext uri="{FF2B5EF4-FFF2-40B4-BE49-F238E27FC236}">
                <a16:creationId xmlns:a16="http://schemas.microsoft.com/office/drawing/2014/main" id="{E4DEA367-32BA-60E4-EF96-84819B802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3209" y="3822633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26" name="Graphic 25" descr="Chess pieces with solid fill">
            <a:extLst>
              <a:ext uri="{FF2B5EF4-FFF2-40B4-BE49-F238E27FC236}">
                <a16:creationId xmlns:a16="http://schemas.microsoft.com/office/drawing/2014/main" id="{96F02D35-4533-7E63-30B6-5A3188B3B2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71646" y="1588027"/>
            <a:ext cx="914400" cy="914400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BBD1519-5642-FAA3-2EB6-98B41B3AD1F8}"/>
              </a:ext>
            </a:extLst>
          </p:cNvPr>
          <p:cNvSpPr txBox="1">
            <a:spLocks/>
          </p:cNvSpPr>
          <p:nvPr/>
        </p:nvSpPr>
        <p:spPr>
          <a:xfrm>
            <a:off x="6016869" y="2734549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Popis obrada koji će se napraviti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2" y="1398733"/>
            <a:ext cx="3446584" cy="3631222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hr-HR" sz="7200" dirty="0">
                <a:latin typeface="Boucherie Block" panose="02000506000000020004" pitchFamily="2" charset="0"/>
              </a:rPr>
              <a:t>SADRŽAJ</a:t>
            </a:r>
            <a:endParaRPr lang="en-US" sz="7200" dirty="0"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3E35D75A-A7A6-98C2-4715-E49DA7B746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13210" y="605560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15" name="Graphic 14" descr="Race Flag with solid fill">
            <a:extLst>
              <a:ext uri="{FF2B5EF4-FFF2-40B4-BE49-F238E27FC236}">
                <a16:creationId xmlns:a16="http://schemas.microsoft.com/office/drawing/2014/main" id="{E9F20D99-3730-361C-20E2-39E5D13AB0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19071" y="4854782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7A48EBEF-157A-F446-3790-D7E299049F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22730" y="4854781"/>
            <a:ext cx="4873869" cy="831273"/>
          </a:xfrm>
        </p:spPr>
        <p:txBody>
          <a:bodyPr>
            <a:normAutofit/>
          </a:bodyPr>
          <a:lstStyle/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Zaključak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5CF2FAC-BED8-7127-0643-4B1C290C7565}"/>
              </a:ext>
            </a:extLst>
          </p:cNvPr>
          <p:cNvSpPr txBox="1">
            <a:spLocks/>
          </p:cNvSpPr>
          <p:nvPr/>
        </p:nvSpPr>
        <p:spPr>
          <a:xfrm>
            <a:off x="6016869" y="605560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Opis skupa podataka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2C72D10-A765-3E24-4739-58B203B8CAA3}"/>
              </a:ext>
            </a:extLst>
          </p:cNvPr>
          <p:cNvSpPr txBox="1">
            <a:spLocks/>
          </p:cNvSpPr>
          <p:nvPr/>
        </p:nvSpPr>
        <p:spPr>
          <a:xfrm>
            <a:off x="6016869" y="3806348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Rezultati obrada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11E175E-BBF3-38A6-0751-7C576408492E}"/>
              </a:ext>
            </a:extLst>
          </p:cNvPr>
          <p:cNvSpPr txBox="1">
            <a:spLocks/>
          </p:cNvSpPr>
          <p:nvPr/>
        </p:nvSpPr>
        <p:spPr>
          <a:xfrm>
            <a:off x="6016870" y="1629591"/>
            <a:ext cx="5318070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Popis i opis varijabli (vrijednosti i klasifikacija)</a:t>
            </a:r>
          </a:p>
        </p:txBody>
      </p:sp>
      <p:pic>
        <p:nvPicPr>
          <p:cNvPr id="29" name="Graphic 28" descr="Clipboard Checked with solid fill">
            <a:extLst>
              <a:ext uri="{FF2B5EF4-FFF2-40B4-BE49-F238E27FC236}">
                <a16:creationId xmlns:a16="http://schemas.microsoft.com/office/drawing/2014/main" id="{2CAB2485-D2F2-112D-8229-0E827F610B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71645" y="2651422"/>
            <a:ext cx="914400" cy="914400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6701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CA83182-5AB5-3584-F292-F56A35E07DA3}"/>
              </a:ext>
            </a:extLst>
          </p:cNvPr>
          <p:cNvSpPr txBox="1">
            <a:spLocks/>
          </p:cNvSpPr>
          <p:nvPr/>
        </p:nvSpPr>
        <p:spPr>
          <a:xfrm>
            <a:off x="1381748" y="246184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Rezultati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logistička regresija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27843-95C8-E8E7-737D-1730529DA6CF}"/>
              </a:ext>
            </a:extLst>
          </p:cNvPr>
          <p:cNvSpPr txBox="1"/>
          <p:nvPr/>
        </p:nvSpPr>
        <p:spPr>
          <a:xfrm>
            <a:off x="1381748" y="-5438947"/>
            <a:ext cx="55560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describe</a:t>
            </a:r>
            <a:r>
              <a:rPr lang="en-US" sz="2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sz="2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EC5DF1-4469-FF29-7516-79D3F165D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090" y="-4709385"/>
            <a:ext cx="10728960" cy="1854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2D21D4-1ABF-A141-4F80-8F59F3AED326}"/>
              </a:ext>
            </a:extLst>
          </p:cNvPr>
          <p:cNvSpPr txBox="1"/>
          <p:nvPr/>
        </p:nvSpPr>
        <p:spPr>
          <a:xfrm>
            <a:off x="1222090" y="1189525"/>
            <a:ext cx="109245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D62584-95D9-5C73-469B-04D7DFF31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748" y="2494890"/>
            <a:ext cx="5612665" cy="39674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26824A-701B-BD6F-C06D-F47FB9F1E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198" y="2637874"/>
            <a:ext cx="5069505" cy="15822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364C6B9-0A52-DC60-F627-9DAD8B7C6F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090" y="6974892"/>
            <a:ext cx="6882066" cy="2089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9703DD-1BA0-89A1-A47D-FF973221FC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5854" y="7183881"/>
            <a:ext cx="6882066" cy="1733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01D0F53-F5E0-0B83-02FA-F84D979B77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5854" y="7357221"/>
            <a:ext cx="6882066" cy="14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48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03CF803-E73D-3F58-0D83-08BAF05C418D}"/>
              </a:ext>
            </a:extLst>
          </p:cNvPr>
          <p:cNvSpPr txBox="1"/>
          <p:nvPr/>
        </p:nvSpPr>
        <p:spPr>
          <a:xfrm>
            <a:off x="1222090" y="-6500856"/>
            <a:ext cx="109245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240515-5933-EDCD-B73E-865AE6384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48" y="-5195491"/>
            <a:ext cx="5612665" cy="3967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C546C7-4E80-02C8-15A7-CBD475818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198" y="-5052507"/>
            <a:ext cx="5069505" cy="158225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CA83182-5AB5-3584-F292-F56A35E07DA3}"/>
              </a:ext>
            </a:extLst>
          </p:cNvPr>
          <p:cNvSpPr txBox="1">
            <a:spLocks/>
          </p:cNvSpPr>
          <p:nvPr/>
        </p:nvSpPr>
        <p:spPr>
          <a:xfrm>
            <a:off x="1381748" y="246184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Rezultati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logistička regresija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A67D2E-79ED-CFF5-7BF8-F9749E698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1748" y="2982603"/>
            <a:ext cx="10076033" cy="3059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84CA72-A19A-74E0-F902-CCC2E6A3B0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5512" y="3347360"/>
            <a:ext cx="10076033" cy="253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D41DD3-D850-4E0F-3D62-A5EE066F2B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5512" y="3682369"/>
            <a:ext cx="10076033" cy="21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25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03CF803-E73D-3F58-0D83-08BAF05C418D}"/>
              </a:ext>
            </a:extLst>
          </p:cNvPr>
          <p:cNvSpPr txBox="1"/>
          <p:nvPr/>
        </p:nvSpPr>
        <p:spPr>
          <a:xfrm>
            <a:off x="1222090" y="-6500856"/>
            <a:ext cx="109245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240515-5933-EDCD-B73E-865AE6384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48" y="-5195491"/>
            <a:ext cx="5612665" cy="3967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C546C7-4E80-02C8-15A7-CBD475818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198" y="-5052507"/>
            <a:ext cx="5069505" cy="158225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CA83182-5AB5-3584-F292-F56A35E07DA3}"/>
              </a:ext>
            </a:extLst>
          </p:cNvPr>
          <p:cNvSpPr txBox="1">
            <a:spLocks/>
          </p:cNvSpPr>
          <p:nvPr/>
        </p:nvSpPr>
        <p:spPr>
          <a:xfrm>
            <a:off x="1381748" y="246184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KOEFICIJENTI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LOGISTIČKE REGRESIJE &amp; omjera izgleda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59545-1CF9-D433-69D8-B70B176BAF2A}"/>
              </a:ext>
            </a:extLst>
          </p:cNvPr>
          <p:cNvSpPr txBox="1"/>
          <p:nvPr/>
        </p:nvSpPr>
        <p:spPr>
          <a:xfrm>
            <a:off x="1381748" y="244210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model</a:t>
            </a:r>
            <a:r>
              <a:rPr lang="en-US" sz="3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3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coefficients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3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137B19-6998-65E8-2CE6-129E6F5A80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380" y="3030205"/>
            <a:ext cx="11083636" cy="94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51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03CF803-E73D-3F58-0D83-08BAF05C418D}"/>
              </a:ext>
            </a:extLst>
          </p:cNvPr>
          <p:cNvSpPr txBox="1"/>
          <p:nvPr/>
        </p:nvSpPr>
        <p:spPr>
          <a:xfrm>
            <a:off x="1222090" y="-6500856"/>
            <a:ext cx="109245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240515-5933-EDCD-B73E-865AE6384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48" y="-5195491"/>
            <a:ext cx="5612665" cy="3967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C546C7-4E80-02C8-15A7-CBD475818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198" y="-5052507"/>
            <a:ext cx="5069505" cy="158225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CA83182-5AB5-3584-F292-F56A35E07DA3}"/>
              </a:ext>
            </a:extLst>
          </p:cNvPr>
          <p:cNvSpPr txBox="1">
            <a:spLocks/>
          </p:cNvSpPr>
          <p:nvPr/>
        </p:nvSpPr>
        <p:spPr>
          <a:xfrm>
            <a:off x="1381748" y="246184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KOEFICIJENTI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LOGISTIČKE REGRESIJE &amp; omjera izgleda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584DF4F-5172-85E7-9C1C-42FC212DB3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190" y="1211083"/>
            <a:ext cx="5502156" cy="54007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62D5C1-9FF4-749E-671C-D98DF312C22C}"/>
              </a:ext>
            </a:extLst>
          </p:cNvPr>
          <p:cNvSpPr txBox="1"/>
          <p:nvPr/>
        </p:nvSpPr>
        <p:spPr>
          <a:xfrm>
            <a:off x="6643346" y="3475315"/>
            <a:ext cx="5308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confint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model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sz="3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93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716065" y="1332481"/>
            <a:ext cx="494784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it-IT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testna</a:t>
            </a:r>
            <a:r>
              <a:rPr lang="it-IT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endParaRPr lang="it-IT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ModelChi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null.deviance</a:t>
            </a:r>
            <a:endParaRPr lang="hr-H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deviance</a:t>
            </a:r>
            <a:endParaRPr lang="it-IT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ModelChi</a:t>
            </a:r>
            <a:endParaRPr lang="hr-HR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endParaRPr lang="it-IT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[1] 451.9521</a:t>
            </a:r>
            <a:endParaRPr lang="hr-HR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hr-HR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broj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stupnjeva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slobode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ChiDf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df.null</a:t>
            </a:r>
            <a:r>
              <a:rPr lang="hr-H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df.residual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ChiDf</a:t>
            </a:r>
            <a:endParaRPr lang="hr-HR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[1] </a:t>
            </a:r>
            <a:r>
              <a:rPr lang="hr-HR" sz="1600" dirty="0">
                <a:solidFill>
                  <a:schemeClr val="bg2"/>
                </a:solidFill>
                <a:latin typeface="Consolas" panose="020B0609020204030204" pitchFamily="49" charset="0"/>
              </a:rPr>
              <a:t>13</a:t>
            </a:r>
            <a:endParaRPr lang="en-US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hr-HR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p-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vrijednost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ChisqProb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pchisq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ModelChi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ChiDf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ChisqProb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hr-HR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[1] </a:t>
            </a:r>
            <a:r>
              <a:rPr lang="hr-HR" sz="1600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en-US" sz="16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6F655008-667C-2D5B-4E33-C5DD189E7C97}"/>
              </a:ext>
            </a:extLst>
          </p:cNvPr>
          <p:cNvSpPr txBox="1">
            <a:spLocks/>
          </p:cNvSpPr>
          <p:nvPr/>
        </p:nvSpPr>
        <p:spPr>
          <a:xfrm>
            <a:off x="528095" y="1050419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3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SIGNIFIKANTNOST</a:t>
            </a:r>
            <a:br>
              <a:rPr lang="hr-HR" sz="19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</a:br>
            <a:endParaRPr lang="hr-HR" sz="1900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  <a:p>
            <a:pPr algn="ctr"/>
            <a:r>
              <a:rPr lang="hr-HR" sz="135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MODELA</a:t>
            </a:r>
            <a:endParaRPr lang="en-US" sz="12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7AFA0D8-5EFF-978F-2322-184947B7340D}"/>
              </a:ext>
            </a:extLst>
          </p:cNvPr>
          <p:cNvSpPr txBox="1">
            <a:spLocks/>
          </p:cNvSpPr>
          <p:nvPr/>
        </p:nvSpPr>
        <p:spPr>
          <a:xfrm>
            <a:off x="493169" y="1028055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3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SIGNIFIKANTNOST</a:t>
            </a:r>
            <a:br>
              <a:rPr lang="hr-HR" sz="19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</a:br>
            <a:endParaRPr lang="hr-HR" sz="1900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  <a:p>
            <a:pPr algn="ctr"/>
            <a:r>
              <a:rPr lang="hr-HR" sz="135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MODELA</a:t>
            </a:r>
            <a:endParaRPr lang="en-US" sz="12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98995B-8472-3FA7-8FF0-FBC96C019E95}"/>
              </a:ext>
            </a:extLst>
          </p:cNvPr>
          <p:cNvSpPr txBox="1"/>
          <p:nvPr/>
        </p:nvSpPr>
        <p:spPr>
          <a:xfrm>
            <a:off x="1143947" y="3393270"/>
            <a:ext cx="4464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logistički regresijski model je statistički značajan na razini od 5%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62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r"/>
      </p:transition>
    </mc:Choice>
    <mc:Fallback xmlns="">
      <p:transition>
        <p:push dir="r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0"/>
            <a:ext cx="4587876" cy="6858000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BC2DDE-5EB9-5B11-C7CA-6BA67C93AD96}"/>
              </a:ext>
            </a:extLst>
          </p:cNvPr>
          <p:cNvSpPr txBox="1">
            <a:spLocks/>
          </p:cNvSpPr>
          <p:nvPr/>
        </p:nvSpPr>
        <p:spPr>
          <a:xfrm>
            <a:off x="249497" y="3221778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9CE7E-4704-9924-0D7F-F8100AA865D8}"/>
              </a:ext>
            </a:extLst>
          </p:cNvPr>
          <p:cNvSpPr txBox="1"/>
          <p:nvPr/>
        </p:nvSpPr>
        <p:spPr>
          <a:xfrm>
            <a:off x="4623955" y="1080654"/>
            <a:ext cx="7182716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hr-H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Varijable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hr-H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 </a:t>
            </a:r>
            <a:r>
              <a:rPr lang="hr-HR" b="1" dirty="0">
                <a:solidFill>
                  <a:schemeClr val="bg1"/>
                </a:solidFill>
                <a:latin typeface="Arial Nova Light (Body)"/>
              </a:rPr>
              <a:t>u logističkoj regresiji 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modeliraju statistički značajnu korelaciju</a:t>
            </a:r>
            <a:endParaRPr lang="en-US" b="1" dirty="0">
              <a:solidFill>
                <a:schemeClr val="accent2">
                  <a:lumMod val="20000"/>
                  <a:lumOff val="80000"/>
                </a:schemeClr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Nedostatak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 u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datasetu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hr-HR" b="1" dirty="0">
                <a:solidFill>
                  <a:schemeClr val="bg2"/>
                </a:solidFill>
                <a:latin typeface="Arial Nova Light (Body)"/>
              </a:rPr>
              <a:t>ne razlikuje </a:t>
            </a:r>
            <a:r>
              <a:rPr lang="hr-HR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preddijabetes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, dijabetes tipa 1 i dijabetes tipa 2</a:t>
            </a:r>
            <a:r>
              <a:rPr lang="hr-HR" b="1" dirty="0">
                <a:solidFill>
                  <a:schemeClr val="bg2"/>
                </a:solidFill>
                <a:latin typeface="Arial Nova Light (Body)"/>
              </a:rPr>
              <a:t>, nego ih sve 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stavlja pod istu klasu</a:t>
            </a:r>
          </a:p>
          <a:p>
            <a:pPr marL="742950" lvl="1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hr-HR" b="1" dirty="0">
                <a:solidFill>
                  <a:schemeClr val="bg2"/>
                </a:solidFill>
                <a:latin typeface="Arial Nova Light (Body)"/>
              </a:rPr>
              <a:t>zbog toga, kako se </a:t>
            </a:r>
            <a:r>
              <a:rPr lang="en-US" b="1" dirty="0" err="1">
                <a:solidFill>
                  <a:schemeClr val="bg2"/>
                </a:solidFill>
                <a:latin typeface="Arial Nova Light (Body)"/>
              </a:rPr>
              <a:t>ovdje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Arial Nova Light (Body)"/>
              </a:rPr>
              <a:t>pronađene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Arial Nova Light (Body)"/>
              </a:rPr>
              <a:t>ovisnosti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hr-HR" b="1" dirty="0">
                <a:solidFill>
                  <a:schemeClr val="bg2"/>
                </a:solidFill>
                <a:latin typeface="Arial Nova Light (Body)"/>
              </a:rPr>
              <a:t>mogu odnositi samo na dijabetes tipa 2, 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ne </a:t>
            </a:r>
            <a:r>
              <a:rPr lang="hr-HR" b="1" dirty="0">
                <a:solidFill>
                  <a:schemeClr val="bg2"/>
                </a:solidFill>
                <a:latin typeface="Arial Nova Light (Body)"/>
              </a:rPr>
              <a:t>možemo ih generalizirati za sve tipove dijabetesa koji imaju različite uzroke</a:t>
            </a:r>
            <a:endParaRPr lang="en-US" b="1" dirty="0">
              <a:solidFill>
                <a:schemeClr val="bg2"/>
              </a:solidFill>
              <a:latin typeface="Arial Nova Light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67ADA-74F2-4DDE-BC7B-157FE0DBB215}"/>
              </a:ext>
            </a:extLst>
          </p:cNvPr>
          <p:cNvSpPr txBox="1">
            <a:spLocks/>
          </p:cNvSpPr>
          <p:nvPr/>
        </p:nvSpPr>
        <p:spPr>
          <a:xfrm>
            <a:off x="220921" y="3212253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</p:spTree>
    <p:extLst>
      <p:ext uri="{BB962C8B-B14F-4D97-AF65-F5344CB8AC3E}">
        <p14:creationId xmlns:p14="http://schemas.microsoft.com/office/powerpoint/2010/main" val="237534618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-12415588"/>
            <a:ext cx="12893676" cy="192735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BC2DDE-5EB9-5B11-C7CA-6BA67C93AD96}"/>
              </a:ext>
            </a:extLst>
          </p:cNvPr>
          <p:cNvSpPr txBox="1">
            <a:spLocks/>
          </p:cNvSpPr>
          <p:nvPr/>
        </p:nvSpPr>
        <p:spPr>
          <a:xfrm>
            <a:off x="-6570404" y="3240828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67ADA-74F2-4DDE-BC7B-157FE0DBB215}"/>
              </a:ext>
            </a:extLst>
          </p:cNvPr>
          <p:cNvSpPr txBox="1">
            <a:spLocks/>
          </p:cNvSpPr>
          <p:nvPr/>
        </p:nvSpPr>
        <p:spPr>
          <a:xfrm>
            <a:off x="-6608504" y="3212253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D4B9C-2F1E-7C9B-B23F-5924CD288133}"/>
              </a:ext>
            </a:extLst>
          </p:cNvPr>
          <p:cNvSpPr txBox="1"/>
          <p:nvPr/>
        </p:nvSpPr>
        <p:spPr>
          <a:xfrm>
            <a:off x="-12295" y="101600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regresija.Rmd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87BA8-6636-3702-5079-72C6EC483B5E}"/>
              </a:ext>
            </a:extLst>
          </p:cNvPr>
          <p:cNvSpPr txBox="1"/>
          <p:nvPr/>
        </p:nvSpPr>
        <p:spPr>
          <a:xfrm>
            <a:off x="304801" y="572532"/>
            <a:ext cx="9347200" cy="563231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</a:t>
            </a:r>
          </a:p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Regresija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html_document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------------------------------------------------------------------------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 2.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faza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projekta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Logistička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regresija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```{r}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dplyr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install.packages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dplyr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ggplot2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corrplot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read.csv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file.choose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matrica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korelacije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numeric_vars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complete.obs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corrplot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"circle"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dijagrami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rasipanja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pairs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8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Dijagram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rasipanja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Jednadžba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$$logit(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DiabetesBinary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= \beta_{0} + \beta_1BMI + \beta_2HighBP + \beta_3GenHlth + \beta_4Income + \epsilon$$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$logit(admit)$ je $ln(P(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imati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\_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)/P(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nemati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\_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))$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```{r}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rsample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install.packages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rsample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rsample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skup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%&gt;% 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220EC-7D03-75C9-3A02-756E852C79D8}"/>
              </a:ext>
            </a:extLst>
          </p:cNvPr>
          <p:cNvSpPr txBox="1"/>
          <p:nvPr/>
        </p:nvSpPr>
        <p:spPr>
          <a:xfrm>
            <a:off x="5348027" y="565705"/>
            <a:ext cx="7090001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set.seed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initial_split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skup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strata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%&gt;% 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%&gt;% 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psych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$$logit(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DiabetesBinary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= -5.36003 + 0.06975</a:t>
            </a:r>
            <a:r>
              <a:rPr lang="en-US" sz="800" b="0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*BMI + 1.20292*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HighBP1 + 1.34604GenHlth2 + 2.37584GenHlth3 + 2.51745GenHlth4 + 2.80037GenHlth5 + 0.78698Income2 + 1.02183Income3 + 0.76518Income4 + 1.18561Income5 + 0.61090Income6 + 0.70241Income7 + 0.38522Income8$$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Koeficijenti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logističke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regresije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omjera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izgleda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```{r}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coefficients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Signifikantnost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modela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```{r}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testna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ModelChi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null.deviance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deviance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ModelChi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broj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stupnjeva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slobode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ChiDf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df.null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df.residual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ChiDf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p-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vrijednost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ChisqProb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pchisq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ModelChi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ChiDf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ChisqProb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6338B1-2E7F-1C17-F84F-2381DB7FEDEC}"/>
              </a:ext>
            </a:extLst>
          </p:cNvPr>
          <p:cNvSpPr txBox="1"/>
          <p:nvPr/>
        </p:nvSpPr>
        <p:spPr>
          <a:xfrm>
            <a:off x="3761970" y="149784"/>
            <a:ext cx="815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r-HR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poveznica na ovu datoteku u trenutku izrade dokumentacije.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C99B9D-9E0F-3D36-0FB7-BA999A66E649}"/>
              </a:ext>
            </a:extLst>
          </p:cNvPr>
          <p:cNvSpPr txBox="1"/>
          <p:nvPr/>
        </p:nvSpPr>
        <p:spPr>
          <a:xfrm>
            <a:off x="14314247" y="1080654"/>
            <a:ext cx="7182716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hr-H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Varijable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hr-H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 </a:t>
            </a:r>
            <a:r>
              <a:rPr lang="hr-HR" b="1" dirty="0">
                <a:solidFill>
                  <a:schemeClr val="bg1"/>
                </a:solidFill>
                <a:latin typeface="Arial Nova Light (Body)"/>
              </a:rPr>
              <a:t>u logističkoj regresiji 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modeliraju statistički značajnu korelaciju</a:t>
            </a:r>
            <a:endParaRPr lang="en-US" b="1" dirty="0">
              <a:solidFill>
                <a:schemeClr val="accent2">
                  <a:lumMod val="20000"/>
                  <a:lumOff val="80000"/>
                </a:schemeClr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Nedostatak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 u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datasetu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hr-HR" b="1" dirty="0">
                <a:solidFill>
                  <a:schemeClr val="bg2"/>
                </a:solidFill>
                <a:latin typeface="Arial Nova Light (Body)"/>
              </a:rPr>
              <a:t>ne razlikuje </a:t>
            </a:r>
            <a:r>
              <a:rPr lang="hr-HR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preddijabetes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, dijabetes tipa 1 i dijabetes tipa 2</a:t>
            </a:r>
            <a:r>
              <a:rPr lang="hr-HR" b="1" dirty="0">
                <a:solidFill>
                  <a:schemeClr val="bg2"/>
                </a:solidFill>
                <a:latin typeface="Arial Nova Light (Body)"/>
              </a:rPr>
              <a:t>, nego ih sve 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stavlja pod istu klasu</a:t>
            </a:r>
          </a:p>
          <a:p>
            <a:pPr marL="742950" lvl="1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hr-HR" b="1" dirty="0">
                <a:solidFill>
                  <a:schemeClr val="bg2"/>
                </a:solidFill>
                <a:latin typeface="Arial Nova Light (Body)"/>
              </a:rPr>
              <a:t>zbog toga, kako se </a:t>
            </a:r>
            <a:r>
              <a:rPr lang="en-US" b="1" dirty="0" err="1">
                <a:solidFill>
                  <a:schemeClr val="bg2"/>
                </a:solidFill>
                <a:latin typeface="Arial Nova Light (Body)"/>
              </a:rPr>
              <a:t>ovdje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Arial Nova Light (Body)"/>
              </a:rPr>
              <a:t>pronađene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Arial Nova Light (Body)"/>
              </a:rPr>
              <a:t>ovisnosti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hr-HR" b="1" dirty="0">
                <a:solidFill>
                  <a:schemeClr val="bg2"/>
                </a:solidFill>
                <a:latin typeface="Arial Nova Light (Body)"/>
              </a:rPr>
              <a:t>mogu odnositi samo na dijabetes tipa 2, 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ne </a:t>
            </a:r>
            <a:r>
              <a:rPr lang="hr-HR" b="1" dirty="0">
                <a:solidFill>
                  <a:schemeClr val="bg2"/>
                </a:solidFill>
                <a:latin typeface="Arial Nova Light (Body)"/>
              </a:rPr>
              <a:t>možemo ih generalizirati za sve tipove dijabetesa koji imaju različite uzroke</a:t>
            </a:r>
            <a:endParaRPr lang="en-US" b="1" dirty="0">
              <a:solidFill>
                <a:schemeClr val="bg2"/>
              </a:solidFill>
              <a:latin typeface="Arial Nova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1020732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F19CE7E-4704-9924-0D7F-F8100AA865D8}"/>
              </a:ext>
            </a:extLst>
          </p:cNvPr>
          <p:cNvSpPr txBox="1"/>
          <p:nvPr/>
        </p:nvSpPr>
        <p:spPr>
          <a:xfrm>
            <a:off x="4495800" y="1351508"/>
            <a:ext cx="7248525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AGE5GYR - Variable Home Page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https://www.icpsr.umich.edu/web/NAHDAP/studies/34085/datasets/0001/variables/AGEG5YR?archive=NAHDAP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5.5.2024.).</a:t>
            </a: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Body mass index (BMI) I NHS inform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https://www.nhsinform.scot/healthy-living/food-and-nutrition/healthy-eating-and-weight-loss/body-mass-index-bmi/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5.5.2024.).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0"/>
            <a:ext cx="4587876" cy="6858000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8B7ED13-6361-4FD8-6B6C-CB3470278CEA}"/>
              </a:ext>
            </a:extLst>
          </p:cNvPr>
          <p:cNvSpPr txBox="1">
            <a:spLocks/>
          </p:cNvSpPr>
          <p:nvPr/>
        </p:nvSpPr>
        <p:spPr>
          <a:xfrm>
            <a:off x="259022" y="3242694"/>
            <a:ext cx="5314950" cy="220391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LITERATURA</a:t>
            </a:r>
            <a:endParaRPr lang="hr-HR" sz="5400" dirty="0">
              <a:solidFill>
                <a:schemeClr val="accent2">
                  <a:lumMod val="20000"/>
                  <a:lumOff val="8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r"/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3DC3E-ABF7-25B4-2599-D1E4C1B55027}"/>
              </a:ext>
            </a:extLst>
          </p:cNvPr>
          <p:cNvSpPr txBox="1"/>
          <p:nvPr/>
        </p:nvSpPr>
        <p:spPr>
          <a:xfrm>
            <a:off x="5114925" y="4111579"/>
            <a:ext cx="6629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EDUCA - Variable Home Page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https://www.icpsr.umich.edu/web/NAHDAP/studies/34085/datasets/0001/variables/EDUCA?archive=nahdap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5.6.2024.).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BC2DDE-5EB9-5B11-C7CA-6BA67C93AD96}"/>
              </a:ext>
            </a:extLst>
          </p:cNvPr>
          <p:cNvSpPr txBox="1">
            <a:spLocks/>
          </p:cNvSpPr>
          <p:nvPr/>
        </p:nvSpPr>
        <p:spPr>
          <a:xfrm>
            <a:off x="220922" y="3231303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LITERATURA</a:t>
            </a:r>
            <a:endParaRPr lang="hr-HR" sz="6600" dirty="0">
              <a:solidFill>
                <a:schemeClr val="accent2">
                  <a:lumMod val="20000"/>
                  <a:lumOff val="8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98DCD8-683A-4BCC-DF17-304C27C4D016}"/>
              </a:ext>
            </a:extLst>
          </p:cNvPr>
          <p:cNvSpPr txBox="1"/>
          <p:nvPr/>
        </p:nvSpPr>
        <p:spPr>
          <a:xfrm>
            <a:off x="4736309" y="3004289"/>
            <a:ext cx="68823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Diabetes Health Indicators Dataset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https://www.kaggle.com/datasets/alexteboul/diabetes-health-indicators-dataset/data?select=diabetes_binary_5050split_health_indicators_BRFSS2015.csv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5.5.2024.).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F0B35C-0781-2E2F-1C2E-94FA0592199B}"/>
              </a:ext>
            </a:extLst>
          </p:cNvPr>
          <p:cNvSpPr txBox="1"/>
          <p:nvPr/>
        </p:nvSpPr>
        <p:spPr>
          <a:xfrm>
            <a:off x="5389303" y="5020699"/>
            <a:ext cx="62293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INCOME2 - Variable Home Page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https://www.icpsr.umich.edu/web/NAHDAP/studies/34085/datasets/0001/variables/INCOME2?archive=NAHDAP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5.6.2024.).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8C8CEC-ABA7-3981-9108-BB0769CC520E}"/>
              </a:ext>
            </a:extLst>
          </p:cNvPr>
          <p:cNvSpPr txBox="1"/>
          <p:nvPr/>
        </p:nvSpPr>
        <p:spPr>
          <a:xfrm>
            <a:off x="259023" y="4358086"/>
            <a:ext cx="39524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Sav </a:t>
            </a:r>
            <a:r>
              <a:rPr lang="en-US" sz="1600" dirty="0" err="1">
                <a:solidFill>
                  <a:schemeClr val="bg2"/>
                </a:solidFill>
              </a:rPr>
              <a:t>programski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kod</a:t>
            </a:r>
            <a:r>
              <a:rPr lang="en-US" sz="1600" dirty="0">
                <a:solidFill>
                  <a:schemeClr val="bg2"/>
                </a:solidFill>
              </a:rPr>
              <a:t> se </a:t>
            </a:r>
            <a:r>
              <a:rPr lang="en-US" sz="1600" dirty="0" err="1">
                <a:solidFill>
                  <a:schemeClr val="bg2"/>
                </a:solidFill>
              </a:rPr>
              <a:t>mo</a:t>
            </a:r>
            <a:r>
              <a:rPr lang="hr-HR" sz="1600" dirty="0">
                <a:solidFill>
                  <a:schemeClr val="bg2"/>
                </a:solidFill>
              </a:rPr>
              <a:t>ž</a:t>
            </a:r>
            <a:r>
              <a:rPr lang="en-US" sz="1600" dirty="0">
                <a:solidFill>
                  <a:schemeClr val="bg2"/>
                </a:solidFill>
              </a:rPr>
              <a:t>e </a:t>
            </a:r>
            <a:r>
              <a:rPr lang="hr-HR" sz="1600" dirty="0">
                <a:solidFill>
                  <a:schemeClr val="bg2"/>
                </a:solidFill>
              </a:rPr>
              <a:t>pronaći na javnom GitHub repozitoriju ovog rada:</a:t>
            </a:r>
          </a:p>
          <a:p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https://github.com/jfletcher20/diabetes-health-indicators-analysis</a:t>
            </a:r>
            <a:endParaRPr lang="en-U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1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d"/>
      </p:transition>
    </mc:Choice>
    <mc:Fallback xmlns="">
      <p:transition>
        <p:push dir="d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31CAD1-F82F-92BA-8262-24DC1B957B96}"/>
              </a:ext>
            </a:extLst>
          </p:cNvPr>
          <p:cNvSpPr txBox="1">
            <a:spLocks/>
          </p:cNvSpPr>
          <p:nvPr/>
        </p:nvSpPr>
        <p:spPr>
          <a:xfrm>
            <a:off x="1188306" y="4419599"/>
            <a:ext cx="10610970" cy="156301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Joshua lee fletcher, </a:t>
            </a:r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noa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mid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žić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5FF9CE-3B0F-D670-DDCF-F8580F143DF7}"/>
              </a:ext>
            </a:extLst>
          </p:cNvPr>
          <p:cNvSpPr txBox="1">
            <a:spLocks/>
          </p:cNvSpPr>
          <p:nvPr/>
        </p:nvSpPr>
        <p:spPr>
          <a:xfrm>
            <a:off x="1157412" y="1394313"/>
            <a:ext cx="6348288" cy="53671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hvala vam na</a:t>
            </a:r>
          </a:p>
          <a:p>
            <a:pPr algn="l">
              <a:lnSpc>
                <a:spcPct val="100000"/>
              </a:lnSpc>
            </a:pPr>
            <a:r>
              <a:rPr lang="hr-HR" sz="16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pažnji</a:t>
            </a:r>
            <a:endParaRPr lang="hr-HR" sz="96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1BF0FA-FA58-3541-925A-4D859265B33D}"/>
              </a:ext>
            </a:extLst>
          </p:cNvPr>
          <p:cNvSpPr txBox="1">
            <a:spLocks/>
          </p:cNvSpPr>
          <p:nvPr/>
        </p:nvSpPr>
        <p:spPr>
          <a:xfrm>
            <a:off x="1109787" y="1537188"/>
            <a:ext cx="6348288" cy="504458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hvala vam na</a:t>
            </a:r>
          </a:p>
          <a:p>
            <a:pPr algn="l">
              <a:lnSpc>
                <a:spcPct val="100000"/>
              </a:lnSpc>
            </a:pPr>
            <a:r>
              <a:rPr lang="hr-HR" sz="16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pažnji</a:t>
            </a:r>
            <a:endParaRPr lang="hr-HR" sz="96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41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split orient="vert"/>
      </p:transition>
    </mc:Choice>
    <mc:Fallback xmlns="">
      <p:transition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8C7484A-84C9-475F-A75A-6C1D3A0F7774}"/>
              </a:ext>
            </a:extLst>
          </p:cNvPr>
          <p:cNvSpPr txBox="1">
            <a:spLocks/>
          </p:cNvSpPr>
          <p:nvPr/>
        </p:nvSpPr>
        <p:spPr>
          <a:xfrm>
            <a:off x="603735" y="112718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PODACI O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DATASETU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F193CA1-6A14-2595-A9C5-EEBB32A09603}"/>
              </a:ext>
            </a:extLst>
          </p:cNvPr>
          <p:cNvSpPr txBox="1">
            <a:spLocks/>
          </p:cNvSpPr>
          <p:nvPr/>
        </p:nvSpPr>
        <p:spPr>
          <a:xfrm>
            <a:off x="1057606" y="3214065"/>
            <a:ext cx="5080697" cy="327465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Behavioral risk factor surveillance system (BRFSS) – </a:t>
            </a:r>
            <a:r>
              <a:rPr lang="hr-HR" sz="19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godišnja anketa CDC-a preko telefona</a:t>
            </a:r>
          </a:p>
          <a:p>
            <a:r>
              <a:rPr lang="hr-HR" sz="19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70,692 pojedinaca odgovorilo (opservacija)</a:t>
            </a:r>
          </a:p>
          <a:p>
            <a:pPr lvl="1"/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21 varijabli </a:t>
            </a:r>
            <a:r>
              <a:rPr lang="hr-HR" sz="1700" b="1" dirty="0">
                <a:solidFill>
                  <a:schemeClr val="bg2"/>
                </a:solidFill>
              </a:rPr>
              <a:t>(podaci su odgovori ili izračunati s obzirom na odgovore)</a:t>
            </a:r>
          </a:p>
          <a:p>
            <a:pPr lvl="1"/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50% nema dijabetes</a:t>
            </a:r>
          </a:p>
          <a:p>
            <a:r>
              <a:rPr lang="hr-HR" sz="1900" b="1" dirty="0" err="1">
                <a:solidFill>
                  <a:schemeClr val="bg1"/>
                </a:solidFill>
              </a:rPr>
              <a:t>Diabetes_binary</a:t>
            </a:r>
            <a:endParaRPr lang="hr-HR" sz="1900" b="1" dirty="0">
              <a:solidFill>
                <a:schemeClr val="bg1"/>
              </a:solidFill>
            </a:endParaRPr>
          </a:p>
          <a:p>
            <a:pPr lvl="1"/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</a:t>
            </a:r>
            <a:r>
              <a:rPr lang="hr-HR" sz="1700" b="1" dirty="0">
                <a:solidFill>
                  <a:schemeClr val="bg2"/>
                </a:solidFill>
              </a:rPr>
              <a:t> – nema dijabetes, </a:t>
            </a:r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  <a:r>
              <a:rPr lang="hr-HR" sz="1700" b="1" dirty="0">
                <a:solidFill>
                  <a:schemeClr val="bg2"/>
                </a:solidFill>
              </a:rPr>
              <a:t> - ima </a:t>
            </a:r>
            <a:r>
              <a:rPr lang="hr-HR" sz="1700" b="1" dirty="0" err="1">
                <a:solidFill>
                  <a:schemeClr val="bg2"/>
                </a:solidFill>
              </a:rPr>
              <a:t>preddijabetes</a:t>
            </a:r>
            <a:r>
              <a:rPr lang="hr-HR" sz="1700" b="1" dirty="0">
                <a:solidFill>
                  <a:schemeClr val="bg2"/>
                </a:solidFill>
              </a:rPr>
              <a:t> ili dijabetes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EB16F7D-4B36-9497-2A84-6E0285EB9A8D}"/>
              </a:ext>
            </a:extLst>
          </p:cNvPr>
          <p:cNvSpPr txBox="1">
            <a:spLocks/>
          </p:cNvSpPr>
          <p:nvPr/>
        </p:nvSpPr>
        <p:spPr>
          <a:xfrm>
            <a:off x="57150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PODACI O</a:t>
            </a:r>
            <a:r>
              <a:rPr lang="en-US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</a:t>
            </a:r>
            <a:r>
              <a:rPr lang="en-US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DATASETU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20968A-5614-EFC6-CA8C-14CE16D4BB0A}"/>
              </a:ext>
            </a:extLst>
          </p:cNvPr>
          <p:cNvSpPr txBox="1"/>
          <p:nvPr/>
        </p:nvSpPr>
        <p:spPr>
          <a:xfrm>
            <a:off x="7662035" y="1662548"/>
            <a:ext cx="28123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94A308-5E02-2D1F-4E15-1466A8120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209765"/>
              </p:ext>
            </p:extLst>
          </p:nvPr>
        </p:nvGraphicFramePr>
        <p:xfrm>
          <a:off x="6592174" y="3444182"/>
          <a:ext cx="5168027" cy="259835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40526">
                  <a:extLst>
                    <a:ext uri="{9D8B030D-6E8A-4147-A177-3AD203B41FA5}">
                      <a16:colId xmlns:a16="http://schemas.microsoft.com/office/drawing/2014/main" val="2231459869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11000111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25641421"/>
                    </a:ext>
                  </a:extLst>
                </a:gridCol>
                <a:gridCol w="1041401">
                  <a:extLst>
                    <a:ext uri="{9D8B030D-6E8A-4147-A177-3AD203B41FA5}">
                      <a16:colId xmlns:a16="http://schemas.microsoft.com/office/drawing/2014/main" val="1745749721"/>
                    </a:ext>
                  </a:extLst>
                </a:gridCol>
              </a:tblGrid>
              <a:tr h="332868">
                <a:tc>
                  <a:txBody>
                    <a:bodyPr/>
                    <a:lstStyle/>
                    <a:p>
                      <a:r>
                        <a:rPr lang="hr-HR" sz="8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sz="8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Značenje</a:t>
                      </a:r>
                      <a:endParaRPr lang="en-US" sz="8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Vrsta varijable</a:t>
                      </a:r>
                      <a:endParaRPr lang="en-US" sz="8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Vrijednosti koje poprima</a:t>
                      </a:r>
                    </a:p>
                  </a:txBody>
                  <a:tcPr marL="38779" marR="38779" marT="21328" marB="21328" anchor="ctr"/>
                </a:tc>
                <a:extLst>
                  <a:ext uri="{0D108BD9-81ED-4DB2-BD59-A6C34878D82A}">
                    <a16:rowId xmlns:a16="http://schemas.microsoft.com/office/drawing/2014/main" val="2610600896"/>
                  </a:ext>
                </a:extLst>
              </a:tr>
              <a:tr h="309477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HighChol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Razina kolesterola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(nizak), 1 (visok)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725269232"/>
                  </a:ext>
                </a:extLst>
              </a:tr>
              <a:tr h="417631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CholCheck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Pregledan kolesterol u zadnjih 5 godina?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(jest), 1 (nije)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2240883439"/>
                  </a:ext>
                </a:extLst>
              </a:tr>
              <a:tr h="294558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BMI_Group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Indeks tjelesne mase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Numerička, diskretna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12-98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560354739"/>
                  </a:ext>
                </a:extLst>
              </a:tr>
              <a:tr h="312434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HvyAlcoholConsump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Žene &gt;= 7 pića tjedno</a:t>
                      </a:r>
                    </a:p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Muškarci &gt;= 14 pića tjedno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18314908"/>
                  </a:ext>
                </a:extLst>
              </a:tr>
              <a:tr h="312434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AnyHealthcare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Ima li zdravstveno osiguranje?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575990506"/>
                  </a:ext>
                </a:extLst>
              </a:tr>
              <a:tr h="309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NoDocbcCost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U zadnjih godinu dana, nemogućnost odlaska doktoru zbog cijene?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2793863395"/>
                  </a:ext>
                </a:extLst>
              </a:tr>
              <a:tr h="309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Sex</a:t>
                      </a: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Spol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(žena), 1 (muškarac)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408755323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AEF3767-729B-5D39-EA8F-80F67C29ACC1}"/>
              </a:ext>
            </a:extLst>
          </p:cNvPr>
          <p:cNvSpPr txBox="1"/>
          <p:nvPr/>
        </p:nvSpPr>
        <p:spPr>
          <a:xfrm>
            <a:off x="6737177" y="2088329"/>
            <a:ext cx="488331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>
                <a:solidFill>
                  <a:schemeClr val="bg1"/>
                </a:solidFill>
              </a:rPr>
              <a:t>Prikupljeni </a:t>
            </a:r>
            <a:r>
              <a:rPr lang="hr-HR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podaci</a:t>
            </a:r>
            <a:r>
              <a:rPr lang="hr-HR" sz="1600" dirty="0">
                <a:solidFill>
                  <a:schemeClr val="bg1"/>
                </a:solidFill>
              </a:rPr>
              <a:t> za različite </a:t>
            </a:r>
            <a:r>
              <a:rPr lang="hr-HR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rizične i druge faktore </a:t>
            </a:r>
            <a:r>
              <a:rPr lang="hr-HR" sz="1600" dirty="0">
                <a:solidFill>
                  <a:schemeClr val="bg1"/>
                </a:solidFill>
              </a:rPr>
              <a:t>za dijabetes – kolesterol, fizičko i mentalno zdravlje, pokriće zdravstvenim osiguranjem, ekonomski i socijalni status…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910BE3-721A-6FB1-1D6D-C721181055BB}"/>
              </a:ext>
            </a:extLst>
          </p:cNvPr>
          <p:cNvSpPr txBox="1"/>
          <p:nvPr/>
        </p:nvSpPr>
        <p:spPr>
          <a:xfrm>
            <a:off x="7500032" y="6142491"/>
            <a:ext cx="3402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2"/>
                </a:solidFill>
              </a:rPr>
              <a:t>Tablica 1. Varijable koje ćemo analizirati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06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5932CD-5C75-7F21-0AA8-F9D50885269A}"/>
              </a:ext>
            </a:extLst>
          </p:cNvPr>
          <p:cNvSpPr txBox="1">
            <a:spLocks/>
          </p:cNvSpPr>
          <p:nvPr/>
        </p:nvSpPr>
        <p:spPr>
          <a:xfrm flipH="1" flipV="1">
            <a:off x="1635368" y="2781298"/>
            <a:ext cx="10975731" cy="1079789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29F7A1D-298C-FA36-F69E-8AEE117D38C0}"/>
              </a:ext>
            </a:extLst>
          </p:cNvPr>
          <p:cNvSpPr txBox="1">
            <a:spLocks/>
          </p:cNvSpPr>
          <p:nvPr/>
        </p:nvSpPr>
        <p:spPr>
          <a:xfrm flipH="1" flipV="1">
            <a:off x="-419106" y="-760477"/>
            <a:ext cx="4819653" cy="927806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1F0CFD18-30EA-BD77-6005-88B8BF5403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501281" y="-2382701"/>
            <a:ext cx="12781472" cy="109002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D083C454-2AB9-475A-A6F2-B44A613F0883}"/>
              </a:ext>
            </a:extLst>
          </p:cNvPr>
          <p:cNvSpPr txBox="1">
            <a:spLocks/>
          </p:cNvSpPr>
          <p:nvPr/>
        </p:nvSpPr>
        <p:spPr>
          <a:xfrm>
            <a:off x="-501282" y="204530"/>
            <a:ext cx="10148993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245DF-B1D9-BC32-92E2-F6E4D1966ABE}"/>
              </a:ext>
            </a:extLst>
          </p:cNvPr>
          <p:cNvSpPr txBox="1"/>
          <p:nvPr/>
        </p:nvSpPr>
        <p:spPr>
          <a:xfrm>
            <a:off x="3312037" y="301386"/>
            <a:ext cx="4982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39B266-5C6D-E8DB-FF41-B39612E61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041099"/>
              </p:ext>
            </p:extLst>
          </p:nvPr>
        </p:nvGraphicFramePr>
        <p:xfrm>
          <a:off x="862084" y="1109299"/>
          <a:ext cx="10467828" cy="458361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261090">
                  <a:extLst>
                    <a:ext uri="{9D8B030D-6E8A-4147-A177-3AD203B41FA5}">
                      <a16:colId xmlns:a16="http://schemas.microsoft.com/office/drawing/2014/main" val="2231459869"/>
                    </a:ext>
                  </a:extLst>
                </a:gridCol>
                <a:gridCol w="4673829">
                  <a:extLst>
                    <a:ext uri="{9D8B030D-6E8A-4147-A177-3AD203B41FA5}">
                      <a16:colId xmlns:a16="http://schemas.microsoft.com/office/drawing/2014/main" val="1100011103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1425641421"/>
                    </a:ext>
                  </a:extLst>
                </a:gridCol>
                <a:gridCol w="1870364">
                  <a:extLst>
                    <a:ext uri="{9D8B030D-6E8A-4147-A177-3AD203B41FA5}">
                      <a16:colId xmlns:a16="http://schemas.microsoft.com/office/drawing/2014/main" val="1745749721"/>
                    </a:ext>
                  </a:extLst>
                </a:gridCol>
              </a:tblGrid>
              <a:tr h="589696">
                <a:tc>
                  <a:txBody>
                    <a:bodyPr/>
                    <a:lstStyle/>
                    <a:p>
                      <a:r>
                        <a:rPr lang="hr-HR" sz="14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sz="14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Značenje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Vrsta varijable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Vrijednosti koje poprima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2610600896"/>
                  </a:ext>
                </a:extLst>
              </a:tr>
              <a:tr h="548259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HighChol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Razina kolesterola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(nizak), 1 (visok)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725269232"/>
                  </a:ext>
                </a:extLst>
              </a:tr>
              <a:tr h="739858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CholCheck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Pregledan kolesterol u zadnjih 5 godina?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(jest), 1 (nije)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2240883439"/>
                  </a:ext>
                </a:extLst>
              </a:tr>
              <a:tr h="491207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BMI_Group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Indeks tjelesne mase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Numerička, diskretna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12-98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560354739"/>
                  </a:ext>
                </a:extLst>
              </a:tr>
              <a:tr h="553495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HvyAlcoholConsump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Žene &gt;= 7 pića tjedno</a:t>
                      </a:r>
                    </a:p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Muškarci &gt;= 14 pića tjedno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18314908"/>
                  </a:ext>
                </a:extLst>
              </a:tr>
              <a:tr h="553495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AnyHealthcare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Ima li zdravstveno osiguranje?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575990506"/>
                  </a:ext>
                </a:extLst>
              </a:tr>
              <a:tr h="5482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NoDocbcCost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U zadnjih godinu dana, nemogućnost odlaska doktoru zbog cijene?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2793863395"/>
                  </a:ext>
                </a:extLst>
              </a:tr>
              <a:tr h="5482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Sex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Spol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(žena), 1 (muškarac)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408755323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E3AEF42-BD05-60AF-9574-FC640D5EF110}"/>
              </a:ext>
            </a:extLst>
          </p:cNvPr>
          <p:cNvSpPr txBox="1"/>
          <p:nvPr/>
        </p:nvSpPr>
        <p:spPr>
          <a:xfrm>
            <a:off x="4187962" y="5927050"/>
            <a:ext cx="3402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2"/>
                </a:solidFill>
              </a:rPr>
              <a:t>Tablica 1. Varijable koje ćemo analizirati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311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8FDC9B92-1277-E070-71CB-7C59B47736DB}"/>
              </a:ext>
            </a:extLst>
          </p:cNvPr>
          <p:cNvSpPr txBox="1">
            <a:spLocks/>
          </p:cNvSpPr>
          <p:nvPr/>
        </p:nvSpPr>
        <p:spPr>
          <a:xfrm>
            <a:off x="-501282" y="204530"/>
            <a:ext cx="10148993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08BD51-00DC-DD7F-418D-2557ED8888F0}"/>
              </a:ext>
            </a:extLst>
          </p:cNvPr>
          <p:cNvSpPr txBox="1">
            <a:spLocks/>
          </p:cNvSpPr>
          <p:nvPr/>
        </p:nvSpPr>
        <p:spPr>
          <a:xfrm flipH="1" flipV="1">
            <a:off x="1635368" y="2781298"/>
            <a:ext cx="10975731" cy="1079789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A8CBCAB-EC18-E9EC-B7AC-AB028EF45461}"/>
              </a:ext>
            </a:extLst>
          </p:cNvPr>
          <p:cNvSpPr txBox="1">
            <a:spLocks/>
          </p:cNvSpPr>
          <p:nvPr/>
        </p:nvSpPr>
        <p:spPr>
          <a:xfrm flipH="1" flipV="1">
            <a:off x="-419106" y="-760477"/>
            <a:ext cx="4819653" cy="927806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84D6BF3-2917-9582-EFD6-5DC0708D3E2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501281" y="-2382701"/>
            <a:ext cx="12781472" cy="109002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AE02FE-3480-8C74-F1A4-4C7D66C07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813254"/>
              </p:ext>
            </p:extLst>
          </p:nvPr>
        </p:nvGraphicFramePr>
        <p:xfrm>
          <a:off x="1104317" y="1189368"/>
          <a:ext cx="9855201" cy="427319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27776">
                  <a:extLst>
                    <a:ext uri="{9D8B030D-6E8A-4147-A177-3AD203B41FA5}">
                      <a16:colId xmlns:a16="http://schemas.microsoft.com/office/drawing/2014/main" val="335123307"/>
                    </a:ext>
                  </a:extLst>
                </a:gridCol>
                <a:gridCol w="4112183">
                  <a:extLst>
                    <a:ext uri="{9D8B030D-6E8A-4147-A177-3AD203B41FA5}">
                      <a16:colId xmlns:a16="http://schemas.microsoft.com/office/drawing/2014/main" val="2643690307"/>
                    </a:ext>
                  </a:extLst>
                </a:gridCol>
                <a:gridCol w="1850600">
                  <a:extLst>
                    <a:ext uri="{9D8B030D-6E8A-4147-A177-3AD203B41FA5}">
                      <a16:colId xmlns:a16="http://schemas.microsoft.com/office/drawing/2014/main" val="200826938"/>
                    </a:ext>
                  </a:extLst>
                </a:gridCol>
                <a:gridCol w="1764642">
                  <a:extLst>
                    <a:ext uri="{9D8B030D-6E8A-4147-A177-3AD203B41FA5}">
                      <a16:colId xmlns:a16="http://schemas.microsoft.com/office/drawing/2014/main" val="465451969"/>
                    </a:ext>
                  </a:extLst>
                </a:gridCol>
              </a:tblGrid>
              <a:tr h="660432">
                <a:tc>
                  <a:txBody>
                    <a:bodyPr/>
                    <a:lstStyle/>
                    <a:p>
                      <a:r>
                        <a:rPr lang="hr-HR" sz="14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sz="14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Značenje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Vrsta varijable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Vrijednosti koje poprima</a:t>
                      </a:r>
                    </a:p>
                  </a:txBody>
                  <a:tcPr marL="75570" marR="75570" marT="37785" marB="37785" anchor="ctr"/>
                </a:tc>
                <a:extLst>
                  <a:ext uri="{0D108BD9-81ED-4DB2-BD59-A6C34878D82A}">
                    <a16:rowId xmlns:a16="http://schemas.microsoft.com/office/drawing/2014/main" val="426742556"/>
                  </a:ext>
                </a:extLst>
              </a:tr>
              <a:tr h="1114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Age_Group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AGE5GYR skala dobi: 1 = 18-24, 2 = 25-29, 3 = 30-34, 4 = 35-39, 5 = 40-44, 6 = 45-49, 7 = 50-54, 8 = 55-59, 9 = 60-64, 10 = 65-69, 11 = 70-74, 12 = 75-79, 13 = 80+ godina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1-13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3212685511"/>
                  </a:ext>
                </a:extLst>
              </a:tr>
              <a:tr h="1114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Education_Group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EDUCA skala obrazovanja: 1 = samo vrtić, 2 = osnovna, 3 = nešto srednje škole, 4 = srednja škola, 5 = fakultet 1-3 godine, 6 = fakultet 4 godine ili više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1-6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611931202"/>
                  </a:ext>
                </a:extLst>
              </a:tr>
              <a:tr h="1322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Income</a:t>
                      </a: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INCOME2 skala zarade: 1 = manje od 10.000 dolara, 2 = 10.000-15.000 dolara, 3 = 15.000-20.000 dolara, 4 = 20.000-25.000, 5 = 25.000-35.000, 6 = 35.000-50.000, 7 = 50.000-75.000, 8 = 75.000 ili više dolara 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1-8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70542149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8E324B0-DF82-494A-C50A-68C1D7916ED6}"/>
              </a:ext>
            </a:extLst>
          </p:cNvPr>
          <p:cNvSpPr txBox="1"/>
          <p:nvPr/>
        </p:nvSpPr>
        <p:spPr>
          <a:xfrm>
            <a:off x="3312037" y="301386"/>
            <a:ext cx="4982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13FFCC-FCDB-6B19-4C00-F13902EA338E}"/>
              </a:ext>
            </a:extLst>
          </p:cNvPr>
          <p:cNvSpPr txBox="1"/>
          <p:nvPr/>
        </p:nvSpPr>
        <p:spPr>
          <a:xfrm>
            <a:off x="4187962" y="5829215"/>
            <a:ext cx="3402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2"/>
                </a:solidFill>
              </a:rPr>
              <a:t>Tablica 1. Varijable koje ćemo analizirati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866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8FDC9B92-1277-E070-71CB-7C59B47736DB}"/>
              </a:ext>
            </a:extLst>
          </p:cNvPr>
          <p:cNvSpPr txBox="1">
            <a:spLocks/>
          </p:cNvSpPr>
          <p:nvPr/>
        </p:nvSpPr>
        <p:spPr>
          <a:xfrm>
            <a:off x="-501282" y="204530"/>
            <a:ext cx="10148993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08BD51-00DC-DD7F-418D-2557ED8888F0}"/>
              </a:ext>
            </a:extLst>
          </p:cNvPr>
          <p:cNvSpPr txBox="1">
            <a:spLocks/>
          </p:cNvSpPr>
          <p:nvPr/>
        </p:nvSpPr>
        <p:spPr>
          <a:xfrm flipH="1" flipV="1">
            <a:off x="1635368" y="2781298"/>
            <a:ext cx="10975731" cy="1079789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A8CBCAB-EC18-E9EC-B7AC-AB028EF45461}"/>
              </a:ext>
            </a:extLst>
          </p:cNvPr>
          <p:cNvSpPr txBox="1">
            <a:spLocks/>
          </p:cNvSpPr>
          <p:nvPr/>
        </p:nvSpPr>
        <p:spPr>
          <a:xfrm flipH="1" flipV="1">
            <a:off x="-419106" y="-760477"/>
            <a:ext cx="4819653" cy="927806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84D6BF3-2917-9582-EFD6-5DC0708D3E2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501281" y="-2382701"/>
            <a:ext cx="12781472" cy="109002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AE02FE-3480-8C74-F1A4-4C7D66C07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784533"/>
              </p:ext>
            </p:extLst>
          </p:nvPr>
        </p:nvGraphicFramePr>
        <p:xfrm>
          <a:off x="1104317" y="1189368"/>
          <a:ext cx="9855201" cy="288975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27776">
                  <a:extLst>
                    <a:ext uri="{9D8B030D-6E8A-4147-A177-3AD203B41FA5}">
                      <a16:colId xmlns:a16="http://schemas.microsoft.com/office/drawing/2014/main" val="335123307"/>
                    </a:ext>
                  </a:extLst>
                </a:gridCol>
                <a:gridCol w="4112183">
                  <a:extLst>
                    <a:ext uri="{9D8B030D-6E8A-4147-A177-3AD203B41FA5}">
                      <a16:colId xmlns:a16="http://schemas.microsoft.com/office/drawing/2014/main" val="2643690307"/>
                    </a:ext>
                  </a:extLst>
                </a:gridCol>
                <a:gridCol w="1850600">
                  <a:extLst>
                    <a:ext uri="{9D8B030D-6E8A-4147-A177-3AD203B41FA5}">
                      <a16:colId xmlns:a16="http://schemas.microsoft.com/office/drawing/2014/main" val="200826938"/>
                    </a:ext>
                  </a:extLst>
                </a:gridCol>
                <a:gridCol w="1764642">
                  <a:extLst>
                    <a:ext uri="{9D8B030D-6E8A-4147-A177-3AD203B41FA5}">
                      <a16:colId xmlns:a16="http://schemas.microsoft.com/office/drawing/2014/main" val="465451969"/>
                    </a:ext>
                  </a:extLst>
                </a:gridCol>
              </a:tblGrid>
              <a:tr h="660432">
                <a:tc>
                  <a:txBody>
                    <a:bodyPr/>
                    <a:lstStyle/>
                    <a:p>
                      <a:r>
                        <a:rPr lang="hr-HR" sz="14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sz="14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Značenje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Vrsta varijable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Vrijednosti koje poprima</a:t>
                      </a:r>
                    </a:p>
                  </a:txBody>
                  <a:tcPr marL="75570" marR="75570" marT="37785" marB="37785" anchor="ctr"/>
                </a:tc>
                <a:extLst>
                  <a:ext uri="{0D108BD9-81ED-4DB2-BD59-A6C34878D82A}">
                    <a16:rowId xmlns:a16="http://schemas.microsoft.com/office/drawing/2014/main" val="426742556"/>
                  </a:ext>
                </a:extLst>
              </a:tr>
              <a:tr h="1114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H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HighBP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Ima li povišen tlak krvi?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3212685511"/>
                  </a:ext>
                </a:extLst>
              </a:tr>
              <a:tr h="1114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H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GenHlth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Osobna procjena općenitog </a:t>
                      </a:r>
                      <a:r>
                        <a:rPr lang="hr-HR" sz="1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zdravtsvenog</a:t>
                      </a: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stanja na skali 1-5: 1 = odlično, 2 = vrlo dobro, 3 = dobro, 4 = u redu, 5 = loše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1-5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6119312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8E324B0-DF82-494A-C50A-68C1D7916ED6}"/>
              </a:ext>
            </a:extLst>
          </p:cNvPr>
          <p:cNvSpPr txBox="1"/>
          <p:nvPr/>
        </p:nvSpPr>
        <p:spPr>
          <a:xfrm>
            <a:off x="3312037" y="301386"/>
            <a:ext cx="4982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13FFCC-FCDB-6B19-4C00-F13902EA338E}"/>
              </a:ext>
            </a:extLst>
          </p:cNvPr>
          <p:cNvSpPr txBox="1"/>
          <p:nvPr/>
        </p:nvSpPr>
        <p:spPr>
          <a:xfrm>
            <a:off x="4187962" y="4302988"/>
            <a:ext cx="3402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2"/>
                </a:solidFill>
              </a:rPr>
              <a:t>Tablica 1. Varijable koje ćemo analizirati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56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591575" y="1332481"/>
            <a:ext cx="63293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#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Deskriptivna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numericka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varijabla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(BMI)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median(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29.77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6.806707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variance &lt;- var(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print(variance)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46.33127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quantiles &lt;- quantile(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probs = c(0.25, 0.5, 0.75))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print(quantiles)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25% 50% 75%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25  29  33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correlation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data$PhysHlth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print(correlation)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0.1499764</a:t>
            </a:r>
          </a:p>
        </p:txBody>
      </p:sp>
      <p:pic>
        <p:nvPicPr>
          <p:cNvPr id="26" name="Picture 25" descr="A graph with numbers and dots&#10;&#10;Description automatically generated">
            <a:extLst>
              <a:ext uri="{FF2B5EF4-FFF2-40B4-BE49-F238E27FC236}">
                <a16:creationId xmlns:a16="http://schemas.microsoft.com/office/drawing/2014/main" id="{5DB88E85-D765-2738-E64A-3904366F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987" y="3156372"/>
            <a:ext cx="4666655" cy="2908786"/>
          </a:xfrm>
          <a:prstGeom prst="rect">
            <a:avLst/>
          </a:prstGeom>
        </p:spPr>
      </p:pic>
      <p:sp>
        <p:nvSpPr>
          <p:cNvPr id="29" name="Title 2">
            <a:extLst>
              <a:ext uri="{FF2B5EF4-FFF2-40B4-BE49-F238E27FC236}">
                <a16:creationId xmlns:a16="http://schemas.microsoft.com/office/drawing/2014/main" id="{1D2E258F-2221-E653-F4CB-5451E3A6BAE9}"/>
              </a:ext>
            </a:extLst>
          </p:cNvPr>
          <p:cNvSpPr txBox="1">
            <a:spLocks/>
          </p:cNvSpPr>
          <p:nvPr/>
        </p:nvSpPr>
        <p:spPr>
          <a:xfrm>
            <a:off x="62865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30" name="Title 2">
            <a:extLst>
              <a:ext uri="{FF2B5EF4-FFF2-40B4-BE49-F238E27FC236}">
                <a16:creationId xmlns:a16="http://schemas.microsoft.com/office/drawing/2014/main" id="{4D5A343E-DA6E-4F68-14BF-DF276A5972BB}"/>
              </a:ext>
            </a:extLst>
          </p:cNvPr>
          <p:cNvSpPr txBox="1">
            <a:spLocks/>
          </p:cNvSpPr>
          <p:nvPr/>
        </p:nvSpPr>
        <p:spPr>
          <a:xfrm>
            <a:off x="590553" y="1073150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1AD19B-F37C-CFF2-6C79-DAB92F56C6DA}"/>
              </a:ext>
            </a:extLst>
          </p:cNvPr>
          <p:cNvSpPr txBox="1"/>
          <p:nvPr/>
        </p:nvSpPr>
        <p:spPr>
          <a:xfrm>
            <a:off x="1633555" y="6065158"/>
            <a:ext cx="34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bg1"/>
                </a:solidFill>
              </a:rPr>
              <a:t>Slika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hr-HR" i="1" dirty="0">
                <a:solidFill>
                  <a:schemeClr val="bg1"/>
                </a:solidFill>
              </a:rPr>
              <a:t>1</a:t>
            </a:r>
            <a:r>
              <a:rPr lang="en-US" i="1" dirty="0">
                <a:solidFill>
                  <a:schemeClr val="bg1"/>
                </a:solidFill>
              </a:rPr>
              <a:t>. </a:t>
            </a:r>
            <a:r>
              <a:rPr lang="hr-HR" i="1" dirty="0">
                <a:solidFill>
                  <a:schemeClr val="bg1"/>
                </a:solidFill>
              </a:rPr>
              <a:t>Korelacija </a:t>
            </a:r>
            <a:r>
              <a:rPr lang="hr-HR" i="1" dirty="0" err="1">
                <a:solidFill>
                  <a:schemeClr val="bg1"/>
                </a:solidFill>
              </a:rPr>
              <a:t>PhysHlth</a:t>
            </a:r>
            <a:r>
              <a:rPr lang="hr-HR" i="1" dirty="0">
                <a:solidFill>
                  <a:schemeClr val="bg1"/>
                </a:solidFill>
              </a:rPr>
              <a:t> i BMI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25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1F490B53-0A34-8F64-9006-AF9E213A564F}"/>
              </a:ext>
            </a:extLst>
          </p:cNvPr>
          <p:cNvSpPr txBox="1">
            <a:spLocks/>
          </p:cNvSpPr>
          <p:nvPr/>
        </p:nvSpPr>
        <p:spPr>
          <a:xfrm>
            <a:off x="62865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9FCC3286-7A36-CB04-9191-AC858A803A39}"/>
              </a:ext>
            </a:extLst>
          </p:cNvPr>
          <p:cNvSpPr txBox="1">
            <a:spLocks/>
          </p:cNvSpPr>
          <p:nvPr/>
        </p:nvSpPr>
        <p:spPr>
          <a:xfrm>
            <a:off x="590553" y="1073150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591575" y="1332481"/>
            <a:ext cx="63293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#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Deskriptivna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numericka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varijabla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(BMI)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median(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29.77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6.806707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variance &lt;- var(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print(variance)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46.33127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quantiles &lt;- quantile(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probs = c(0.25, 0.5, 0.75))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print(quantiles)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25% 50% 75%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25  29  33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correlation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data$PhysHlth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print(correlation)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0.1499764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84E09-550C-CD23-A483-E63E78FBAE16}"/>
              </a:ext>
            </a:extLst>
          </p:cNvPr>
          <p:cNvSpPr txBox="1"/>
          <p:nvPr/>
        </p:nvSpPr>
        <p:spPr>
          <a:xfrm>
            <a:off x="1633555" y="6065158"/>
            <a:ext cx="34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Korelacija </a:t>
            </a:r>
            <a:r>
              <a:rPr lang="hr-HR" i="1" dirty="0" err="1">
                <a:solidFill>
                  <a:schemeClr val="accent2">
                    <a:lumMod val="50000"/>
                  </a:schemeClr>
                </a:solidFill>
              </a:rPr>
              <a:t>PhysHlth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 i BMI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6" name="Picture 25" descr="A graph with numbers and dots&#10;&#10;Description automatically generated">
            <a:extLst>
              <a:ext uri="{FF2B5EF4-FFF2-40B4-BE49-F238E27FC236}">
                <a16:creationId xmlns:a16="http://schemas.microsoft.com/office/drawing/2014/main" id="{5DB88E85-D765-2738-E64A-3904366F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654" y="217023"/>
            <a:ext cx="10306146" cy="642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36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591575" y="1332481"/>
            <a:ext cx="63293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#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Deskriptivna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numericka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varijabla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(BMI)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median(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29.77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6.806707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variance &lt;- var(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print(variance)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46.33127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quantiles &lt;- quantile(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probs = c(0.25, 0.5, 0.75))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print(quantiles)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25% 50% 75%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25  29  33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correlation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data$PhysHlth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print(correlation)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0.1499764</a:t>
            </a:r>
          </a:p>
        </p:txBody>
      </p:sp>
      <p:pic>
        <p:nvPicPr>
          <p:cNvPr id="26" name="Picture 25" descr="A graph with numbers and dots&#10;&#10;Description automatically generated">
            <a:extLst>
              <a:ext uri="{FF2B5EF4-FFF2-40B4-BE49-F238E27FC236}">
                <a16:creationId xmlns:a16="http://schemas.microsoft.com/office/drawing/2014/main" id="{5DB88E85-D765-2738-E64A-3904366F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987" y="3156372"/>
            <a:ext cx="4666655" cy="2908786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9BC538C1-1EAC-ECF9-84FB-0BEBC05273BA}"/>
              </a:ext>
            </a:extLst>
          </p:cNvPr>
          <p:cNvSpPr txBox="1">
            <a:spLocks/>
          </p:cNvSpPr>
          <p:nvPr/>
        </p:nvSpPr>
        <p:spPr>
          <a:xfrm>
            <a:off x="62865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B7AFA0D8-5EFF-978F-2322-184947B7340D}"/>
              </a:ext>
            </a:extLst>
          </p:cNvPr>
          <p:cNvSpPr txBox="1">
            <a:spLocks/>
          </p:cNvSpPr>
          <p:nvPr/>
        </p:nvSpPr>
        <p:spPr>
          <a:xfrm>
            <a:off x="590553" y="1073150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8A3F41-7F69-EA01-18CB-95668788A156}"/>
              </a:ext>
            </a:extLst>
          </p:cNvPr>
          <p:cNvSpPr txBox="1"/>
          <p:nvPr/>
        </p:nvSpPr>
        <p:spPr>
          <a:xfrm>
            <a:off x="1633555" y="6065158"/>
            <a:ext cx="34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bg1"/>
                </a:solidFill>
              </a:rPr>
              <a:t>Slika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hr-HR" i="1" dirty="0">
                <a:solidFill>
                  <a:schemeClr val="bg1"/>
                </a:solidFill>
              </a:rPr>
              <a:t>1</a:t>
            </a:r>
            <a:r>
              <a:rPr lang="en-US" i="1" dirty="0">
                <a:solidFill>
                  <a:schemeClr val="bg1"/>
                </a:solidFill>
              </a:rPr>
              <a:t>. </a:t>
            </a:r>
            <a:r>
              <a:rPr lang="hr-HR" i="1" dirty="0">
                <a:solidFill>
                  <a:schemeClr val="bg1"/>
                </a:solidFill>
              </a:rPr>
              <a:t>Korelacija </a:t>
            </a:r>
            <a:r>
              <a:rPr lang="hr-HR" i="1" dirty="0" err="1">
                <a:solidFill>
                  <a:schemeClr val="bg1"/>
                </a:solidFill>
              </a:rPr>
              <a:t>PhysHlth</a:t>
            </a:r>
            <a:r>
              <a:rPr lang="hr-HR" i="1" dirty="0">
                <a:solidFill>
                  <a:schemeClr val="bg1"/>
                </a:solidFill>
              </a:rPr>
              <a:t> i BMI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224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D7C3E5-1734-4636-9EC5-AEB06BF1FB2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C5C2001-E626-4890-B405-22B5BD1CB0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453AF4-4FB0-4B39-9296-55DED383E9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{B4293EEA-35DE-4920-B06B-E04FB0D61421}tf89118109_win32</Template>
  <TotalTime>1010</TotalTime>
  <Words>3774</Words>
  <Application>Microsoft Office PowerPoint</Application>
  <PresentationFormat>Widescreen</PresentationFormat>
  <Paragraphs>606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 Nova Light (Body)</vt:lpstr>
      <vt:lpstr>Arial Nova Light</vt:lpstr>
      <vt:lpstr>Wingdings</vt:lpstr>
      <vt:lpstr>Consolas</vt:lpstr>
      <vt:lpstr>Boucherie Block</vt:lpstr>
      <vt:lpstr>Elephant</vt:lpstr>
      <vt:lpstr>Courier New</vt:lpstr>
      <vt:lpstr>Arial</vt:lpstr>
      <vt:lpstr>Calibri</vt:lpstr>
      <vt:lpstr>ModOverlayVTI</vt:lpstr>
      <vt:lpstr>MULTIVARIJANTNA I DUBINSKA ANALIZA PODATAKA</vt:lpstr>
      <vt:lpstr>SADRŽAJ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Priprema podataka</vt:lpstr>
      <vt:lpstr>Matrica korelacije</vt:lpstr>
      <vt:lpstr>Matrica korelacije</vt:lpstr>
      <vt:lpstr>Dijagram rasipanja</vt:lpstr>
      <vt:lpstr>LOGISTIČKA REGRESIJA FORMULA</vt:lpstr>
      <vt:lpstr>LOGISTIČKA REGRESIJA FORMULA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MULTIVARIJANTNA I DUBINSKA ANALIZA PODATAKA</dc:title>
  <dc:creator>Joshua Lee Fletcher</dc:creator>
  <cp:lastModifiedBy>Noa M</cp:lastModifiedBy>
  <cp:revision>123</cp:revision>
  <dcterms:created xsi:type="dcterms:W3CDTF">2024-05-05T14:23:36Z</dcterms:created>
  <dcterms:modified xsi:type="dcterms:W3CDTF">2024-06-19T05:34:58Z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