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handoutMasterIdLst>
    <p:handoutMasterId r:id="rId24"/>
  </p:handoutMasterIdLst>
  <p:sldIdLst>
    <p:sldId id="436" r:id="rId5"/>
    <p:sldId id="437" r:id="rId6"/>
    <p:sldId id="438" r:id="rId7"/>
    <p:sldId id="452" r:id="rId8"/>
    <p:sldId id="440" r:id="rId9"/>
    <p:sldId id="448" r:id="rId10"/>
    <p:sldId id="449" r:id="rId11"/>
    <p:sldId id="450" r:id="rId12"/>
    <p:sldId id="451" r:id="rId13"/>
    <p:sldId id="441" r:id="rId14"/>
    <p:sldId id="439" r:id="rId15"/>
    <p:sldId id="442" r:id="rId16"/>
    <p:sldId id="443" r:id="rId17"/>
    <p:sldId id="444" r:id="rId18"/>
    <p:sldId id="445" r:id="rId19"/>
    <p:sldId id="446" r:id="rId20"/>
    <p:sldId id="447" r:id="rId21"/>
    <p:sldId id="43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94" autoAdjust="0"/>
  </p:normalViewPr>
  <p:slideViewPr>
    <p:cSldViewPr snapToGrid="0">
      <p:cViewPr varScale="1">
        <p:scale>
          <a:sx n="109" d="100"/>
          <a:sy n="109" d="100"/>
        </p:scale>
        <p:origin x="612" y="96"/>
      </p:cViewPr>
      <p:guideLst/>
    </p:cSldViewPr>
  </p:slideViewPr>
  <p:outlineViewPr>
    <p:cViewPr>
      <p:scale>
        <a:sx n="33" d="100"/>
        <a:sy n="33" d="100"/>
      </p:scale>
      <p:origin x="0" y="-1714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1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2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02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66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412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83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84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55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6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57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56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7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78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48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75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90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638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561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01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0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45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">
            <a:extLst>
              <a:ext uri="{FF2B5EF4-FFF2-40B4-BE49-F238E27FC236}">
                <a16:creationId xmlns:a16="http://schemas.microsoft.com/office/drawing/2014/main" id="{A18D9F31-445F-F144-A393-66C1BDE8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457002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24F2F994-08EA-D901-82B7-02E175B2F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3EE949-1BE5-CFA7-69CC-5235FFE07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1415562"/>
            <a:ext cx="5750171" cy="40092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18">
            <a:extLst>
              <a:ext uri="{FF2B5EF4-FFF2-40B4-BE49-F238E27FC236}">
                <a16:creationId xmlns:a16="http://schemas.microsoft.com/office/drawing/2014/main" id="{A2B2C17F-12DD-A683-5602-F16A1C9647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7908" y="1"/>
            <a:ext cx="4314092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1463040" tIns="822960" rIns="1463040" anchor="t" anchorCtr="0">
            <a:no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46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79D789-F69C-8306-0C19-DF73E6916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76415" y="360485"/>
            <a:ext cx="5032725" cy="3284203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2003524-9DE3-1117-2E91-80A1CB96D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308475" cy="6858000"/>
          </a:xfrm>
          <a:custGeom>
            <a:avLst/>
            <a:gdLst>
              <a:gd name="connsiteX0" fmla="*/ 0 w 4308475"/>
              <a:gd name="connsiteY0" fmla="*/ 0 h 6858000"/>
              <a:gd name="connsiteX1" fmla="*/ 4308475 w 4308475"/>
              <a:gd name="connsiteY1" fmla="*/ 0 h 6858000"/>
              <a:gd name="connsiteX2" fmla="*/ 4308475 w 4308475"/>
              <a:gd name="connsiteY2" fmla="*/ 3390898 h 6858000"/>
              <a:gd name="connsiteX3" fmla="*/ 4307536 w 4308475"/>
              <a:gd name="connsiteY3" fmla="*/ 3390898 h 6858000"/>
              <a:gd name="connsiteX4" fmla="*/ 4290702 w 4308475"/>
              <a:gd name="connsiteY4" fmla="*/ 3724279 h 6858000"/>
              <a:gd name="connsiteX5" fmla="*/ 1146183 w 4308475"/>
              <a:gd name="connsiteY5" fmla="*/ 6848898 h 6858000"/>
              <a:gd name="connsiteX6" fmla="*/ 953984 w 4308475"/>
              <a:gd name="connsiteY6" fmla="*/ 6857998 h 6858000"/>
              <a:gd name="connsiteX7" fmla="*/ 4308475 w 4308475"/>
              <a:gd name="connsiteY7" fmla="*/ 6857998 h 6858000"/>
              <a:gd name="connsiteX8" fmla="*/ 4308475 w 4308475"/>
              <a:gd name="connsiteY8" fmla="*/ 6858000 h 6858000"/>
              <a:gd name="connsiteX9" fmla="*/ 0 w 43084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8475" h="6858000">
                <a:moveTo>
                  <a:pt x="0" y="0"/>
                </a:moveTo>
                <a:lnTo>
                  <a:pt x="4308475" y="0"/>
                </a:lnTo>
                <a:lnTo>
                  <a:pt x="4308475" y="3390898"/>
                </a:lnTo>
                <a:lnTo>
                  <a:pt x="4307536" y="3390898"/>
                </a:lnTo>
                <a:lnTo>
                  <a:pt x="4290702" y="3724279"/>
                </a:lnTo>
                <a:cubicBezTo>
                  <a:pt x="4122756" y="5378008"/>
                  <a:pt x="2802922" y="6691208"/>
                  <a:pt x="1146183" y="6848898"/>
                </a:cubicBezTo>
                <a:lnTo>
                  <a:pt x="953984" y="6857998"/>
                </a:lnTo>
                <a:lnTo>
                  <a:pt x="4308475" y="6857998"/>
                </a:lnTo>
                <a:lnTo>
                  <a:pt x="43084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5C55B8-DD4C-A859-38F5-CC8FE0920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676306" y="3846391"/>
            <a:ext cx="5032725" cy="21367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1600">
                <a:solidFill>
                  <a:schemeClr val="bg2"/>
                </a:solidFill>
              </a:defRPr>
            </a:lvl2pPr>
            <a:lvl3pPr marL="914400" indent="0"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buNone/>
              <a:defRPr sz="1200">
                <a:solidFill>
                  <a:schemeClr val="bg2"/>
                </a:solidFill>
              </a:defRPr>
            </a:lvl4pPr>
            <a:lvl5pPr marL="1828800" indent="0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6DC123BA-30A1-50DE-FC24-33C67A8F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30876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18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10C35C-5361-BD30-EB79-01BD7215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948A7171-32A3-1CAC-DDFD-7C44DDAF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06FD5EAC-FAC4-CDB4-6AB8-809E940F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A13352-25BC-FD28-A34C-DD204D5BF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48" y="246183"/>
            <a:ext cx="9525000" cy="191952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4108AC-4ED2-99E6-0212-0AC0802C5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1600" y="2274033"/>
            <a:ext cx="9525000" cy="331787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93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6B6590-E6B3-B91C-752E-88256804F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6">
            <a:extLst>
              <a:ext uri="{FF2B5EF4-FFF2-40B4-BE49-F238E27FC236}">
                <a16:creationId xmlns:a16="http://schemas.microsoft.com/office/drawing/2014/main" id="{3A11B3D3-2DE9-50B1-D34F-653D46693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1493" y="365768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7">
            <a:extLst>
              <a:ext uri="{FF2B5EF4-FFF2-40B4-BE49-F238E27FC236}">
                <a16:creationId xmlns:a16="http://schemas.microsoft.com/office/drawing/2014/main" id="{5EEBEB28-1DE8-01FC-1208-CE71F445D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1">
            <a:extLst>
              <a:ext uri="{FF2B5EF4-FFF2-40B4-BE49-F238E27FC236}">
                <a16:creationId xmlns:a16="http://schemas.microsoft.com/office/drawing/2014/main" id="{836BB78A-11DB-CCF3-7F2E-C0243B409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0220F55-A7D0-A330-0E21-94E0D5ECA8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0734" y="835269"/>
            <a:ext cx="8690533" cy="2821183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60B5AC1-38AD-9D8D-25F1-F8E10DE48AD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45739" y="3858233"/>
            <a:ext cx="8700522" cy="195348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 sz="1600">
                <a:solidFill>
                  <a:schemeClr val="bg2"/>
                </a:solidFill>
              </a:defRPr>
            </a:lvl2pPr>
            <a:lvl3pPr marL="914400" indent="0" algn="ctr">
              <a:buNone/>
              <a:defRPr sz="1400">
                <a:solidFill>
                  <a:schemeClr val="bg2"/>
                </a:solidFill>
              </a:defRPr>
            </a:lvl3pPr>
            <a:lvl4pPr marL="1371600" indent="0" algn="ctr">
              <a:buNone/>
              <a:defRPr sz="1200">
                <a:solidFill>
                  <a:schemeClr val="bg2"/>
                </a:solidFill>
              </a:defRPr>
            </a:lvl4pPr>
            <a:lvl5pPr marL="1828800" indent="0" algn="ctr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9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FFEEC7-A0A7-27CB-3F2D-796281DCD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id="{2DCCFF86-2471-421E-E5FF-E38943252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8300B484-623C-071D-E849-138F76141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99A6249F-0E28-0ABF-FE63-7ECC0E106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805" y="344399"/>
            <a:ext cx="9599008" cy="172954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CCC29225-33B5-6D19-F0BA-DE3F864F64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4"/>
            <a:ext cx="4643438" cy="329863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FB67020D-DF60-17C1-8DEC-EDECF653540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18375" y="2274034"/>
            <a:ext cx="4643438" cy="329863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5812651-A64E-FA0C-7D84-B20BA7C67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0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6">
            <a:extLst>
              <a:ext uri="{FF2B5EF4-FFF2-40B4-BE49-F238E27FC236}">
                <a16:creationId xmlns:a16="http://schemas.microsoft.com/office/drawing/2014/main" id="{F8F589DA-127F-E2E7-6ADA-1D3C04799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5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0FBF0-749D-0FF0-74B6-3565174CA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DDA3FAB-74FF-4772-2BA4-B242E12A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BE95B3E-84B8-3910-65C9-87914802B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369277"/>
            <a:ext cx="9590215" cy="170851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90BA2746-C141-C524-CDDE-DD672A80A2C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3"/>
            <a:ext cx="3347782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53421E6F-1A11-40B7-DB53-FC96CE9D787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925269" y="2274033"/>
            <a:ext cx="603654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78CC75E-2849-6C28-42BF-61EBFD22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3947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8">
            <a:extLst>
              <a:ext uri="{FF2B5EF4-FFF2-40B4-BE49-F238E27FC236}">
                <a16:creationId xmlns:a16="http://schemas.microsoft.com/office/drawing/2014/main" id="{D8A19A74-FE0D-4975-5657-5362CEB4D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6117263" y="5090690"/>
            <a:ext cx="1807536" cy="17770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8CCA9-A930-4217-FC4B-419AD08ED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6913" y="2996911"/>
            <a:ext cx="6867747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25">
            <a:extLst>
              <a:ext uri="{FF2B5EF4-FFF2-40B4-BE49-F238E27FC236}">
                <a16:creationId xmlns:a16="http://schemas.microsoft.com/office/drawing/2014/main" id="{A5202170-963D-8D6D-EF61-11B291827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A71B5EB-558B-B072-1FF1-CDA55B10CC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57" y="328860"/>
            <a:ext cx="6136643" cy="17770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B84F4814-519C-86D2-1886-90E0A98968D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71204" y="2282999"/>
            <a:ext cx="6136643" cy="368550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5A36A3E-F1BF-A2FC-E9BF-616718E65B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4800" y="0"/>
            <a:ext cx="4267200" cy="6858000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769D9C9-E3F7-6719-75F2-AA70DF83E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40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9">
            <a:extLst>
              <a:ext uri="{FF2B5EF4-FFF2-40B4-BE49-F238E27FC236}">
                <a16:creationId xmlns:a16="http://schemas.microsoft.com/office/drawing/2014/main" id="{37D82C4C-B372-8DAD-C78B-5A7079992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E543C86-04BB-A7E0-26E4-1A793E98C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2052" y="345441"/>
            <a:ext cx="10202248" cy="176691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D1D15020-88F7-93D5-282B-0C23CB75788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71205" y="2282826"/>
            <a:ext cx="3180475" cy="365125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675AC522-525C-4C6F-8F28-3B2FC909B3FF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4940300" y="2282825"/>
            <a:ext cx="5880100" cy="3651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0D9D4E-52D5-4BAF-8096-D301073D3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15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6">
            <a:extLst>
              <a:ext uri="{FF2B5EF4-FFF2-40B4-BE49-F238E27FC236}">
                <a16:creationId xmlns:a16="http://schemas.microsoft.com/office/drawing/2014/main" id="{F8F589DA-127F-E2E7-6ADA-1D3C04799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5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0FBF0-749D-0FF0-74B6-3565174CA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DDA3FAB-74FF-4772-2BA4-B242E12A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BE95B3E-84B8-3910-65C9-87914802B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369277"/>
            <a:ext cx="9590215" cy="170851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53421E6F-1A11-40B7-DB53-FC96CE9D787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69269" y="2284193"/>
            <a:ext cx="603654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90BA2746-C141-C524-CDDE-DD672A80A2C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708899" y="2284193"/>
            <a:ext cx="325291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78CC75E-2849-6C28-42BF-61EBFD22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71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>
            <a:extLst>
              <a:ext uri="{FF2B5EF4-FFF2-40B4-BE49-F238E27FC236}">
                <a16:creationId xmlns:a16="http://schemas.microsoft.com/office/drawing/2014/main" id="{BE9B1BD7-8F62-244D-062B-D0A716D1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4BAE39C-758E-B299-0906-86DA058B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975" y="345440"/>
            <a:ext cx="9448803" cy="174354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ED21C7D0-0E84-DFA8-FC77-93D7B17FA7E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365250" y="2295525"/>
            <a:ext cx="9448800" cy="36528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4F72DC-A10E-0921-2E94-08CAC9D50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50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181407F-D7F6-56CB-135C-01868BC191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7" y="1088211"/>
            <a:ext cx="4602483" cy="489601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517585-E867-BB06-B195-272DA0F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8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2D9EBD-88FB-A2C3-7EC2-46DD7B532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22">
            <a:extLst>
              <a:ext uri="{FF2B5EF4-FFF2-40B4-BE49-F238E27FC236}">
                <a16:creationId xmlns:a16="http://schemas.microsoft.com/office/drawing/2014/main" id="{CB417425-9078-B6E8-97F7-BAA1536BA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D7F56B38-71B8-A745-8D9C-BBEA278F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9905999" y="4572027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5E5C644-63C0-D8A4-7EF1-1681AFB1F4D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24599" y="1088210"/>
            <a:ext cx="4373564" cy="489489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bg2"/>
                </a:solidFill>
              </a:defRPr>
            </a:lvl2pPr>
            <a:lvl3pPr marL="914400" indent="0">
              <a:spcBef>
                <a:spcPts val="0"/>
              </a:spcBef>
              <a:spcAft>
                <a:spcPts val="600"/>
              </a:spcAft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4pPr>
            <a:lvl5pPr marL="18288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2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870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05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97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771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274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2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526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3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2" r:id="rId20"/>
    <p:sldLayoutId id="2147483733" r:id="rId21"/>
    <p:sldLayoutId id="2147483734" r:id="rId22"/>
    <p:sldLayoutId id="2147483735" r:id="rId23"/>
    <p:sldLayoutId id="2147483736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6" y="1397977"/>
            <a:ext cx="10202248" cy="536331"/>
          </a:xfrm>
        </p:spPr>
        <p:txBody>
          <a:bodyPr anchor="t">
            <a:normAutofit/>
          </a:bodyPr>
          <a:lstStyle/>
          <a:p>
            <a:pPr algn="l"/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</a:rPr>
              <a:t>MULTIVARIJANTNA I DUBINSKA ANALIZA PODATAKA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31CAD1-F82F-92BA-8262-24DC1B957B96}"/>
              </a:ext>
            </a:extLst>
          </p:cNvPr>
          <p:cNvSpPr txBox="1">
            <a:spLocks/>
          </p:cNvSpPr>
          <p:nvPr/>
        </p:nvSpPr>
        <p:spPr>
          <a:xfrm>
            <a:off x="1188306" y="615462"/>
            <a:ext cx="10610970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ZDRAVSTVENI POKAZATELJI</a:t>
            </a:r>
          </a:p>
          <a:p>
            <a:pPr algn="l"/>
            <a:r>
              <a:rPr lang="hr-HR" sz="9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DIJABETESA</a:t>
            </a:r>
            <a:endParaRPr lang="hr-HR" sz="72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r"/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CDC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Diabetes</a:t>
            </a:r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health</a:t>
            </a:r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indicators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7BFEF-BE58-4596-1E91-CB867FAA7A0C}"/>
              </a:ext>
            </a:extLst>
          </p:cNvPr>
          <p:cNvSpPr txBox="1"/>
          <p:nvPr/>
        </p:nvSpPr>
        <p:spPr>
          <a:xfrm>
            <a:off x="994876" y="4798303"/>
            <a:ext cx="10804400" cy="107721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hr-H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Joshua Lee Fletcher, Noa Midžić</a:t>
            </a:r>
          </a:p>
          <a:p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Mentorica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Prof. dr. sc. Jasminka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Dobša</a:t>
            </a:r>
            <a:endParaRPr lang="hr-HR" sz="16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F05020202040302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hr-H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Fakultet organizacije i informatike</a:t>
            </a:r>
          </a:p>
          <a:p>
            <a:r>
              <a:rPr lang="hr-H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Informacijsko i programsko inženjerstvo 1.4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5FF9CE-3B0F-D670-DDCF-F8580F143DF7}"/>
              </a:ext>
            </a:extLst>
          </p:cNvPr>
          <p:cNvSpPr txBox="1">
            <a:spLocks/>
          </p:cNvSpPr>
          <p:nvPr/>
        </p:nvSpPr>
        <p:spPr>
          <a:xfrm>
            <a:off x="1157412" y="413238"/>
            <a:ext cx="10610970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ZDRAVSTVENI POKAZATELJI</a:t>
            </a:r>
          </a:p>
          <a:p>
            <a:pPr algn="l"/>
            <a:r>
              <a:rPr lang="hr-HR" sz="9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DIJABETESA</a:t>
            </a:r>
            <a:endParaRPr lang="hr-HR" sz="72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push dir="u"/>
      </p:transition>
    </mc:Choice>
    <mc:Fallback>
      <p:transition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E2532-F4A7-30E2-0525-1FF82D28A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812B21BF-F96D-7223-A402-1B3C94D7F7D2}"/>
              </a:ext>
            </a:extLst>
          </p:cNvPr>
          <p:cNvSpPr txBox="1">
            <a:spLocks/>
          </p:cNvSpPr>
          <p:nvPr/>
        </p:nvSpPr>
        <p:spPr>
          <a:xfrm>
            <a:off x="536331" y="706000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720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6" name="Content Placeholder 15">
            <a:extLst>
              <a:ext uri="{FF2B5EF4-FFF2-40B4-BE49-F238E27FC236}">
                <a16:creationId xmlns:a16="http://schemas.microsoft.com/office/drawing/2014/main" id="{17F79CF8-C71E-C63D-FFD1-4A739B985AF4}"/>
              </a:ext>
            </a:extLst>
          </p:cNvPr>
          <p:cNvSpPr txBox="1">
            <a:spLocks/>
          </p:cNvSpPr>
          <p:nvPr/>
        </p:nvSpPr>
        <p:spPr>
          <a:xfrm>
            <a:off x="1057607" y="2792878"/>
            <a:ext cx="4559422" cy="307159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diabetes_binary_5050split_health_indicators_BRFSS2015</a:t>
            </a:r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r>
              <a:rPr lang="hr-HR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csv</a:t>
            </a:r>
            <a:endParaRPr lang="hr-HR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hr-HR" b="1" dirty="0">
                <a:solidFill>
                  <a:schemeClr val="bg2"/>
                </a:solidFill>
              </a:rPr>
              <a:t>70.000+ opservacija</a:t>
            </a:r>
            <a:endParaRPr lang="hr-HR" sz="2000" b="1" dirty="0">
              <a:solidFill>
                <a:schemeClr val="bg2"/>
              </a:solidFill>
            </a:endParaRPr>
          </a:p>
          <a:p>
            <a:r>
              <a:rPr lang="hr-HR" sz="2000" b="1" dirty="0">
                <a:solidFill>
                  <a:schemeClr val="bg2"/>
                </a:solidFill>
              </a:rPr>
              <a:t>Python skripta</a:t>
            </a:r>
          </a:p>
          <a:p>
            <a:pPr lvl="1"/>
            <a:r>
              <a:rPr lang="hr-HR" b="1" dirty="0">
                <a:solidFill>
                  <a:schemeClr val="bg2"/>
                </a:solidFill>
              </a:rPr>
              <a:t>Odabir 2.000 opservacija na nasumičan način</a:t>
            </a:r>
          </a:p>
          <a:p>
            <a:pPr lvl="1"/>
            <a:r>
              <a:rPr lang="pt-BR" b="1" dirty="0">
                <a:solidFill>
                  <a:schemeClr val="bg2"/>
                </a:solidFill>
              </a:rPr>
              <a:t>50% </a:t>
            </a:r>
            <a:r>
              <a:rPr lang="pt-BR" b="1" dirty="0" err="1">
                <a:solidFill>
                  <a:schemeClr val="bg2"/>
                </a:solidFill>
              </a:rPr>
              <a:t>ispitanika</a:t>
            </a:r>
            <a:r>
              <a:rPr lang="hr-H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bg2"/>
                </a:solidFill>
              </a:rPr>
              <a:t>nema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bg2"/>
                </a:solidFill>
              </a:rPr>
              <a:t>dijabetes</a:t>
            </a:r>
            <a:r>
              <a:rPr lang="pt-BR" b="1" dirty="0">
                <a:solidFill>
                  <a:schemeClr val="bg2"/>
                </a:solidFill>
              </a:rPr>
              <a:t> (0) i 50% ima</a:t>
            </a:r>
            <a:r>
              <a:rPr lang="hr-HR" b="1" dirty="0">
                <a:solidFill>
                  <a:schemeClr val="bg2"/>
                </a:solidFill>
              </a:rPr>
              <a:t> </a:t>
            </a:r>
            <a:r>
              <a:rPr lang="hr-HR" b="1" dirty="0" err="1">
                <a:solidFill>
                  <a:schemeClr val="bg2"/>
                </a:solidFill>
              </a:rPr>
              <a:t>predijabetes</a:t>
            </a:r>
            <a:r>
              <a:rPr lang="hr-HR" b="1" dirty="0">
                <a:solidFill>
                  <a:schemeClr val="bg2"/>
                </a:solidFill>
              </a:rPr>
              <a:t> ili dijabetes </a:t>
            </a:r>
            <a:r>
              <a:rPr lang="pt-BR" b="1" dirty="0">
                <a:solidFill>
                  <a:schemeClr val="bg2"/>
                </a:solidFill>
              </a:rPr>
              <a:t>(1)</a:t>
            </a:r>
            <a:endParaRPr lang="hr-HR" b="1" dirty="0">
              <a:solidFill>
                <a:schemeClr val="bg2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F9BCF1FA-4447-9C22-532B-A9BB79F31654}"/>
              </a:ext>
            </a:extLst>
          </p:cNvPr>
          <p:cNvSpPr txBox="1">
            <a:spLocks/>
          </p:cNvSpPr>
          <p:nvPr/>
        </p:nvSpPr>
        <p:spPr>
          <a:xfrm>
            <a:off x="498231" y="706000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45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push dir="u"/>
      </p:transition>
    </mc:Choice>
    <mc:Fallback>
      <p:transition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7F92FBB-F1A6-DCA3-4B03-5EA99AE4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overview</a:t>
            </a:r>
          </a:p>
        </p:txBody>
      </p:sp>
      <p:pic>
        <p:nvPicPr>
          <p:cNvPr id="24" name="Picture Placeholder 23" descr="Green lights in the sky">
            <a:extLst>
              <a:ext uri="{FF2B5EF4-FFF2-40B4-BE49-F238E27FC236}">
                <a16:creationId xmlns:a16="http://schemas.microsoft.com/office/drawing/2014/main" id="{61357E36-869D-B6D4-3E6E-ED43A227E59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37" b="37"/>
          <a:stretch/>
        </p:blipFill>
        <p:spPr/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3E47AC3-3E43-6A30-A709-127578992F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beautifully designed product that's both stylish and functional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E44FC-E43E-3153-168E-0A84BD9E6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10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push dir="u"/>
      </p:transition>
    </mc:Choice>
    <mc:Fallback>
      <p:transition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465791-02C3-85CB-EC2D-AE1D097A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competition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CC286-7253-B31F-DFE6-802920A9FC6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noProof="1"/>
              <a:t>Our product is priced below that of other companies on the market</a:t>
            </a:r>
          </a:p>
          <a:p>
            <a:r>
              <a:rPr lang="en-US" noProof="1"/>
              <a:t>Design is simple and easy to use, compared to the complex designs of the competitors</a:t>
            </a:r>
          </a:p>
          <a:p>
            <a:r>
              <a:rPr lang="en-US" noProof="1"/>
              <a:t>Affordability is the main draw for our consumers to our product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D75BC5-46CC-A36D-B72E-AE0A832FACB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noProof="1"/>
              <a:t>Company A product is more expensive</a:t>
            </a:r>
          </a:p>
          <a:p>
            <a:r>
              <a:rPr lang="en-US" noProof="1"/>
              <a:t>Companies B &amp; C product is expensive and inconvenient to use</a:t>
            </a:r>
          </a:p>
          <a:p>
            <a:r>
              <a:rPr lang="en-US" noProof="1"/>
              <a:t>Companies D &amp; E product is affordable, but inconvenient to use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F2AD9-EC94-1F3D-3B79-64938E47A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864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push dir="u"/>
      </p:transition>
    </mc:Choice>
    <mc:Fallback>
      <p:transition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45D54-A284-835B-B949-4F6D36F3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overview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80981-6211-B9EF-9A10-4D4B043758C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Unique</a:t>
            </a:r>
          </a:p>
          <a:p>
            <a:r>
              <a:rPr lang="en-US" dirty="0"/>
              <a:t>First to market</a:t>
            </a:r>
          </a:p>
          <a:p>
            <a:r>
              <a:rPr lang="en-US" dirty="0"/>
              <a:t>Tested</a:t>
            </a:r>
          </a:p>
          <a:p>
            <a:r>
              <a:rPr lang="en-US" dirty="0"/>
              <a:t>Authentic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41F6D-09FB-DE91-905B-ACA52F64E5B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Only product specifically dedicated to this niche market</a:t>
            </a:r>
          </a:p>
          <a:p>
            <a:r>
              <a:rPr lang="en-US" dirty="0"/>
              <a:t>First beautifully designed product that's both stylish and functional</a:t>
            </a:r>
          </a:p>
          <a:p>
            <a:r>
              <a:rPr lang="en-US" dirty="0"/>
              <a:t>Conducted testing with college students in the area</a:t>
            </a:r>
          </a:p>
          <a:p>
            <a:r>
              <a:rPr lang="en-US" dirty="0"/>
              <a:t>Designed with the help and input of experts in the field 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E04509-99F0-B7A3-5C7A-C5A635046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49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push dir="u"/>
      </p:transition>
    </mc:Choice>
    <mc:Fallback>
      <p:transition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3AAEC5E-1903-897F-3899-D104894ED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strategy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E171ED2-DFD4-666E-F6D1-C672E5CE864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b="1" dirty="0"/>
              <a:t>Feb 20XX: </a:t>
            </a:r>
            <a:r>
              <a:rPr lang="en-US" dirty="0"/>
              <a:t>roll out product to high profile or top-level participants to help establish the product</a:t>
            </a:r>
          </a:p>
          <a:p>
            <a:r>
              <a:rPr lang="en-US" b="1" dirty="0"/>
              <a:t>May 20XX: </a:t>
            </a:r>
            <a:r>
              <a:rPr lang="en-US" dirty="0"/>
              <a:t>release the product to the public and monitor press release and social media accounts</a:t>
            </a:r>
          </a:p>
          <a:p>
            <a:r>
              <a:rPr lang="en-US" b="1" dirty="0"/>
              <a:t>Oct 20XX: </a:t>
            </a:r>
            <a:r>
              <a:rPr lang="en-US" dirty="0"/>
              <a:t>gather feedback and adjust product design as necessary</a:t>
            </a:r>
          </a:p>
        </p:txBody>
      </p:sp>
      <p:pic>
        <p:nvPicPr>
          <p:cNvPr id="18" name="Picture Placeholder 17" descr="A mountain with snow and stars in the sky">
            <a:extLst>
              <a:ext uri="{FF2B5EF4-FFF2-40B4-BE49-F238E27FC236}">
                <a16:creationId xmlns:a16="http://schemas.microsoft.com/office/drawing/2014/main" id="{191982FA-A9CA-9ACC-09E4-77FD999BDBF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03" b="103"/>
          <a:stretch/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270016-E0B6-DAC7-B6DA-CC7F3A15D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3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push dir="u"/>
      </p:transition>
    </mc:Choice>
    <mc:Fallback>
      <p:transition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B8613F-2883-10AE-89EE-754728CF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05B3C4-FE12-5928-4EAA-8598EFD0C58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/>
              <a:t>Opportunity to build</a:t>
            </a:r>
          </a:p>
          <a:p>
            <a:r>
              <a:rPr lang="en-US"/>
              <a:t>Fully inclusive market</a:t>
            </a:r>
          </a:p>
          <a:p>
            <a:r>
              <a:rPr lang="en-US"/>
              <a:t>Total addressable market</a:t>
            </a:r>
          </a:p>
          <a:p>
            <a:r>
              <a:rPr lang="en-US" noProof="1"/>
              <a:t>Freedom to invent</a:t>
            </a:r>
            <a:endParaRPr lang="en-US" dirty="0"/>
          </a:p>
          <a:p>
            <a:r>
              <a:rPr lang="en-US" noProof="1"/>
              <a:t>Selectively inclusive market</a:t>
            </a:r>
          </a:p>
          <a:p>
            <a:r>
              <a:rPr lang="en-US" noProof="1"/>
              <a:t>Serviceable available market</a:t>
            </a:r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887699C6-CB3E-5460-294B-E837E67D5665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197825002"/>
              </p:ext>
            </p:extLst>
          </p:nvPr>
        </p:nvGraphicFramePr>
        <p:xfrm>
          <a:off x="4940300" y="2282825"/>
          <a:ext cx="5880103" cy="365045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87401">
                  <a:extLst>
                    <a:ext uri="{9D8B030D-6E8A-4147-A177-3AD203B41FA5}">
                      <a16:colId xmlns:a16="http://schemas.microsoft.com/office/drawing/2014/main" val="3233966979"/>
                    </a:ext>
                  </a:extLst>
                </a:gridCol>
                <a:gridCol w="908051">
                  <a:extLst>
                    <a:ext uri="{9D8B030D-6E8A-4147-A177-3AD203B41FA5}">
                      <a16:colId xmlns:a16="http://schemas.microsoft.com/office/drawing/2014/main" val="1158840958"/>
                    </a:ext>
                  </a:extLst>
                </a:gridCol>
                <a:gridCol w="996949">
                  <a:extLst>
                    <a:ext uri="{9D8B030D-6E8A-4147-A177-3AD203B41FA5}">
                      <a16:colId xmlns:a16="http://schemas.microsoft.com/office/drawing/2014/main" val="101494732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53728004"/>
                    </a:ext>
                  </a:extLst>
                </a:gridCol>
                <a:gridCol w="1435102">
                  <a:extLst>
                    <a:ext uri="{9D8B030D-6E8A-4147-A177-3AD203B41FA5}">
                      <a16:colId xmlns:a16="http://schemas.microsoft.com/office/drawing/2014/main" val="4218738779"/>
                    </a:ext>
                  </a:extLst>
                </a:gridCol>
              </a:tblGrid>
              <a:tr h="730090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Clients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Orders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Gross revenue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Net revenue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213590700"/>
                  </a:ext>
                </a:extLst>
              </a:tr>
              <a:tr h="7300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$10,000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$7,000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830826746"/>
                  </a:ext>
                </a:extLst>
              </a:tr>
              <a:tr h="7300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$20,000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$16,000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517333721"/>
                  </a:ext>
                </a:extLst>
              </a:tr>
              <a:tr h="7300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$30,000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$25,000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21589815"/>
                  </a:ext>
                </a:extLst>
              </a:tr>
              <a:tr h="7300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$40,000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$30,000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4583280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E97A5F-8A74-2493-9B0C-E5376396F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24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push dir="u"/>
      </p:transition>
    </mc:Choice>
    <mc:Fallback>
      <p:transition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D9321D-79AC-AC52-77EE-48647BFA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overview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B8AA87-ACD9-1978-6D0D-24BB242F771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Our product makes consumer lives easier, and no other product on the market offers the same features</a:t>
            </a:r>
          </a:p>
          <a:p>
            <a:r>
              <a:rPr lang="en-US" dirty="0"/>
              <a:t>Gen Z (18-25 years old)</a:t>
            </a:r>
          </a:p>
          <a:p>
            <a:r>
              <a:rPr lang="en-US" dirty="0"/>
              <a:t>Reduce expenses for replacement products </a:t>
            </a:r>
          </a:p>
          <a:p>
            <a:r>
              <a:rPr lang="en-US" dirty="0"/>
              <a:t>Simple design that gives customers the targeted information they need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2EDD3-76F0-EC11-1B2B-26FD766ADA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Close the gap</a:t>
            </a:r>
          </a:p>
          <a:p>
            <a:r>
              <a:rPr lang="en-US" dirty="0"/>
              <a:t>Target audience </a:t>
            </a:r>
          </a:p>
          <a:p>
            <a:r>
              <a:rPr lang="en-US" dirty="0"/>
              <a:t>Cost savings</a:t>
            </a:r>
          </a:p>
          <a:p>
            <a:r>
              <a:rPr lang="en-US" dirty="0"/>
              <a:t>Easy to use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6EE69C-73C8-9D1D-8226-203542625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068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push dir="u"/>
      </p:transition>
    </mc:Choice>
    <mc:Fallback>
      <p:transition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EC8120-03A6-79A1-60C1-65C1DD28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0021BEA6-386D-37D7-6134-208FBDFAB170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093656459"/>
              </p:ext>
            </p:extLst>
          </p:nvPr>
        </p:nvGraphicFramePr>
        <p:xfrm>
          <a:off x="1365250" y="2295525"/>
          <a:ext cx="9448803" cy="365295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942978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835275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1835275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1835275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</a:tblGrid>
              <a:tr h="52185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1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2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3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521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Income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52185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Users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1,600,000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52185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Sales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52185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 price per sale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52185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Revenue @ 15%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5,625,000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48,000,000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216,000,000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521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Gross profit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5,625,000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48,000,000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216,000,000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AD04E-B0C3-A19B-5DDC-ECB871A83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04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push dir="u"/>
      </p:transition>
    </mc:Choice>
    <mc:Fallback>
      <p:transition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71D8FC-E122-CABE-6FCE-615B2C34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1F7719-973C-41CB-9EA9-DC7CEC76A0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Brita Tamm </a:t>
            </a:r>
          </a:p>
          <a:p>
            <a:r>
              <a:rPr lang="en-US" dirty="0"/>
              <a:t>502-555-0152 </a:t>
            </a:r>
          </a:p>
          <a:p>
            <a:r>
              <a:rPr lang="en-US" dirty="0"/>
              <a:t>brita@firstupconsultants.com 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2280806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push dir="u"/>
      </p:transition>
    </mc:Choice>
    <mc:Fallback>
      <p:transition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2" y="1389186"/>
            <a:ext cx="3446584" cy="3631222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hr-HR" sz="7200" dirty="0">
                <a:latin typeface="Boucherie Block" panose="02000506000000020004" pitchFamily="2" charset="0"/>
              </a:rPr>
              <a:t>SADRŽAJ</a:t>
            </a:r>
            <a:endParaRPr lang="en-US" sz="7200" dirty="0"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3E35D75A-A7A6-98C2-4715-E49DA7B74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3210" y="605560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8" name="Graphic 7" descr="Clipboard Mixed with solid fill">
            <a:extLst>
              <a:ext uri="{FF2B5EF4-FFF2-40B4-BE49-F238E27FC236}">
                <a16:creationId xmlns:a16="http://schemas.microsoft.com/office/drawing/2014/main" id="{EE290897-32DF-1F57-52C9-17525CD1C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13210" y="3806348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10" name="Graphic 9" descr="Stop outline">
            <a:extLst>
              <a:ext uri="{FF2B5EF4-FFF2-40B4-BE49-F238E27FC236}">
                <a16:creationId xmlns:a16="http://schemas.microsoft.com/office/drawing/2014/main" id="{B3ECBB31-39BE-62A6-98DD-7A3E981C46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13210" y="1709480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3AD72B-90AE-FA3F-588B-C9BBF0AB789C}"/>
              </a:ext>
            </a:extLst>
          </p:cNvPr>
          <p:cNvSpPr txBox="1"/>
          <p:nvPr/>
        </p:nvSpPr>
        <p:spPr>
          <a:xfrm>
            <a:off x="4736122" y="1831328"/>
            <a:ext cx="1002323" cy="646331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l-GR" sz="3600" b="1" dirty="0">
                <a:solidFill>
                  <a:schemeClr val="accent2"/>
                </a:solidFill>
              </a:rPr>
              <a:t>χ2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924A9940-7609-095C-4DF7-8E5090B966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13210" y="2757914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15" name="Graphic 14" descr="Race Flag with solid fill">
            <a:extLst>
              <a:ext uri="{FF2B5EF4-FFF2-40B4-BE49-F238E27FC236}">
                <a16:creationId xmlns:a16="http://schemas.microsoft.com/office/drawing/2014/main" id="{E9F20D99-3730-361C-20E2-39E5D13AB0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19071" y="4854782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7A48EBEF-157A-F446-3790-D7E299049F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22730" y="4854781"/>
            <a:ext cx="4873869" cy="831273"/>
          </a:xfrm>
        </p:spPr>
        <p:txBody>
          <a:bodyPr>
            <a:normAutofit/>
          </a:bodyPr>
          <a:lstStyle/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Zaključak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5CF2FAC-BED8-7127-0643-4B1C290C7565}"/>
              </a:ext>
            </a:extLst>
          </p:cNvPr>
          <p:cNvSpPr txBox="1">
            <a:spLocks/>
          </p:cNvSpPr>
          <p:nvPr/>
        </p:nvSpPr>
        <p:spPr>
          <a:xfrm>
            <a:off x="6016869" y="605560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Dataset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p</a:t>
            </a:r>
            <a:r>
              <a:rPr lang="hr-HR" b="1" dirty="0" err="1">
                <a:solidFill>
                  <a:schemeClr val="accent1">
                    <a:lumMod val="75000"/>
                  </a:schemeClr>
                </a:solidFill>
              </a:rPr>
              <a:t>riprema</a:t>
            </a:r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 podataka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67DF3029-B2E4-1B82-46EE-BFB9BBDEE28F}"/>
              </a:ext>
            </a:extLst>
          </p:cNvPr>
          <p:cNvSpPr txBox="1">
            <a:spLocks/>
          </p:cNvSpPr>
          <p:nvPr/>
        </p:nvSpPr>
        <p:spPr>
          <a:xfrm>
            <a:off x="6016869" y="1733883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Hi-Kvadrat test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93891258-FB13-5D6A-A0F7-E39C4AC955F1}"/>
              </a:ext>
            </a:extLst>
          </p:cNvPr>
          <p:cNvSpPr txBox="1">
            <a:spLocks/>
          </p:cNvSpPr>
          <p:nvPr/>
        </p:nvSpPr>
        <p:spPr>
          <a:xfrm>
            <a:off x="6016869" y="2789160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Provjera uvjeta za parametarske testove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2C72D10-A765-3E24-4739-58B203B8CAA3}"/>
              </a:ext>
            </a:extLst>
          </p:cNvPr>
          <p:cNvSpPr txBox="1">
            <a:spLocks/>
          </p:cNvSpPr>
          <p:nvPr/>
        </p:nvSpPr>
        <p:spPr>
          <a:xfrm>
            <a:off x="6016869" y="3806348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Wilcoxon rank-sum test</a:t>
            </a:r>
          </a:p>
        </p:txBody>
      </p:sp>
    </p:spTree>
    <p:extLst>
      <p:ext uri="{BB962C8B-B14F-4D97-AF65-F5344CB8AC3E}">
        <p14:creationId xmlns:p14="http://schemas.microsoft.com/office/powerpoint/2010/main" val="2567017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push dir="u"/>
      </p:transition>
    </mc:Choice>
    <mc:Fallback>
      <p:transition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2D1A1D-C829-1AB2-E39F-5E0D7BAEA895}"/>
              </a:ext>
            </a:extLst>
          </p:cNvPr>
          <p:cNvSpPr txBox="1"/>
          <p:nvPr/>
        </p:nvSpPr>
        <p:spPr>
          <a:xfrm>
            <a:off x="6705932" y="1288765"/>
            <a:ext cx="548606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r-H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endParaRPr lang="hr-HR" sz="16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5050split_health_indicators_BRFSS2015.csv"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frac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reset_index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to_csv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"selected_data.csv"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6272AF0-1C15-2EC5-37C3-695128D4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1127187"/>
            <a:ext cx="5080697" cy="2253343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anchor="t">
            <a:normAutofit/>
          </a:bodyPr>
          <a:lstStyle/>
          <a:p>
            <a:pPr algn="ctr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193CA1-6A14-2595-A9C5-EEBB32A09603}"/>
              </a:ext>
            </a:extLst>
          </p:cNvPr>
          <p:cNvSpPr txBox="1">
            <a:spLocks/>
          </p:cNvSpPr>
          <p:nvPr/>
        </p:nvSpPr>
        <p:spPr>
          <a:xfrm>
            <a:off x="1057607" y="3214065"/>
            <a:ext cx="4559422" cy="307159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diabetes_binary_5050split_health_indicators_BRFSS2015</a:t>
            </a:r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r>
              <a:rPr lang="hr-HR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csv</a:t>
            </a:r>
            <a:endParaRPr lang="hr-HR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hr-HR" b="1" dirty="0">
                <a:solidFill>
                  <a:schemeClr val="bg2"/>
                </a:solidFill>
              </a:rPr>
              <a:t>70.000+ opservacija</a:t>
            </a:r>
            <a:endParaRPr lang="hr-HR" sz="2000" b="1" dirty="0">
              <a:solidFill>
                <a:schemeClr val="bg2"/>
              </a:solidFill>
            </a:endParaRPr>
          </a:p>
          <a:p>
            <a:r>
              <a:rPr lang="hr-HR" sz="2000" b="1" dirty="0">
                <a:solidFill>
                  <a:schemeClr val="bg2"/>
                </a:solidFill>
              </a:rPr>
              <a:t>Python skripta</a:t>
            </a:r>
          </a:p>
          <a:p>
            <a:pPr lvl="1"/>
            <a:r>
              <a:rPr lang="hr-HR" b="1" dirty="0">
                <a:solidFill>
                  <a:schemeClr val="bg2"/>
                </a:solidFill>
              </a:rPr>
              <a:t>Odabir 2.000 opservacija na nasumičan način</a:t>
            </a:r>
          </a:p>
          <a:p>
            <a:pPr lvl="1"/>
            <a:r>
              <a:rPr lang="pt-BR" b="1" dirty="0">
                <a:solidFill>
                  <a:schemeClr val="bg2"/>
                </a:solidFill>
              </a:rPr>
              <a:t>50% </a:t>
            </a:r>
            <a:r>
              <a:rPr lang="pt-BR" b="1" dirty="0" err="1">
                <a:solidFill>
                  <a:schemeClr val="bg2"/>
                </a:solidFill>
              </a:rPr>
              <a:t>ispitanika</a:t>
            </a:r>
            <a:r>
              <a:rPr lang="hr-H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bg2"/>
                </a:solidFill>
              </a:rPr>
              <a:t>nema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bg2"/>
                </a:solidFill>
              </a:rPr>
              <a:t>dijabetes</a:t>
            </a:r>
            <a:r>
              <a:rPr lang="pt-BR" b="1" dirty="0">
                <a:solidFill>
                  <a:schemeClr val="bg2"/>
                </a:solidFill>
              </a:rPr>
              <a:t> (0) i 50% ima</a:t>
            </a:r>
            <a:r>
              <a:rPr lang="hr-HR" b="1" dirty="0">
                <a:solidFill>
                  <a:schemeClr val="bg2"/>
                </a:solidFill>
              </a:rPr>
              <a:t> </a:t>
            </a:r>
            <a:r>
              <a:rPr lang="hr-HR" b="1" dirty="0" err="1">
                <a:solidFill>
                  <a:schemeClr val="bg2"/>
                </a:solidFill>
              </a:rPr>
              <a:t>predijabetes</a:t>
            </a:r>
            <a:r>
              <a:rPr lang="hr-HR" b="1" dirty="0">
                <a:solidFill>
                  <a:schemeClr val="bg2"/>
                </a:solidFill>
              </a:rPr>
              <a:t> ili dijabetes </a:t>
            </a:r>
            <a:r>
              <a:rPr lang="pt-BR" b="1" dirty="0">
                <a:solidFill>
                  <a:schemeClr val="bg2"/>
                </a:solidFill>
              </a:rPr>
              <a:t>(1)</a:t>
            </a:r>
            <a:endParaRPr lang="hr-HR" b="1" dirty="0">
              <a:solidFill>
                <a:schemeClr val="bg2"/>
              </a:solidFill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8C7484A-84C9-475F-A75A-6C1D3A0F7774}"/>
              </a:ext>
            </a:extLst>
          </p:cNvPr>
          <p:cNvSpPr txBox="1">
            <a:spLocks/>
          </p:cNvSpPr>
          <p:nvPr/>
        </p:nvSpPr>
        <p:spPr>
          <a:xfrm>
            <a:off x="498231" y="112718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720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175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push dir="u"/>
      </p:transition>
    </mc:Choice>
    <mc:Fallback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2D1A1D-C829-1AB2-E39F-5E0D7BAEA895}"/>
              </a:ext>
            </a:extLst>
          </p:cNvPr>
          <p:cNvSpPr txBox="1"/>
          <p:nvPr/>
        </p:nvSpPr>
        <p:spPr>
          <a:xfrm>
            <a:off x="6705932" y="1288765"/>
            <a:ext cx="5486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Podaci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</a:t>
            </a:r>
            <a:r>
              <a:rPr lang="hr-H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žda</a:t>
            </a:r>
            <a:r>
              <a:rPr lang="hr-HR" sz="1600" dirty="0">
                <a:solidFill>
                  <a:srgbClr val="9CDCFE"/>
                </a:solidFill>
                <a:latin typeface="Consolas" panose="020B0609020204030204" pitchFamily="49" charset="0"/>
              </a:rPr>
              <a:t>, planiranje u tijeku…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8C7484A-84C9-475F-A75A-6C1D3A0F7774}"/>
              </a:ext>
            </a:extLst>
          </p:cNvPr>
          <p:cNvSpPr txBox="1">
            <a:spLocks/>
          </p:cNvSpPr>
          <p:nvPr/>
        </p:nvSpPr>
        <p:spPr>
          <a:xfrm>
            <a:off x="603735" y="112718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54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STATISTIKA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193CA1-6A14-2595-A9C5-EEBB32A09603}"/>
              </a:ext>
            </a:extLst>
          </p:cNvPr>
          <p:cNvSpPr txBox="1">
            <a:spLocks/>
          </p:cNvSpPr>
          <p:nvPr/>
        </p:nvSpPr>
        <p:spPr>
          <a:xfrm>
            <a:off x="1057607" y="3214065"/>
            <a:ext cx="4559422" cy="30715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desc</a:t>
            </a:r>
            <a:endParaRPr lang="hr-HR" b="1" dirty="0">
              <a:solidFill>
                <a:schemeClr val="bg2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EB16F7D-4B36-9497-2A84-6E0285EB9A8D}"/>
              </a:ext>
            </a:extLst>
          </p:cNvPr>
          <p:cNvSpPr txBox="1">
            <a:spLocks/>
          </p:cNvSpPr>
          <p:nvPr/>
        </p:nvSpPr>
        <p:spPr>
          <a:xfrm>
            <a:off x="571503" y="1121331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54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STATISTIKA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067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push dir="u"/>
      </p:transition>
    </mc:Choice>
    <mc:Fallback>
      <p:transition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na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razini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signifikantnosti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 1%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879601"/>
            <a:ext cx="9525000" cy="4546600"/>
          </a:xfrm>
        </p:spPr>
        <p:txBody>
          <a:bodyPr>
            <a:normAutofit/>
          </a:bodyPr>
          <a:lstStyle/>
          <a:p>
            <a:r>
              <a:rPr lang="en-US" b="1" dirty="0" err="1"/>
              <a:t>HighChol</a:t>
            </a:r>
            <a:r>
              <a:rPr lang="en-US" b="1" dirty="0"/>
              <a:t> – H1</a:t>
            </a:r>
          </a:p>
          <a:p>
            <a:r>
              <a:rPr lang="en-US" b="1" dirty="0" err="1"/>
              <a:t>CholCheck</a:t>
            </a:r>
            <a:r>
              <a:rPr lang="en-US" b="1" dirty="0"/>
              <a:t> – H1</a:t>
            </a:r>
          </a:p>
          <a:p>
            <a:r>
              <a:rPr lang="en-US" b="1" dirty="0" err="1"/>
              <a:t>BMI_Group</a:t>
            </a:r>
            <a:r>
              <a:rPr lang="en-US" b="1" dirty="0"/>
              <a:t> – H1</a:t>
            </a:r>
          </a:p>
          <a:p>
            <a:r>
              <a:rPr lang="en-US" b="1" dirty="0" err="1"/>
              <a:t>HvyAlcoholConsump</a:t>
            </a:r>
            <a:r>
              <a:rPr lang="en-US" b="1" dirty="0"/>
              <a:t> – H1</a:t>
            </a:r>
          </a:p>
          <a:p>
            <a:r>
              <a:rPr lang="en-US" b="1" dirty="0" err="1"/>
              <a:t>AnyHealthcare</a:t>
            </a:r>
            <a:r>
              <a:rPr lang="en-US" b="1" dirty="0"/>
              <a:t> – H0</a:t>
            </a:r>
          </a:p>
          <a:p>
            <a:r>
              <a:rPr lang="en-US" b="1" dirty="0" err="1"/>
              <a:t>NoDocbcCost</a:t>
            </a:r>
            <a:r>
              <a:rPr lang="en-US" b="1" dirty="0"/>
              <a:t> – H0</a:t>
            </a:r>
          </a:p>
          <a:p>
            <a:r>
              <a:rPr lang="en-US" b="1" dirty="0"/>
              <a:t>Sex – H0</a:t>
            </a:r>
          </a:p>
          <a:p>
            <a:r>
              <a:rPr lang="en-US" b="1" dirty="0" err="1"/>
              <a:t>Age_Group</a:t>
            </a:r>
            <a:r>
              <a:rPr lang="en-US" b="1" dirty="0"/>
              <a:t> – H1</a:t>
            </a:r>
          </a:p>
          <a:p>
            <a:r>
              <a:rPr lang="en-US" b="1" dirty="0" err="1"/>
              <a:t>Education_Group</a:t>
            </a:r>
            <a:r>
              <a:rPr lang="en-US" b="1" dirty="0"/>
              <a:t> – H1</a:t>
            </a:r>
          </a:p>
          <a:p>
            <a:r>
              <a:rPr lang="en-US" b="1" dirty="0"/>
              <a:t>Income – H1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28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push dir="u"/>
      </p:transition>
    </mc:Choice>
    <mc:Fallback>
      <p:transition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BMI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grupe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601191"/>
            <a:ext cx="9525000" cy="584775"/>
          </a:xfrm>
        </p:spPr>
        <p:txBody>
          <a:bodyPr>
            <a:normAutofit/>
          </a:bodyPr>
          <a:lstStyle/>
          <a:p>
            <a:r>
              <a:rPr lang="hr-HR" sz="1800" dirty="0"/>
              <a:t>Grupiranje podataka za primjenu hi-kvadrat testa</a:t>
            </a: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D3475-5505-A91E-A503-28C2B6494A9F}"/>
              </a:ext>
            </a:extLst>
          </p:cNvPr>
          <p:cNvSpPr txBox="1"/>
          <p:nvPr/>
        </p:nvSpPr>
        <p:spPr>
          <a:xfrm>
            <a:off x="1371600" y="2165704"/>
            <a:ext cx="347654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BMI_Group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18.5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29.9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39.9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Inf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"Underweight“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"Healthy weight"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"Overweight"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"Obesity"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"Severe obesity"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33B35C-7639-5E73-9D5D-EB48A1AC16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12"/>
          <a:stretch/>
        </p:blipFill>
        <p:spPr>
          <a:xfrm>
            <a:off x="1371601" y="4828351"/>
            <a:ext cx="8813800" cy="1743318"/>
          </a:xfrm>
          <a:prstGeom prst="rect">
            <a:avLst/>
          </a:prstGeom>
        </p:spPr>
      </p:pic>
      <p:pic>
        <p:nvPicPr>
          <p:cNvPr id="8" name="Content Placeholder 5" descr="A graph of different sizes of bars&#10;&#10;Description automatically generated with medium confidence">
            <a:extLst>
              <a:ext uri="{FF2B5EF4-FFF2-40B4-BE49-F238E27FC236}">
                <a16:creationId xmlns:a16="http://schemas.microsoft.com/office/drawing/2014/main" id="{43AEAF8F-0D76-9FE5-0842-C100CAD7A3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" t="4075" r="6133" b="14466"/>
          <a:stretch/>
        </p:blipFill>
        <p:spPr>
          <a:xfrm>
            <a:off x="5203745" y="2041198"/>
            <a:ext cx="6426200" cy="29995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7A0B7F-726A-9648-1BCB-8E2FE251FE9C}"/>
              </a:ext>
            </a:extLst>
          </p:cNvPr>
          <p:cNvSpPr txBox="1"/>
          <p:nvPr/>
        </p:nvSpPr>
        <p:spPr>
          <a:xfrm>
            <a:off x="7130398" y="5116668"/>
            <a:ext cx="286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1.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BMI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grupe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102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33B35C-7639-5E73-9D5D-EB48A1AC16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4" r="2038"/>
          <a:stretch/>
        </p:blipFill>
        <p:spPr>
          <a:xfrm>
            <a:off x="1371600" y="4672035"/>
            <a:ext cx="8277948" cy="1440759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43AEAF8F-0D76-9FE5-0842-C100CAD7A3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71" t="7351" r="7697" b="15356"/>
          <a:stretch/>
        </p:blipFill>
        <p:spPr>
          <a:xfrm>
            <a:off x="6348045" y="1601192"/>
            <a:ext cx="5464311" cy="351547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grupe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godina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601191"/>
            <a:ext cx="9525000" cy="584775"/>
          </a:xfrm>
        </p:spPr>
        <p:txBody>
          <a:bodyPr>
            <a:normAutofit/>
          </a:bodyPr>
          <a:lstStyle/>
          <a:p>
            <a:r>
              <a:rPr lang="hr-HR" sz="1800" dirty="0" err="1"/>
              <a:t>Dataset</a:t>
            </a:r>
            <a:r>
              <a:rPr lang="hr-HR" sz="1800" dirty="0"/>
              <a:t> koristi AGEG5YR (</a:t>
            </a:r>
            <a:r>
              <a:rPr lang="en-US" sz="1800" dirty="0"/>
              <a:t>1 = 18-24</a:t>
            </a:r>
            <a:r>
              <a:rPr lang="hr-HR" sz="1800" dirty="0"/>
              <a:t>,</a:t>
            </a:r>
            <a:r>
              <a:rPr lang="en-US" sz="1800" dirty="0"/>
              <a:t> 9 = 60-64</a:t>
            </a:r>
            <a:r>
              <a:rPr lang="hr-HR" sz="1800" dirty="0"/>
              <a:t>,</a:t>
            </a:r>
            <a:r>
              <a:rPr lang="en-US" sz="1800" dirty="0"/>
              <a:t> 13 = 80</a:t>
            </a:r>
            <a:r>
              <a:rPr lang="hr-HR" sz="1800" dirty="0"/>
              <a:t>+)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D3475-5505-A91E-A503-28C2B6494A9F}"/>
              </a:ext>
            </a:extLst>
          </p:cNvPr>
          <p:cNvSpPr txBox="1"/>
          <p:nvPr/>
        </p:nvSpPr>
        <p:spPr>
          <a:xfrm>
            <a:off x="1371600" y="2373896"/>
            <a:ext cx="480939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Age_Group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seq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13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)),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labels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"18-34"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"35-54"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"55-69"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"70-80+"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A0B7F-726A-9648-1BCB-8E2FE251FE9C}"/>
              </a:ext>
            </a:extLst>
          </p:cNvPr>
          <p:cNvSpPr txBox="1"/>
          <p:nvPr/>
        </p:nvSpPr>
        <p:spPr>
          <a:xfrm>
            <a:off x="7746763" y="5116668"/>
            <a:ext cx="314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2.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grupe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godina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017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6CFF8F-5938-61C4-27CA-9A87FE0DA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851" y="2604980"/>
            <a:ext cx="9541436" cy="365376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spol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580033"/>
            <a:ext cx="5532293" cy="918074"/>
          </a:xfrm>
        </p:spPr>
        <p:txBody>
          <a:bodyPr>
            <a:normAutofit fontScale="85000" lnSpcReduction="10000"/>
          </a:bodyPr>
          <a:lstStyle/>
          <a:p>
            <a:r>
              <a:rPr lang="hr-HR" dirty="0"/>
              <a:t>Na razini signifikantnosti 1% - odbačena je </a:t>
            </a:r>
            <a:r>
              <a:rPr lang="hr-HR" dirty="0" err="1"/>
              <a:t>nul</a:t>
            </a:r>
            <a:r>
              <a:rPr lang="hr-HR" dirty="0"/>
              <a:t>-hipoteza</a:t>
            </a:r>
          </a:p>
          <a:p>
            <a:r>
              <a:rPr lang="hr-HR" dirty="0"/>
              <a:t>Na razini signifikantnosti 5% - muškarci imaju veću tendenciju biti dijabetičari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43AEAF8F-0D76-9FE5-0842-C100CAD7A3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61" t="7317" r="8995" b="15329"/>
          <a:stretch/>
        </p:blipFill>
        <p:spPr>
          <a:xfrm>
            <a:off x="6903893" y="843231"/>
            <a:ext cx="4468818" cy="29053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7A0B7F-726A-9648-1BCB-8E2FE251FE9C}"/>
              </a:ext>
            </a:extLst>
          </p:cNvPr>
          <p:cNvSpPr txBox="1"/>
          <p:nvPr/>
        </p:nvSpPr>
        <p:spPr>
          <a:xfrm>
            <a:off x="8234267" y="3760810"/>
            <a:ext cx="230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3.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spol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131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zarada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43AEAF8F-0D76-9FE5-0842-C100CAD7A3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69" t="4105" r="6982" b="11673"/>
          <a:stretch/>
        </p:blipFill>
        <p:spPr>
          <a:xfrm>
            <a:off x="1268186" y="1953087"/>
            <a:ext cx="5219343" cy="35481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7A0B7F-726A-9648-1BCB-8E2FE251FE9C}"/>
              </a:ext>
            </a:extLst>
          </p:cNvPr>
          <p:cNvSpPr txBox="1"/>
          <p:nvPr/>
        </p:nvSpPr>
        <p:spPr>
          <a:xfrm>
            <a:off x="2687539" y="5476309"/>
            <a:ext cx="255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3.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zaradu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E414C5-8D58-C86F-5C27-EC63DACC2A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041"/>
          <a:stretch/>
        </p:blipFill>
        <p:spPr>
          <a:xfrm>
            <a:off x="7764933" y="3167070"/>
            <a:ext cx="2658668" cy="13683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8C5F1D-35AA-E523-88C8-8140E76A39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179"/>
          <a:stretch/>
        </p:blipFill>
        <p:spPr>
          <a:xfrm>
            <a:off x="6729507" y="2951625"/>
            <a:ext cx="5153080" cy="136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028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453AF4-4FB0-4B39-9296-55DED383E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5C2001-E626-4890-B405-22B5BD1CB0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D7C3E5-1734-4636-9EC5-AEB06BF1FB2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{B4293EEA-35DE-4920-B06B-E04FB0D61421}tf89118109_win32</Template>
  <TotalTime>116</TotalTime>
  <Words>917</Words>
  <Application>Microsoft Office PowerPoint</Application>
  <PresentationFormat>Widescreen</PresentationFormat>
  <Paragraphs>214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Nova Light</vt:lpstr>
      <vt:lpstr>Boucherie Block</vt:lpstr>
      <vt:lpstr>Calibri</vt:lpstr>
      <vt:lpstr>Consolas</vt:lpstr>
      <vt:lpstr>Elephant</vt:lpstr>
      <vt:lpstr>ModOverlayVTI</vt:lpstr>
      <vt:lpstr>MULTIVARIJANTNA I DUBINSKA ANALIZA PODATAKA</vt:lpstr>
      <vt:lpstr>SADRŽAJ</vt:lpstr>
      <vt:lpstr>Priprema podataka</vt:lpstr>
      <vt:lpstr>PowerPoint Presentation</vt:lpstr>
      <vt:lpstr>Hi-kvadrat testovi na razini signifikantnosti 1%</vt:lpstr>
      <vt:lpstr>Hi-kvadrat testovi BMI grupe</vt:lpstr>
      <vt:lpstr>Hi-kvadrat testovi grupe godina</vt:lpstr>
      <vt:lpstr>Hi-kvadrat testovi spol</vt:lpstr>
      <vt:lpstr>Hi-kvadrat testovi zarada</vt:lpstr>
      <vt:lpstr>PowerPoint Presentation</vt:lpstr>
      <vt:lpstr>Product overview</vt:lpstr>
      <vt:lpstr>Our competition</vt:lpstr>
      <vt:lpstr>Product overview </vt:lpstr>
      <vt:lpstr>Growth strategy</vt:lpstr>
      <vt:lpstr>Market overview</vt:lpstr>
      <vt:lpstr>Product overview  </vt:lpstr>
      <vt:lpstr>Financials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MULTIVARIJANTNA I DUBINSKA ANALIZA PODATAKA</dc:title>
  <dc:creator>Joshua Lee Fletcher</dc:creator>
  <cp:lastModifiedBy>Joshua Lee Fletcher</cp:lastModifiedBy>
  <cp:revision>21</cp:revision>
  <dcterms:created xsi:type="dcterms:W3CDTF">2024-05-05T14:23:36Z</dcterms:created>
  <dcterms:modified xsi:type="dcterms:W3CDTF">2024-05-05T16:20:07Z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