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3" r:id="rId5"/>
    <p:sldId id="265" r:id="rId6"/>
    <p:sldId id="264" r:id="rId7"/>
    <p:sldId id="262" r:id="rId8"/>
    <p:sldId id="267" r:id="rId9"/>
    <p:sldId id="260" r:id="rId10"/>
    <p:sldId id="258" r:id="rId11"/>
    <p:sldId id="259" r:id="rId12"/>
    <p:sldId id="269" r:id="rId13"/>
    <p:sldId id="268" r:id="rId14"/>
    <p:sldId id="273" r:id="rId15"/>
    <p:sldId id="261" r:id="rId16"/>
    <p:sldId id="266" r:id="rId1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6FA3-662D-BE65-45EF-E117DCB86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A372A-3F77-446B-6270-40FF4A0C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CF27B-E3DD-484B-0337-82AFB954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5.5.2024.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D338D-83BA-F3B1-EA25-3BD8BF46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D4053-6579-AD53-DC6D-25A079CC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48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7C81-E984-67F5-40FF-201353EC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09B70-6F5A-35A7-BBBB-A16D52370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4DE93-3240-D2CA-31CF-052AE1DA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5.5.2024.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A63F-5FBD-157C-8478-9CB0ED1F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8EA7-92A3-0C5A-FA4D-2D7BF70D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092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7DC06-331D-A5B2-9240-65C712BF4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7612B-5DCA-8CBB-88BD-8B2D5AA0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78A2-07F2-408B-2485-5FCA1623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5.5.2024.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73AAE-6AAE-0876-9D22-02C50807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004B-FBAD-39B3-4365-6CCA414E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16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B37E-723E-B5E7-D8AC-223537F9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4F20-D443-72F0-AEEF-8C5EA95C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7AE7C-4953-8387-1976-4FA4C666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5.5.2024.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B16B-D88D-FA53-C7C4-6C9DA8F4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1C2D-8688-05D1-4732-DBDF70CE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740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FF9E-72FE-8313-7B12-3F1F9BA9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F1FE-AAEC-7976-E475-16A23BCD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E4C33-E055-A26F-9858-FC5206B1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5.5.2024.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33F3-39AF-2E55-4C83-225C7123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2EE2A-BFDB-5345-6EE2-E9EA29C3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4952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D38C-0E0E-089E-0C07-96266659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08F5-BDDE-5C96-292F-84B624D65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364C9-2B27-B218-3390-3EAA8D7AF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2A804-066A-8316-9497-A9413D8C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5.5.2024.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8495D-48C2-E75F-8280-500D28EE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84955-9313-6D2D-CE41-73A0E1AF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800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944B-BA2F-7FA6-2FEB-FA549E12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8626-EFAC-9FAF-2465-6CC21A20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80D17-41AC-BFB3-A8A3-083A5AEC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AEC4F-9542-277C-E230-49FE8F31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7B4F4-21BF-96DB-9655-2C566C0E3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CF5A0-1A2C-211E-75C6-10ED542C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5.5.2024.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D56A6-097A-88B7-9754-D3F4B0C0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DDF03-8C16-722E-6D9C-2EFF4A05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491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12EE-A58E-3005-D293-8B38F0CF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550B1-E764-08B0-10A7-B43D8B0E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5.5.2024.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32B29-048B-6045-0EEC-D5D701E1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80063-1BAC-30E1-D4CA-07DF47E4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130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25591-3054-297F-B014-2A28F6E7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5.5.2024.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AD57C-FA51-7AF5-D699-B71D1BF0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6AF50-3FC7-86DD-DEF1-6E6E2281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546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8228-40EB-6696-C284-F2C15049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0D06-07DF-4B0F-C119-4AE644D7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108B5-9CC9-D723-8377-3EE439142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A9CEE-A4EF-4244-9012-DEA2D8C6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5.5.2024.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81834-A6EE-462D-9A55-74D42274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902B8-9CAB-929B-173D-D1DFDDDF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513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0C79-33A0-6487-9134-94E26354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669FE-CF1D-849D-E0D4-2B95C1A05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773EA-D4DA-AF3E-8C0A-BD5AA1994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EEB04-3785-C84C-045B-B6FA414C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5.5.2024.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8D0B5-2667-E839-B700-F22327DA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B4C19-9CAD-DD75-919A-EECB2271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241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8DC12-D80C-DF33-9F6C-C26714EA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E23E-FD92-1ED3-C855-7B416E5CB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1AC8-D0B9-E87C-8683-D35AA9ACB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F88F5-966A-43CC-ADAB-8973B23917CB}" type="datetimeFigureOut">
              <a:rPr lang="hr-HR" smtClean="0"/>
              <a:t>5.5.2024.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C9E7-C83D-D34D-277E-D4F6EA03B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1250-FD20-DA89-1C11-CB4941104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47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4A59-3C62-9E23-FEF6-279FE1D67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Zdravstveni</a:t>
            </a:r>
            <a:r>
              <a:rPr lang="en-US" dirty="0"/>
              <a:t> </a:t>
            </a:r>
            <a:r>
              <a:rPr lang="en-US" dirty="0" err="1"/>
              <a:t>pokazatelji</a:t>
            </a:r>
            <a:r>
              <a:rPr lang="en-US" dirty="0"/>
              <a:t> </a:t>
            </a:r>
            <a:r>
              <a:rPr lang="en-US" dirty="0" err="1"/>
              <a:t>dijabetesa</a:t>
            </a:r>
            <a:r>
              <a:rPr lang="en-US" dirty="0"/>
              <a:t> (CDC Diabetes Health Indicators)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B1B8C-92D0-4F1C-3C7B-94020DCBD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43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3733-45D3-C86B-DC5E-C6725F65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>
            <a:normAutofit/>
          </a:bodyPr>
          <a:lstStyle/>
          <a:p>
            <a:r>
              <a:rPr lang="hr-HR" sz="3200" dirty="0"/>
              <a:t>Provjera uvjeta za t-testove – F-test, </a:t>
            </a:r>
            <a:r>
              <a:rPr lang="hr-HR" sz="3200" dirty="0" err="1"/>
              <a:t>Leveneov</a:t>
            </a:r>
            <a:r>
              <a:rPr lang="hr-HR" sz="3200" dirty="0"/>
              <a:t> i </a:t>
            </a:r>
            <a:r>
              <a:rPr lang="hr-HR" sz="3200" dirty="0" err="1"/>
              <a:t>Bartlettov</a:t>
            </a:r>
            <a:r>
              <a:rPr lang="hr-HR" sz="3200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82E3-75BA-DDE4-43A6-3A081DFA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46AA5-1D37-3DCD-26A3-7E4EC8C9B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9" y="1408386"/>
            <a:ext cx="5822732" cy="4932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05046-1677-6D83-2E59-56045444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71" y="1408386"/>
            <a:ext cx="5907929" cy="50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F736-B245-11E0-4A83-4D877F1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3890"/>
            <a:ext cx="10515600" cy="5273073"/>
          </a:xfrm>
        </p:spPr>
        <p:txBody>
          <a:bodyPr/>
          <a:lstStyle/>
          <a:p>
            <a:r>
              <a:rPr lang="hr-HR" dirty="0" err="1"/>
              <a:t>Shapiro-Wilks</a:t>
            </a:r>
            <a:r>
              <a:rPr lang="hr-HR" dirty="0"/>
              <a:t> pokazuje da nema normalne distribucije za BMI ili Age ni u grupi dijabetičara ni u grupi ne-dijabetičara </a:t>
            </a:r>
          </a:p>
          <a:p>
            <a:pPr lvl="1"/>
            <a:r>
              <a:rPr lang="hr-HR" dirty="0"/>
              <a:t>koristimo </a:t>
            </a:r>
            <a:r>
              <a:rPr lang="hr-HR" dirty="0" err="1"/>
              <a:t>Leveneove</a:t>
            </a:r>
            <a:r>
              <a:rPr lang="hr-HR" dirty="0"/>
              <a:t> i </a:t>
            </a:r>
            <a:r>
              <a:rPr lang="hr-HR" dirty="0" err="1"/>
              <a:t>Bartlettove</a:t>
            </a:r>
            <a:r>
              <a:rPr lang="hr-HR" dirty="0"/>
              <a:t> testove za potvrdu F-testa</a:t>
            </a:r>
          </a:p>
          <a:p>
            <a:pPr lvl="1"/>
            <a:endParaRPr lang="hr-HR" dirty="0"/>
          </a:p>
          <a:p>
            <a:r>
              <a:rPr lang="hr-HR" dirty="0"/>
              <a:t>F-test, </a:t>
            </a:r>
            <a:r>
              <a:rPr lang="hr-HR" dirty="0" err="1"/>
              <a:t>Levene</a:t>
            </a:r>
            <a:r>
              <a:rPr lang="hr-HR" dirty="0"/>
              <a:t> i </a:t>
            </a:r>
            <a:r>
              <a:rPr lang="hr-HR" dirty="0" err="1"/>
              <a:t>Bartlett</a:t>
            </a:r>
            <a:r>
              <a:rPr lang="hr-HR" dirty="0"/>
              <a:t> -&gt; varijance između skupova nisu jednake ni za BMI ni za Age</a:t>
            </a:r>
          </a:p>
          <a:p>
            <a:endParaRPr lang="hr-HR" dirty="0"/>
          </a:p>
          <a:p>
            <a:r>
              <a:rPr lang="hr-HR" dirty="0"/>
              <a:t>Nisu ispunjeni uvjeti za parametarski test</a:t>
            </a:r>
          </a:p>
          <a:p>
            <a:r>
              <a:rPr lang="hr-HR" dirty="0"/>
              <a:t>Umjesto t-testova, koristimo MWW</a:t>
            </a:r>
          </a:p>
        </p:txBody>
      </p:sp>
    </p:spTree>
    <p:extLst>
      <p:ext uri="{BB962C8B-B14F-4D97-AF65-F5344CB8AC3E}">
        <p14:creationId xmlns:p14="http://schemas.microsoft.com/office/powerpoint/2010/main" val="406358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328-3D26-F561-8445-34B3211E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/>
          <a:lstStyle/>
          <a:p>
            <a:r>
              <a:rPr lang="hr-HR" dirty="0"/>
              <a:t>MWW test - BMI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F736-B245-11E0-4A83-4D877F190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B8B09-BDD3-F4F4-26CC-2053C2F8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6" y="1825625"/>
            <a:ext cx="11181470" cy="29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328-3D26-F561-8445-34B3211E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/>
          <a:lstStyle/>
          <a:p>
            <a:r>
              <a:rPr lang="hr-HR" dirty="0"/>
              <a:t>MWW test -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F736-B245-11E0-4A83-4D877F190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72620-7763-2A0F-C75C-50352C17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3" y="1825625"/>
            <a:ext cx="11143593" cy="28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6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E28D8732-73A8-FB13-D113-137324B04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6" y="1996965"/>
            <a:ext cx="11542581" cy="4572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170D22-A5FC-FD23-88A8-35D70302D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67" y="482240"/>
            <a:ext cx="477269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9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E0BA-807D-6F6E-B0ED-6468B8D2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772D-9512-D450-265B-65BC10D0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Više dijabetičara kod većih BMI-</a:t>
            </a:r>
            <a:r>
              <a:rPr lang="hr-HR" dirty="0" err="1"/>
              <a:t>jeva</a:t>
            </a:r>
            <a:endParaRPr lang="hr-HR" dirty="0"/>
          </a:p>
          <a:p>
            <a:r>
              <a:rPr lang="hr-HR" dirty="0"/>
              <a:t>Više dijabetičara u starijim dobnim skupinama (70+ godina)</a:t>
            </a:r>
          </a:p>
          <a:p>
            <a:r>
              <a:rPr lang="hr-HR" dirty="0"/>
              <a:t>Manje dijabetičara s višim stopama edukacije i zarade</a:t>
            </a:r>
          </a:p>
          <a:p>
            <a:r>
              <a:rPr lang="hr-HR" dirty="0"/>
              <a:t>Na 1% razini signifikantnosti nema korelacije između dijabetesa i spola, odnosno imanja zdravstvenog osiguranja</a:t>
            </a:r>
          </a:p>
          <a:p>
            <a:r>
              <a:rPr lang="hr-HR" dirty="0"/>
              <a:t>Nedostatak u </a:t>
            </a:r>
            <a:r>
              <a:rPr lang="hr-HR" dirty="0" err="1"/>
              <a:t>datasetu</a:t>
            </a:r>
            <a:r>
              <a:rPr lang="hr-HR" dirty="0"/>
              <a:t>: nije jasno navedeno je li uzet u obzir samo dijabetes tipa II ili oba tipa – u drugom slučaju se ovdje pronađene ovisnosti ne mogu generalizirati za sve tipove dijabetesa</a:t>
            </a:r>
          </a:p>
        </p:txBody>
      </p:sp>
    </p:spTree>
    <p:extLst>
      <p:ext uri="{BB962C8B-B14F-4D97-AF65-F5344CB8AC3E}">
        <p14:creationId xmlns:p14="http://schemas.microsoft.com/office/powerpoint/2010/main" val="13426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C31F-6CEF-E4ED-D2FE-455EF2B5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DA38-D981-C1EA-D5B5-21842790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4684494"/>
          </a:xfrm>
        </p:spPr>
        <p:txBody>
          <a:bodyPr>
            <a:normAutofit/>
          </a:bodyPr>
          <a:lstStyle/>
          <a:p>
            <a:r>
              <a:rPr lang="en-US" sz="2400" i="1" dirty="0"/>
              <a:t>Body mass index (BMI) | NHS inform</a:t>
            </a:r>
            <a:r>
              <a:rPr lang="en-US" sz="2400" dirty="0"/>
              <a:t> (no date). Available at: https://www.nhsinform.scot/healthy-living/food-and-nutrition/healthy-eating-and-weight-loss/body-mass-index-bmi/ (Accessed: May 5, 2024).</a:t>
            </a:r>
            <a:endParaRPr lang="hr-HR" sz="2400" i="1" dirty="0"/>
          </a:p>
          <a:p>
            <a:r>
              <a:rPr lang="en-US" sz="2400" i="1" dirty="0"/>
              <a:t>Diabetes Health Indicators Dataset</a:t>
            </a:r>
            <a:r>
              <a:rPr lang="en-US" sz="2400" dirty="0"/>
              <a:t> (no date). Available at: https://www.kaggle.com/datasets/alexteboul/diabetes-health-indicators-dataset/data?select=diabetes_binary_5050split_health_indicators_BRFSS2015.csv (Accessed: May 5, 2024).</a:t>
            </a:r>
            <a:endParaRPr lang="hr-HR" sz="2400" dirty="0"/>
          </a:p>
          <a:p>
            <a:r>
              <a:rPr lang="en-US" sz="2400" i="1" dirty="0"/>
              <a:t>Variable Home Page</a:t>
            </a:r>
            <a:r>
              <a:rPr lang="en-US" sz="2400" dirty="0"/>
              <a:t> (no date). Available at: https://www.icpsr.umich.edu/web/NAHDAP/studies/34085/datasets/0001/variables/AGEG5YR?archive=NAHDAP (Accessed: May 5, 2024).</a:t>
            </a: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8987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520A-0A0A-87AB-BBC7-D3212C46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51538" cy="1325563"/>
          </a:xfrm>
        </p:spPr>
        <p:txBody>
          <a:bodyPr/>
          <a:lstStyle/>
          <a:p>
            <a:r>
              <a:rPr lang="hr-HR" dirty="0"/>
              <a:t>Priprema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2257-A45D-F29F-6170-B248137A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2" y="1825625"/>
            <a:ext cx="3552497" cy="4351338"/>
          </a:xfrm>
        </p:spPr>
        <p:txBody>
          <a:bodyPr>
            <a:normAutofit fontScale="85000" lnSpcReduction="20000"/>
          </a:bodyPr>
          <a:lstStyle/>
          <a:p>
            <a:r>
              <a:rPr lang="hr-HR" sz="2800" dirty="0" err="1"/>
              <a:t>Dataset</a:t>
            </a:r>
            <a:r>
              <a:rPr lang="hr-HR" sz="2800" dirty="0"/>
              <a:t>: </a:t>
            </a:r>
            <a:r>
              <a:rPr lang="en-US" sz="2800" dirty="0"/>
              <a:t>diabetes_binary_5050split_health_indicators_BRFSS2015</a:t>
            </a:r>
            <a:r>
              <a:rPr lang="hr-HR" sz="2800" dirty="0"/>
              <a:t>.</a:t>
            </a:r>
            <a:r>
              <a:rPr lang="hr-HR" sz="2800" dirty="0" err="1"/>
              <a:t>csv</a:t>
            </a:r>
            <a:endParaRPr lang="hr-HR" sz="2800" dirty="0"/>
          </a:p>
          <a:p>
            <a:r>
              <a:rPr lang="hr-HR" dirty="0"/>
              <a:t>70.000+ opservacija</a:t>
            </a:r>
            <a:endParaRPr lang="hr-HR" sz="2800" dirty="0"/>
          </a:p>
          <a:p>
            <a:r>
              <a:rPr lang="hr-HR" sz="2800" dirty="0"/>
              <a:t>Napravljena Python skripta za odabir podskupa od 2.000 opservacija na nasumičan način, tako </a:t>
            </a:r>
            <a:r>
              <a:rPr lang="pt-BR" sz="2800" dirty="0"/>
              <a:t>da 50% ispitanika</a:t>
            </a:r>
            <a:r>
              <a:rPr lang="hr-HR" sz="2800" dirty="0"/>
              <a:t> </a:t>
            </a:r>
            <a:r>
              <a:rPr lang="pt-BR" sz="2800" dirty="0"/>
              <a:t>nema dijabetes (0) i 50% ima</a:t>
            </a:r>
            <a:r>
              <a:rPr lang="hr-HR" sz="2800" dirty="0"/>
              <a:t> </a:t>
            </a:r>
            <a:r>
              <a:rPr lang="hr-HR" sz="2800" dirty="0" err="1"/>
              <a:t>predijabetes</a:t>
            </a:r>
            <a:r>
              <a:rPr lang="hr-HR" sz="2800" dirty="0"/>
              <a:t> ili dijabetes </a:t>
            </a:r>
            <a:r>
              <a:rPr lang="pt-BR" sz="2800" dirty="0"/>
              <a:t>(1)</a:t>
            </a:r>
            <a:endParaRPr lang="hr-H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F492A-288D-6AFB-D32D-C48F86F3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512" y="543223"/>
            <a:ext cx="7855431" cy="57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1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520A-0A0A-87AB-BBC7-D3212C46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Hi-kvadrat testovi na razini signifikantnosti 1%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2257-A45D-F29F-6170-B248137A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HighChol</a:t>
            </a:r>
            <a:r>
              <a:rPr lang="hr-HR" dirty="0"/>
              <a:t> – H1</a:t>
            </a:r>
          </a:p>
          <a:p>
            <a:r>
              <a:rPr lang="en-US" dirty="0" err="1"/>
              <a:t>CholCheck</a:t>
            </a:r>
            <a:r>
              <a:rPr lang="hr-HR" dirty="0"/>
              <a:t> – H1</a:t>
            </a:r>
          </a:p>
          <a:p>
            <a:r>
              <a:rPr lang="en-US" dirty="0" err="1"/>
              <a:t>BMI_Group</a:t>
            </a:r>
            <a:r>
              <a:rPr lang="hr-HR" dirty="0"/>
              <a:t> – H1</a:t>
            </a:r>
          </a:p>
          <a:p>
            <a:r>
              <a:rPr lang="en-US" dirty="0" err="1"/>
              <a:t>HvyAlcoholConsump</a:t>
            </a:r>
            <a:r>
              <a:rPr lang="hr-HR" dirty="0"/>
              <a:t> – H1</a:t>
            </a:r>
          </a:p>
          <a:p>
            <a:r>
              <a:rPr lang="en-US" dirty="0" err="1"/>
              <a:t>AnyHealthcare</a:t>
            </a:r>
            <a:r>
              <a:rPr lang="hr-HR" dirty="0"/>
              <a:t> – H0</a:t>
            </a:r>
          </a:p>
          <a:p>
            <a:r>
              <a:rPr lang="en-US" dirty="0" err="1"/>
              <a:t>NoDocbcCost</a:t>
            </a:r>
            <a:r>
              <a:rPr lang="hr-HR" dirty="0"/>
              <a:t> – H0</a:t>
            </a:r>
          </a:p>
          <a:p>
            <a:r>
              <a:rPr lang="en-US" dirty="0"/>
              <a:t>Se</a:t>
            </a:r>
            <a:r>
              <a:rPr lang="hr-HR" dirty="0"/>
              <a:t>x – H0</a:t>
            </a:r>
          </a:p>
          <a:p>
            <a:r>
              <a:rPr lang="en-US" dirty="0" err="1"/>
              <a:t>Age_Group</a:t>
            </a:r>
            <a:r>
              <a:rPr lang="hr-HR" dirty="0"/>
              <a:t> – H1</a:t>
            </a:r>
          </a:p>
          <a:p>
            <a:r>
              <a:rPr lang="en-US" dirty="0" err="1"/>
              <a:t>Education_Group</a:t>
            </a:r>
            <a:r>
              <a:rPr lang="hr-HR" dirty="0"/>
              <a:t> – H1</a:t>
            </a:r>
          </a:p>
          <a:p>
            <a:r>
              <a:rPr lang="en-US" dirty="0"/>
              <a:t>Income</a:t>
            </a:r>
            <a:r>
              <a:rPr lang="hr-HR" dirty="0"/>
              <a:t> – H1</a:t>
            </a:r>
          </a:p>
        </p:txBody>
      </p:sp>
    </p:spTree>
    <p:extLst>
      <p:ext uri="{BB962C8B-B14F-4D97-AF65-F5344CB8AC3E}">
        <p14:creationId xmlns:p14="http://schemas.microsoft.com/office/powerpoint/2010/main" val="33515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4EA7-0A02-778A-EA21-7A644191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Hi-kvadrat test – </a:t>
            </a:r>
            <a:r>
              <a:rPr lang="hr-HR" dirty="0" err="1"/>
              <a:t>BMI_Group</a:t>
            </a: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1F40DB-0626-D916-3493-73880544D9F8}"/>
              </a:ext>
            </a:extLst>
          </p:cNvPr>
          <p:cNvSpPr txBox="1">
            <a:spLocks/>
          </p:cNvSpPr>
          <p:nvPr/>
        </p:nvSpPr>
        <p:spPr>
          <a:xfrm>
            <a:off x="375745" y="1797269"/>
            <a:ext cx="4545913" cy="270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000" dirty="0"/>
              <a:t>Grupiranje podataka za primjenu hi-kvadrat testa</a:t>
            </a:r>
          </a:p>
          <a:p>
            <a:r>
              <a:rPr lang="en-US" sz="2000" dirty="0" err="1"/>
              <a:t>data$BMI_Group</a:t>
            </a:r>
            <a:r>
              <a:rPr lang="en-US" sz="2000" dirty="0"/>
              <a:t> &lt;- cut(</a:t>
            </a:r>
            <a:r>
              <a:rPr lang="en-US" sz="2000" dirty="0" err="1"/>
              <a:t>data$BMI</a:t>
            </a:r>
            <a:r>
              <a:rPr lang="en-US" sz="2000" dirty="0"/>
              <a:t>, breaks = c(0, 18.5, 24.9, 29.9, 39.9, Inf),</a:t>
            </a:r>
            <a:r>
              <a:rPr lang="hr-HR" sz="2000" dirty="0"/>
              <a:t> </a:t>
            </a:r>
            <a:r>
              <a:rPr lang="en-US" sz="2000" dirty="0"/>
              <a:t>labels = c("Underweight", "Healthy weight", "Overweight", "Obesity", "Severe obesity"))</a:t>
            </a:r>
            <a:endParaRPr lang="hr-HR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00EE1E-558F-134E-2A13-C87D4D362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55" y="4516371"/>
            <a:ext cx="9059539" cy="1743318"/>
          </a:xfrm>
          <a:prstGeom prst="rect">
            <a:avLst/>
          </a:prstGeom>
        </p:spPr>
      </p:pic>
      <p:pic>
        <p:nvPicPr>
          <p:cNvPr id="6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5A77CB0E-558E-911C-A716-ABAA4D30A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48" y="1545022"/>
            <a:ext cx="7104992" cy="3682290"/>
          </a:xfrm>
        </p:spPr>
      </p:pic>
    </p:spTree>
    <p:extLst>
      <p:ext uri="{BB962C8B-B14F-4D97-AF65-F5344CB8AC3E}">
        <p14:creationId xmlns:p14="http://schemas.microsoft.com/office/powerpoint/2010/main" val="34136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4EA7-0A02-778A-EA21-7A644191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Hi-kvadrat test – </a:t>
            </a:r>
            <a:r>
              <a:rPr lang="hr-HR" dirty="0" err="1"/>
              <a:t>Age_Group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6625-A873-CC9B-776E-E0A937185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28" y="1584224"/>
            <a:ext cx="5668469" cy="2764221"/>
          </a:xfrm>
        </p:spPr>
        <p:txBody>
          <a:bodyPr>
            <a:normAutofit/>
          </a:bodyPr>
          <a:lstStyle/>
          <a:p>
            <a:r>
              <a:rPr lang="hr-HR" sz="2000" dirty="0" err="1"/>
              <a:t>Dataset</a:t>
            </a:r>
            <a:r>
              <a:rPr lang="hr-HR" sz="2000" dirty="0"/>
              <a:t> koristi AGEG5YR (</a:t>
            </a:r>
            <a:r>
              <a:rPr lang="en-US" sz="2000" dirty="0"/>
              <a:t>1 = 18-24</a:t>
            </a:r>
            <a:r>
              <a:rPr lang="hr-HR" sz="2000" dirty="0"/>
              <a:t>,</a:t>
            </a:r>
            <a:r>
              <a:rPr lang="en-US" sz="2000" dirty="0"/>
              <a:t> 9 = 60-64</a:t>
            </a:r>
            <a:r>
              <a:rPr lang="hr-HR" sz="2000" dirty="0"/>
              <a:t>,</a:t>
            </a:r>
            <a:r>
              <a:rPr lang="en-US" sz="2000" dirty="0"/>
              <a:t> 13 = 80</a:t>
            </a:r>
            <a:r>
              <a:rPr lang="hr-HR" sz="2000" dirty="0"/>
              <a:t>+)</a:t>
            </a:r>
          </a:p>
          <a:p>
            <a:r>
              <a:rPr lang="hr-HR" sz="2000" dirty="0"/>
              <a:t>Zbog smanjene veličine </a:t>
            </a:r>
            <a:r>
              <a:rPr lang="hr-HR" sz="2000" dirty="0" err="1"/>
              <a:t>dataseta</a:t>
            </a:r>
            <a:r>
              <a:rPr lang="hr-HR" sz="2000" dirty="0"/>
              <a:t> (2000 opservacija) potrebno dodatno grupiranje radi osiguravanja min. 5 podataka u svakoj grupi</a:t>
            </a:r>
          </a:p>
          <a:p>
            <a:r>
              <a:rPr lang="en-US" sz="2000" dirty="0" err="1"/>
              <a:t>data$Age_Group</a:t>
            </a:r>
            <a:r>
              <a:rPr lang="en-US" sz="2000" dirty="0"/>
              <a:t> &lt;- cut(</a:t>
            </a:r>
            <a:r>
              <a:rPr lang="en-US" sz="2000" dirty="0" err="1"/>
              <a:t>data$Age</a:t>
            </a:r>
            <a:r>
              <a:rPr lang="en-US" sz="2000" dirty="0"/>
              <a:t>, breaks = c(seq(0, 13, by=3)), labels = c "18-34", "35-54", "55-69", "70-80+"))</a:t>
            </a:r>
            <a:endParaRPr lang="hr-H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FF0E0-EF3E-9DA4-4E8B-7D62067E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4" y="4722853"/>
            <a:ext cx="9069066" cy="1552792"/>
          </a:xfrm>
          <a:prstGeom prst="rect">
            <a:avLst/>
          </a:prstGeom>
        </p:spPr>
      </p:pic>
      <p:pic>
        <p:nvPicPr>
          <p:cNvPr id="9" name="Picture 8" descr="A graph of bar plot&#10;&#10;Description automatically generated">
            <a:extLst>
              <a:ext uri="{FF2B5EF4-FFF2-40B4-BE49-F238E27FC236}">
                <a16:creationId xmlns:a16="http://schemas.microsoft.com/office/drawing/2014/main" id="{145E2568-AEBF-1925-0A5F-D2C14021D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648" y="1358751"/>
            <a:ext cx="6130924" cy="43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4EA7-0A02-778A-EA21-7A644191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Hi-kvadrat test - Sex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6B72D-63DB-E458-76B6-AD71500E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24" y="1502073"/>
            <a:ext cx="9541436" cy="3653764"/>
          </a:xfrm>
          <a:prstGeom prst="rect">
            <a:avLst/>
          </a:prstGeom>
        </p:spPr>
      </p:pic>
      <p:pic>
        <p:nvPicPr>
          <p:cNvPr id="7" name="Content Placeholder 6" descr="A graph of bar plot&#10;&#10;Description automatically generated">
            <a:extLst>
              <a:ext uri="{FF2B5EF4-FFF2-40B4-BE49-F238E27FC236}">
                <a16:creationId xmlns:a16="http://schemas.microsoft.com/office/drawing/2014/main" id="{320A65FC-4B2B-1ACB-FDDC-F5D931ED6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5" y="235881"/>
            <a:ext cx="5160580" cy="365631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EE687D-28BD-CC3A-0685-E6034EFAADF2}"/>
              </a:ext>
            </a:extLst>
          </p:cNvPr>
          <p:cNvSpPr txBox="1">
            <a:spLocks/>
          </p:cNvSpPr>
          <p:nvPr/>
        </p:nvSpPr>
        <p:spPr>
          <a:xfrm>
            <a:off x="553442" y="5531869"/>
            <a:ext cx="10515600" cy="760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Na razini signifikantnosti 5% - muškarci imaju veću tendenciju biti dijabetičari</a:t>
            </a:r>
          </a:p>
        </p:txBody>
      </p:sp>
    </p:spTree>
    <p:extLst>
      <p:ext uri="{BB962C8B-B14F-4D97-AF65-F5344CB8AC3E}">
        <p14:creationId xmlns:p14="http://schemas.microsoft.com/office/powerpoint/2010/main" val="192363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4EA7-0A02-778A-EA21-7A644191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Hi-kvadrat test - </a:t>
            </a:r>
            <a:r>
              <a:rPr lang="hr-HR" dirty="0" err="1"/>
              <a:t>Income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9FA1E-9D2A-1609-AC65-B1E65B44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7" y="4561876"/>
            <a:ext cx="8611802" cy="1505160"/>
          </a:xfrm>
          <a:prstGeom prst="rect">
            <a:avLst/>
          </a:prstGeom>
        </p:spPr>
      </p:pic>
      <p:pic>
        <p:nvPicPr>
          <p:cNvPr id="5" name="Content Placeholder 4" descr="A graph of bar plot&#10;&#10;Description automatically generated">
            <a:extLst>
              <a:ext uri="{FF2B5EF4-FFF2-40B4-BE49-F238E27FC236}">
                <a16:creationId xmlns:a16="http://schemas.microsoft.com/office/drawing/2014/main" id="{81D4ED31-1D1E-C027-8BC0-99C2399F3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3544"/>
            <a:ext cx="5074992" cy="3595671"/>
          </a:xfrm>
        </p:spPr>
      </p:pic>
    </p:spTree>
    <p:extLst>
      <p:ext uri="{BB962C8B-B14F-4D97-AF65-F5344CB8AC3E}">
        <p14:creationId xmlns:p14="http://schemas.microsoft.com/office/powerpoint/2010/main" val="280368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ECD8-C96A-633C-E983-99C8CE2D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6234"/>
            <a:ext cx="10515600" cy="5430729"/>
          </a:xfrm>
        </p:spPr>
        <p:txBody>
          <a:bodyPr/>
          <a:lstStyle/>
          <a:p>
            <a:r>
              <a:rPr lang="hr-HR" dirty="0"/>
              <a:t>2 nezavisna uzorka: dijabetičari i ne-dijabetičari</a:t>
            </a:r>
          </a:p>
          <a:p>
            <a:r>
              <a:rPr lang="hr-HR" dirty="0"/>
              <a:t>Odabrane varijable – BMI i Age (kontinuirane vrijednosti)</a:t>
            </a:r>
          </a:p>
          <a:p>
            <a:pPr lvl="1"/>
            <a:r>
              <a:rPr lang="hr-HR" dirty="0"/>
              <a:t>BMI (16-55)</a:t>
            </a:r>
          </a:p>
          <a:p>
            <a:pPr lvl="1"/>
            <a:r>
              <a:rPr lang="hr-HR" dirty="0"/>
              <a:t>Age (18-80+)</a:t>
            </a:r>
          </a:p>
          <a:p>
            <a:r>
              <a:rPr lang="hr-HR" dirty="0"/>
              <a:t>Provjera uvjeta za parametarski test:</a:t>
            </a:r>
          </a:p>
          <a:p>
            <a:pPr lvl="1"/>
            <a:r>
              <a:rPr lang="hr-HR" dirty="0"/>
              <a:t>Normalna distribucija (</a:t>
            </a:r>
            <a:r>
              <a:rPr lang="hr-HR" dirty="0" err="1"/>
              <a:t>Shapiro-Wilks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Jednakost varijanci skupova</a:t>
            </a:r>
          </a:p>
          <a:p>
            <a:pPr lvl="2"/>
            <a:r>
              <a:rPr lang="hr-HR" dirty="0"/>
              <a:t>S normalnom distribucijom skupova: F-test</a:t>
            </a:r>
          </a:p>
          <a:p>
            <a:pPr lvl="2"/>
            <a:r>
              <a:rPr lang="hr-HR" dirty="0"/>
              <a:t>Inače: </a:t>
            </a:r>
            <a:r>
              <a:rPr lang="hr-HR" dirty="0" err="1"/>
              <a:t>Leveneov</a:t>
            </a:r>
            <a:r>
              <a:rPr lang="hr-HR" dirty="0"/>
              <a:t> i </a:t>
            </a:r>
            <a:r>
              <a:rPr lang="hr-HR" dirty="0" err="1"/>
              <a:t>Bartlettov</a:t>
            </a:r>
            <a:r>
              <a:rPr lang="hr-HR" dirty="0"/>
              <a:t> test</a:t>
            </a:r>
          </a:p>
          <a:p>
            <a:r>
              <a:rPr lang="hr-HR" dirty="0"/>
              <a:t>Parametarski: T-test</a:t>
            </a:r>
          </a:p>
          <a:p>
            <a:r>
              <a:rPr lang="hr-HR" dirty="0" err="1"/>
              <a:t>Neparametarski</a:t>
            </a:r>
            <a:r>
              <a:rPr lang="hr-HR" dirty="0"/>
              <a:t>: MWW (</a:t>
            </a:r>
            <a:r>
              <a:rPr lang="hr-HR" dirty="0" err="1"/>
              <a:t>Wilcoxon</a:t>
            </a:r>
            <a:r>
              <a:rPr lang="hr-HR" dirty="0"/>
              <a:t> </a:t>
            </a:r>
            <a:r>
              <a:rPr lang="hr-HR" dirty="0" err="1"/>
              <a:t>Rank</a:t>
            </a:r>
            <a:r>
              <a:rPr lang="hr-HR" dirty="0"/>
              <a:t> </a:t>
            </a:r>
            <a:r>
              <a:rPr lang="hr-HR" dirty="0" err="1"/>
              <a:t>Sum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65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3733-45D3-C86B-DC5E-C6725F65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Provjera uvjeta za t-testove – </a:t>
            </a:r>
            <a:r>
              <a:rPr lang="hr-HR" sz="3600" dirty="0" err="1"/>
              <a:t>Shapiro-Wilksovi</a:t>
            </a:r>
            <a:r>
              <a:rPr lang="hr-HR" sz="3600" dirty="0"/>
              <a:t> testovi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97451-4B76-3D13-69AE-1AC994D3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0" y="1897306"/>
            <a:ext cx="5545020" cy="3614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068FA-D1A3-ABA0-6479-EAD2DAEC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398" y="1897306"/>
            <a:ext cx="6027602" cy="361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5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624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Zdravstveni pokazatelji dijabetesa (CDC Diabetes Health Indicators)</vt:lpstr>
      <vt:lpstr>Priprema podataka</vt:lpstr>
      <vt:lpstr>Hi-kvadrat testovi na razini signifikantnosti 1%</vt:lpstr>
      <vt:lpstr>Hi-kvadrat test – BMI_Group</vt:lpstr>
      <vt:lpstr>Hi-kvadrat test – Age_Group</vt:lpstr>
      <vt:lpstr>Hi-kvadrat test - Sex</vt:lpstr>
      <vt:lpstr>Hi-kvadrat test - Income</vt:lpstr>
      <vt:lpstr>PowerPoint Presentation</vt:lpstr>
      <vt:lpstr>Provjera uvjeta za t-testove – Shapiro-Wilksovi testovi</vt:lpstr>
      <vt:lpstr>Provjera uvjeta za t-testove – F-test, Leveneov i Bartlettov test</vt:lpstr>
      <vt:lpstr>PowerPoint Presentation</vt:lpstr>
      <vt:lpstr>MWW test - BMI</vt:lpstr>
      <vt:lpstr>MWW test - Age</vt:lpstr>
      <vt:lpstr>PowerPoint Presentation</vt:lpstr>
      <vt:lpstr>Zaključak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</dc:title>
  <dc:creator>Noa M</dc:creator>
  <cp:lastModifiedBy>Joshua Lee Fletcher</cp:lastModifiedBy>
  <cp:revision>34</cp:revision>
  <dcterms:created xsi:type="dcterms:W3CDTF">2024-05-05T06:39:30Z</dcterms:created>
  <dcterms:modified xsi:type="dcterms:W3CDTF">2024-05-05T15:40:02Z</dcterms:modified>
</cp:coreProperties>
</file>