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2"/>
  </p:notesMasterIdLst>
  <p:handoutMasterIdLst>
    <p:handoutMasterId r:id="rId33"/>
  </p:handoutMasterIdLst>
  <p:sldIdLst>
    <p:sldId id="436" r:id="rId5"/>
    <p:sldId id="437" r:id="rId6"/>
    <p:sldId id="452" r:id="rId7"/>
    <p:sldId id="453" r:id="rId8"/>
    <p:sldId id="454" r:id="rId9"/>
    <p:sldId id="487" r:id="rId10"/>
    <p:sldId id="464" r:id="rId11"/>
    <p:sldId id="474" r:id="rId12"/>
    <p:sldId id="467" r:id="rId13"/>
    <p:sldId id="468" r:id="rId14"/>
    <p:sldId id="455" r:id="rId15"/>
    <p:sldId id="440" r:id="rId16"/>
    <p:sldId id="475" r:id="rId17"/>
    <p:sldId id="476" r:id="rId18"/>
    <p:sldId id="448" r:id="rId19"/>
    <p:sldId id="478" r:id="rId20"/>
    <p:sldId id="479" r:id="rId21"/>
    <p:sldId id="480" r:id="rId22"/>
    <p:sldId id="482" r:id="rId23"/>
    <p:sldId id="484" r:id="rId24"/>
    <p:sldId id="488" r:id="rId25"/>
    <p:sldId id="485" r:id="rId26"/>
    <p:sldId id="486" r:id="rId27"/>
    <p:sldId id="463" r:id="rId28"/>
    <p:sldId id="469" r:id="rId29"/>
    <p:sldId id="439" r:id="rId30"/>
    <p:sldId id="461" r:id="rId31"/>
  </p:sldIdLst>
  <p:sldSz cx="12192000" cy="6858000"/>
  <p:notesSz cx="6858000" cy="9144000"/>
  <p:embeddedFontLst>
    <p:embeddedFont>
      <p:font typeface="Arial Nova Light" panose="020B0304020202020204" pitchFamily="34" charset="0"/>
      <p:regular r:id="rId34"/>
      <p:italic r:id="rId35"/>
    </p:embeddedFont>
    <p:embeddedFont>
      <p:font typeface="Boucherie Block" panose="02000506000000020004" pitchFamily="2" charset="0"/>
      <p:regular r:id="rId36"/>
      <p:bold r:id="rId37"/>
      <p: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Elephant" panose="02020904090505020303" pitchFamily="18" charset="0"/>
      <p:regular r:id="rId43"/>
      <p: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5" autoAdjust="0"/>
  </p:normalViewPr>
  <p:slideViewPr>
    <p:cSldViewPr snapToGrid="0">
      <p:cViewPr>
        <p:scale>
          <a:sx n="33" d="100"/>
          <a:sy n="33" d="100"/>
        </p:scale>
        <p:origin x="3534" y="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3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2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6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684c13214afe948638c763d075096dcec9850eeb/analysis/regresija.R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</a:t>
            </a:r>
            <a:r>
              <a:rPr lang="hr-H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ANALIZA PODATAKA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2"/>
            <a:ext cx="5080697" cy="3084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kontinuirane</a:t>
            </a:r>
            <a:r>
              <a:rPr lang="hr-HR" sz="1800" b="1" dirty="0">
                <a:solidFill>
                  <a:schemeClr val="bg2"/>
                </a:solidFill>
              </a:rPr>
              <a:t>,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kvalitativne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hr-HR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BMI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x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800" b="1" dirty="0">
                <a:solidFill>
                  <a:schemeClr val="bg2"/>
                </a:solidFill>
              </a:rPr>
              <a:t>14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800" b="1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9</a:t>
            </a:r>
            <a:r>
              <a:rPr lang="hr-HR" sz="1800" b="1" dirty="0">
                <a:solidFill>
                  <a:schemeClr val="bg2"/>
                </a:solidFill>
              </a:rPr>
              <a:t>2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Income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1, 2, 3, 4, 5, 6, 7, 8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HighBP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0, 1</a:t>
            </a:r>
            <a:endParaRPr lang="hr-HR" sz="2400" b="1" dirty="0">
              <a:solidFill>
                <a:schemeClr val="bg2"/>
              </a:solidFill>
            </a:endParaRPr>
          </a:p>
          <a:p>
            <a:pPr lvl="1"/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GenHlth</a:t>
            </a:r>
            <a:r>
              <a:rPr lang="hr-HR" b="1" dirty="0">
                <a:solidFill>
                  <a:schemeClr val="bg2"/>
                </a:solidFill>
              </a:rPr>
              <a:t>: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b="1" dirty="0">
                <a:solidFill>
                  <a:schemeClr val="bg2"/>
                </a:solidFill>
              </a:rPr>
              <a:t>1, 2, 3, 4, 5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korelacije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Dijagrami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rasipanja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Logistička regresija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85900"/>
            <a:ext cx="9686925" cy="19431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316936D-9B90-3D3C-C416-1ADA5502F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381748" y="3429000"/>
            <a:ext cx="3301165" cy="2644055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1391478" y="6073055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-4017975"/>
            <a:ext cx="968692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1F59D8-07BB-E832-3103-A31CCD6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29031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5031-C75D-8562-DF87-D7DA9E588F29}"/>
              </a:ext>
            </a:extLst>
          </p:cNvPr>
          <p:cNvSpPr txBox="1"/>
          <p:nvPr/>
        </p:nvSpPr>
        <p:spPr>
          <a:xfrm>
            <a:off x="3055178" y="594640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66E-622F-EC5F-16CE-CA94074089A9}"/>
              </a:ext>
            </a:extLst>
          </p:cNvPr>
          <p:cNvSpPr txBox="1"/>
          <p:nvPr/>
        </p:nvSpPr>
        <p:spPr>
          <a:xfrm>
            <a:off x="7437438" y="2239412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89EDE-0303-A82C-EA21-A261E1576237}"/>
              </a:ext>
            </a:extLst>
          </p:cNvPr>
          <p:cNvSpPr txBox="1"/>
          <p:nvPr/>
        </p:nvSpPr>
        <p:spPr>
          <a:xfrm>
            <a:off x="7437438" y="3124200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B172CA-463F-7EC3-497E-448537D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10" y="-5417011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1EFC79-04F7-256F-5F3B-01F6F804F611}"/>
              </a:ext>
            </a:extLst>
          </p:cNvPr>
          <p:cNvSpPr txBox="1">
            <a:spLocks/>
          </p:cNvSpPr>
          <p:nvPr/>
        </p:nvSpPr>
        <p:spPr>
          <a:xfrm>
            <a:off x="1381748" y="6958187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482DF-8729-EC7C-32A2-878A15E033E6}"/>
              </a:ext>
            </a:extLst>
          </p:cNvPr>
          <p:cNvSpPr txBox="1"/>
          <p:nvPr/>
        </p:nvSpPr>
        <p:spPr>
          <a:xfrm>
            <a:off x="2792470" y="12785059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25514-FD27-6E28-D9A8-8E9E0AF8B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93" y="8323276"/>
            <a:ext cx="5978741" cy="437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9667E-3AA9-81AA-1167-21BDF104C598}"/>
              </a:ext>
            </a:extLst>
          </p:cNvPr>
          <p:cNvSpPr txBox="1"/>
          <p:nvPr/>
        </p:nvSpPr>
        <p:spPr>
          <a:xfrm>
            <a:off x="7477125" y="9402340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Dijagram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2792470" y="6073055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1FBC-BBE3-7B81-602B-A30162B1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93" y="1611272"/>
            <a:ext cx="5978741" cy="437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13C4-92B1-349F-C7FD-F0E1093241F3}"/>
              </a:ext>
            </a:extLst>
          </p:cNvPr>
          <p:cNvSpPr txBox="1"/>
          <p:nvPr/>
        </p:nvSpPr>
        <p:spPr>
          <a:xfrm>
            <a:off x="7477125" y="269033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58C73-F93B-782A-4FF1-F25F4DDE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-682745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ABA7E-2787-C2AE-0922-603975BBA3B2}"/>
              </a:ext>
            </a:extLst>
          </p:cNvPr>
          <p:cNvSpPr txBox="1"/>
          <p:nvPr/>
        </p:nvSpPr>
        <p:spPr>
          <a:xfrm>
            <a:off x="3055178" y="-1171364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B689E-D514-B63F-2D51-4559D6864D47}"/>
              </a:ext>
            </a:extLst>
          </p:cNvPr>
          <p:cNvSpPr txBox="1"/>
          <p:nvPr/>
        </p:nvSpPr>
        <p:spPr>
          <a:xfrm>
            <a:off x="7437438" y="-4878360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B114D-CFBA-BCC0-5CA8-936573038D52}"/>
              </a:ext>
            </a:extLst>
          </p:cNvPr>
          <p:cNvSpPr txBox="1"/>
          <p:nvPr/>
        </p:nvSpPr>
        <p:spPr>
          <a:xfrm>
            <a:off x="7437438" y="-3993572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BAC0D5F-A9BD-3264-5772-4E50C73E45DF}"/>
              </a:ext>
            </a:extLst>
          </p:cNvPr>
          <p:cNvSpPr txBox="1">
            <a:spLocks/>
          </p:cNvSpPr>
          <p:nvPr/>
        </p:nvSpPr>
        <p:spPr>
          <a:xfrm>
            <a:off x="1381748" y="7703886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LOGISTIČKA REGRESIJA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1682CB-3653-6579-8D7F-9BBE4594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8673439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75E3-DD61-2078-6770-E2D9BE250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668" y="8936146"/>
            <a:ext cx="1600200" cy="40005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7261D34-5022-71A8-124C-58986866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9015732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6982D9-3364-1EB9-72E6-D4FC344F2848}"/>
              </a:ext>
            </a:extLst>
          </p:cNvPr>
          <p:cNvSpPr txBox="1"/>
          <p:nvPr/>
        </p:nvSpPr>
        <p:spPr>
          <a:xfrm>
            <a:off x="1381747" y="10148039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3EF4648-EBF5-EACB-B280-7286DD687413}"/>
              </a:ext>
            </a:extLst>
          </p:cNvPr>
          <p:cNvSpPr txBox="1">
            <a:spLocks/>
          </p:cNvSpPr>
          <p:nvPr/>
        </p:nvSpPr>
        <p:spPr>
          <a:xfrm>
            <a:off x="1381748" y="9400555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7CBB22-AFE6-781B-87BE-7F6498896902}"/>
              </a:ext>
            </a:extLst>
          </p:cNvPr>
          <p:cNvSpPr txBox="1">
            <a:spLocks/>
          </p:cNvSpPr>
          <p:nvPr/>
        </p:nvSpPr>
        <p:spPr>
          <a:xfrm>
            <a:off x="1153148" y="14515441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9407823-60D3-C1DA-4A13-2C991FF5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16323836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23DF-7E76-C7DC-2449-90671CDA4AB9}"/>
              </a:ext>
            </a:extLst>
          </p:cNvPr>
          <p:cNvSpPr txBox="1"/>
          <p:nvPr/>
        </p:nvSpPr>
        <p:spPr>
          <a:xfrm>
            <a:off x="1153147" y="15454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9E16E-D655-1C8E-9EAF-247857EC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56" y="14442828"/>
            <a:ext cx="5431612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1215736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91" y="1661964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2690336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1942852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53B026C-4DF5-F1C6-6923-82A5EF4A38E6}"/>
              </a:ext>
            </a:extLst>
          </p:cNvPr>
          <p:cNvSpPr txBox="1">
            <a:spLocks/>
          </p:cNvSpPr>
          <p:nvPr/>
        </p:nvSpPr>
        <p:spPr>
          <a:xfrm>
            <a:off x="1153148" y="7057738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9D01BE-A2DC-2813-022B-6FC1595D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8866133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F9A7-E19B-F2A6-7F82-9E9F38D667F6}"/>
              </a:ext>
            </a:extLst>
          </p:cNvPr>
          <p:cNvSpPr txBox="1"/>
          <p:nvPr/>
        </p:nvSpPr>
        <p:spPr>
          <a:xfrm>
            <a:off x="1153147" y="7996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CFB3B-380E-A5A0-7277-E1292559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6" y="6985125"/>
            <a:ext cx="5431612" cy="181840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2E8592-A3EB-E452-0CD5-66273423D96D}"/>
              </a:ext>
            </a:extLst>
          </p:cNvPr>
          <p:cNvSpPr txBox="1">
            <a:spLocks/>
          </p:cNvSpPr>
          <p:nvPr/>
        </p:nvSpPr>
        <p:spPr>
          <a:xfrm>
            <a:off x="1381748" y="-6763009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1CDEF-BCB8-E3CF-D833-4380864E40A1}"/>
              </a:ext>
            </a:extLst>
          </p:cNvPr>
          <p:cNvSpPr txBox="1"/>
          <p:nvPr/>
        </p:nvSpPr>
        <p:spPr>
          <a:xfrm>
            <a:off x="2792470" y="-936137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1BE13-48DA-70ED-3320-42C265C7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93" y="-5397920"/>
            <a:ext cx="5978741" cy="4371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37E67E-0D8A-4A8E-FE0C-5ADA8C90A3CD}"/>
              </a:ext>
            </a:extLst>
          </p:cNvPr>
          <p:cNvSpPr txBox="1"/>
          <p:nvPr/>
        </p:nvSpPr>
        <p:spPr>
          <a:xfrm>
            <a:off x="7477125" y="-431885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381747" y="118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4" y="2061758"/>
            <a:ext cx="9622432" cy="32214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9012117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-8042564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68" y="-7779857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-770027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-6567964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-7315448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10FC0-CC09-96AE-AEBC-B817ACD6F980}"/>
              </a:ext>
            </a:extLst>
          </p:cNvPr>
          <p:cNvSpPr txBox="1"/>
          <p:nvPr/>
        </p:nvSpPr>
        <p:spPr>
          <a:xfrm>
            <a:off x="1381748" y="7140096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5DE47-20DD-5772-005C-DBB7707A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92" y="7237741"/>
            <a:ext cx="6661840" cy="1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1F0366-20CD-23F5-3803-0B5CDCCC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18" y="7833998"/>
            <a:ext cx="4189674" cy="13076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17" y="-5310290"/>
            <a:ext cx="10636083" cy="5482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555918" y="-6019799"/>
            <a:ext cx="609600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17" y="-4533289"/>
            <a:ext cx="6572250" cy="2200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2141724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0" y="2871286"/>
            <a:ext cx="10728960" cy="1854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D06B-9990-5AD6-73AB-7E40722F94C0}"/>
              </a:ext>
            </a:extLst>
          </p:cNvPr>
          <p:cNvSpPr txBox="1"/>
          <p:nvPr/>
        </p:nvSpPr>
        <p:spPr>
          <a:xfrm>
            <a:off x="1026498" y="8516243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A47D1-A0EA-B3EC-D161-30AE81B3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7332896"/>
            <a:ext cx="4638566" cy="3278875"/>
          </a:xfrm>
          <a:prstGeom prst="rect">
            <a:avLst/>
          </a:prstGeom>
        </p:spPr>
      </p:pic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926CCBDB-0E14-7240-CA8D-0996CF319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478436"/>
            <a:ext cx="240790" cy="1124544"/>
          </a:xfrm>
          <a:prstGeom prst="rect">
            <a:avLst/>
          </a:prstGeom>
        </p:spPr>
      </p:pic>
      <p:pic>
        <p:nvPicPr>
          <p:cNvPr id="6" name="Graphic 5" descr="Caret Right with solid fill">
            <a:extLst>
              <a:ext uri="{FF2B5EF4-FFF2-40B4-BE49-F238E27FC236}">
                <a16:creationId xmlns:a16="http://schemas.microsoft.com/office/drawing/2014/main" id="{BA4D8EB0-7985-C12A-D770-144DBEA3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912425"/>
            <a:ext cx="240790" cy="1124544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9B820CE3-AA18-1CF0-7296-8B2B4CF5E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135566"/>
            <a:ext cx="240790" cy="1124544"/>
          </a:xfrm>
          <a:prstGeom prst="rect">
            <a:avLst/>
          </a:prstGeom>
        </p:spPr>
      </p:pic>
      <p:pic>
        <p:nvPicPr>
          <p:cNvPr id="11" name="Graphic 10" descr="Caret Right with solid fill">
            <a:extLst>
              <a:ext uri="{FF2B5EF4-FFF2-40B4-BE49-F238E27FC236}">
                <a16:creationId xmlns:a16="http://schemas.microsoft.com/office/drawing/2014/main" id="{06F51784-800F-1D25-9230-55DFB33D2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360997"/>
            <a:ext cx="240790" cy="1124544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21F2C77E-C9A5-907E-3108-BCDD631D4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8788394"/>
            <a:ext cx="240790" cy="1124544"/>
          </a:xfrm>
          <a:prstGeom prst="rect">
            <a:avLst/>
          </a:prstGeom>
        </p:spPr>
      </p:pic>
      <p:pic>
        <p:nvPicPr>
          <p:cNvPr id="14" name="Graphic 13" descr="Caret Right with solid fill">
            <a:extLst>
              <a:ext uri="{FF2B5EF4-FFF2-40B4-BE49-F238E27FC236}">
                <a16:creationId xmlns:a16="http://schemas.microsoft.com/office/drawing/2014/main" id="{8EE4E717-3C91-25B7-2CC5-18D8BEC9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229419"/>
            <a:ext cx="240790" cy="1124544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4912C64C-8375-88C3-946B-3CF9059C1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447091"/>
            <a:ext cx="240790" cy="1124544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5157F185-5E4E-9218-A1EB-AAC97CD7C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661841"/>
            <a:ext cx="240790" cy="1124544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BE110AE2-541A-AB97-A12D-6C8568F5D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879513"/>
            <a:ext cx="240790" cy="1124544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68B4D0A9-7D93-A6F4-7B6A-4527D1F45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10101704"/>
            <a:ext cx="240790" cy="1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Rezultati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-5438947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90" y="-4709385"/>
            <a:ext cx="10728960" cy="185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1D4-1ABF-A141-4F80-8F59F3AED326}"/>
              </a:ext>
            </a:extLst>
          </p:cNvPr>
          <p:cNvSpPr txBox="1"/>
          <p:nvPr/>
        </p:nvSpPr>
        <p:spPr>
          <a:xfrm>
            <a:off x="1222090" y="1189525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62584-95D9-5C73-469B-04D7DFF3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48" y="2494890"/>
            <a:ext cx="5612665" cy="396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6824A-701B-BD6F-C06D-F47FB9F1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98" y="2637874"/>
            <a:ext cx="5069505" cy="1582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64C6B9-0A52-DC60-F627-9DAD8B7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6974892"/>
            <a:ext cx="6882066" cy="208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9703DD-1BA0-89A1-A47D-FF973221F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54" y="7183881"/>
            <a:ext cx="6882066" cy="17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0F53-F5E0-0B83-02FA-F84D979B7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854" y="7357221"/>
            <a:ext cx="6882066" cy="14653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CB50C269-76C0-4875-6231-2CB113DEF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129729"/>
            <a:ext cx="240790" cy="240790"/>
          </a:xfrm>
          <a:prstGeom prst="rect">
            <a:avLst/>
          </a:prstGeom>
        </p:spPr>
      </p:pic>
      <p:pic>
        <p:nvPicPr>
          <p:cNvPr id="7" name="Graphic 6" descr="Caret Right with solid fill">
            <a:extLst>
              <a:ext uri="{FF2B5EF4-FFF2-40B4-BE49-F238E27FC236}">
                <a16:creationId xmlns:a16="http://schemas.microsoft.com/office/drawing/2014/main" id="{B20F70C5-6BCC-C319-E6C2-F5D69B053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563718"/>
            <a:ext cx="240790" cy="240790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281A2E5E-1E03-3D4E-5105-1AA1C68FA4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786859"/>
            <a:ext cx="240790" cy="240790"/>
          </a:xfrm>
          <a:prstGeom prst="rect">
            <a:avLst/>
          </a:prstGeom>
        </p:spPr>
      </p:pic>
      <p:pic>
        <p:nvPicPr>
          <p:cNvPr id="10" name="Graphic 9" descr="Caret Right with solid fill">
            <a:extLst>
              <a:ext uri="{FF2B5EF4-FFF2-40B4-BE49-F238E27FC236}">
                <a16:creationId xmlns:a16="http://schemas.microsoft.com/office/drawing/2014/main" id="{77C694A6-4FD9-C07B-14CF-49001DBA96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4012290"/>
            <a:ext cx="240790" cy="240790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83CE80ED-27C5-7C2F-3C9B-C7FC3B9B7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439687"/>
            <a:ext cx="240790" cy="240790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05BE72BB-FA11-631E-576D-ACE66B878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880712"/>
            <a:ext cx="240790" cy="240790"/>
          </a:xfrm>
          <a:prstGeom prst="rect">
            <a:avLst/>
          </a:prstGeom>
        </p:spPr>
      </p:pic>
      <p:pic>
        <p:nvPicPr>
          <p:cNvPr id="16" name="Graphic 15" descr="Caret Right with solid fill">
            <a:extLst>
              <a:ext uri="{FF2B5EF4-FFF2-40B4-BE49-F238E27FC236}">
                <a16:creationId xmlns:a16="http://schemas.microsoft.com/office/drawing/2014/main" id="{D1BE669C-8FA3-194F-88E5-7C4F5E99AF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098384"/>
            <a:ext cx="240790" cy="240790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ABB02134-5AB2-596D-6AD6-2AD3FF543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313134"/>
            <a:ext cx="240790" cy="240790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74232955-56C5-C4AE-1A6E-6ECAF4606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530806"/>
            <a:ext cx="240790" cy="240790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E5303A1-303E-6CA1-6D70-32A4A0C13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752997"/>
            <a:ext cx="240790" cy="2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7D2E-79ED-CFF5-7BF8-F9749E69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48" y="2982603"/>
            <a:ext cx="10076033" cy="305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CA72-A19A-74E0-F902-CCC2E6A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512" y="3347360"/>
            <a:ext cx="10076033" cy="2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1DD3-D850-4E0F-3D62-A5EE066F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12" y="3682369"/>
            <a:ext cx="10076033" cy="2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E4DEA367-32BA-60E4-EF96-84819B8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09" y="3822633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6" name="Graphic 25" descr="Chess pieces with solid fill">
            <a:extLst>
              <a:ext uri="{FF2B5EF4-FFF2-40B4-BE49-F238E27FC236}">
                <a16:creationId xmlns:a16="http://schemas.microsoft.com/office/drawing/2014/main" id="{96F02D35-4533-7E63-30B6-5A3188B3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646" y="1588027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2734549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obrada koji će se napraviti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Opis skupa podataka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Rezultati obrada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1E175E-BBF3-38A6-0751-7C576408492E}"/>
              </a:ext>
            </a:extLst>
          </p:cNvPr>
          <p:cNvSpPr txBox="1">
            <a:spLocks/>
          </p:cNvSpPr>
          <p:nvPr/>
        </p:nvSpPr>
        <p:spPr>
          <a:xfrm>
            <a:off x="6016870" y="1629591"/>
            <a:ext cx="531807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i opis varijabli (vrijednosti i klasifikacija)</a:t>
            </a:r>
          </a:p>
        </p:txBody>
      </p:sp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2CAB2485-D2F2-112D-8229-0E827F610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1645" y="2651422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FDDBB-7F24-4627-4EC2-0F7BED3D815A}"/>
              </a:ext>
            </a:extLst>
          </p:cNvPr>
          <p:cNvSpPr txBox="1"/>
          <p:nvPr/>
        </p:nvSpPr>
        <p:spPr>
          <a:xfrm>
            <a:off x="1048380" y="3203277"/>
            <a:ext cx="110836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Intercept (Intercept)</a:t>
            </a:r>
            <a:endParaRPr lang="hr-HR" b="0" i="0" dirty="0">
              <a:solidFill>
                <a:schemeClr val="accent2"/>
              </a:solidFill>
              <a:effectLst/>
              <a:latin typeface="gg sans"/>
            </a:endParaRPr>
          </a:p>
          <a:p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ostalih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varijabli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kada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sve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nula</a:t>
            </a:r>
            <a:r>
              <a:rPr lang="en-US" b="0" i="0" dirty="0">
                <a:effectLst/>
                <a:latin typeface="gg sans"/>
              </a:rPr>
              <a:t>)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0.47%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effectLst/>
                <a:latin typeface="gg sans"/>
              </a:rPr>
              <a:t>(vrlo niska)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BMI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1.072236345</a:t>
            </a:r>
            <a:r>
              <a:rPr lang="hr-HR" dirty="0"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povećava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se za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7.2%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svako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jedinično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povećanje</a:t>
            </a:r>
            <a:r>
              <a:rPr lang="en-US" b="0" i="0" dirty="0">
                <a:effectLst/>
                <a:latin typeface="gg sans"/>
              </a:rPr>
              <a:t> u BMI-u</a:t>
            </a:r>
            <a:r>
              <a:rPr lang="hr-HR" b="0" i="0" dirty="0">
                <a:effectLst/>
                <a:latin typeface="gg sans"/>
              </a:rPr>
              <a:t>.</a:t>
            </a: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Income2-Income8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Koeficijenti</a:t>
            </a:r>
            <a:r>
              <a:rPr lang="en-US" b="0" i="0" dirty="0">
                <a:effectLst/>
                <a:latin typeface="gg sans"/>
              </a:rPr>
              <a:t> (2.197-1.470)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pokazuju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kako</a:t>
            </a:r>
            <a:r>
              <a:rPr lang="en-US" b="0" i="0" dirty="0">
                <a:effectLst/>
                <a:latin typeface="gg sans"/>
              </a:rPr>
              <a:t> se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mijenja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u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odnosu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na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različite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razine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dohotka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(Income).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6647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F5E38-5B35-2132-D4C6-6606ADD6873D}"/>
              </a:ext>
            </a:extLst>
          </p:cNvPr>
          <p:cNvSpPr txBox="1"/>
          <p:nvPr/>
        </p:nvSpPr>
        <p:spPr>
          <a:xfrm>
            <a:off x="1048380" y="3193480"/>
            <a:ext cx="10917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HighBP1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3.330, </a:t>
            </a:r>
            <a:r>
              <a:rPr lang="en-US" b="0" i="0" dirty="0" err="1">
                <a:effectLst/>
                <a:latin typeface="gg sans"/>
              </a:rPr>
              <a:t>što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znači</a:t>
            </a:r>
            <a:r>
              <a:rPr lang="en-US" b="0" i="0" dirty="0">
                <a:effectLst/>
                <a:latin typeface="gg sans"/>
              </a:rPr>
              <a:t> da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osobe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s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visokim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krvnim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tlakom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imaju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približno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233%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veću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osobe</a:t>
            </a:r>
            <a:r>
              <a:rPr lang="en-US" b="0" i="0" dirty="0">
                <a:effectLst/>
                <a:latin typeface="gg sans"/>
              </a:rPr>
              <a:t> bez </a:t>
            </a:r>
            <a:r>
              <a:rPr lang="en-US" b="0" i="0" dirty="0" err="1">
                <a:effectLst/>
                <a:latin typeface="gg sans"/>
              </a:rPr>
              <a:t>visokog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krvnog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tlaka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GenHlth2</a:t>
            </a:r>
            <a:r>
              <a:rPr lang="hr-HR" b="0" i="0" dirty="0">
                <a:solidFill>
                  <a:schemeClr val="accent2"/>
                </a:solidFill>
                <a:effectLst/>
                <a:latin typeface="gg sans"/>
              </a:rPr>
              <a:t>-</a:t>
            </a:r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GenHlth5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Koeficijenti </a:t>
            </a:r>
            <a:r>
              <a:rPr lang="en-US" b="0" i="0" dirty="0">
                <a:effectLst/>
                <a:latin typeface="gg sans"/>
              </a:rPr>
              <a:t>3.842</a:t>
            </a:r>
            <a:r>
              <a:rPr lang="hr-HR" b="0" i="0" dirty="0">
                <a:effectLst/>
                <a:latin typeface="gg sans"/>
              </a:rPr>
              <a:t>-</a:t>
            </a:r>
            <a:r>
              <a:rPr lang="en-US" b="0" i="0" dirty="0">
                <a:effectLst/>
                <a:latin typeface="gg sans"/>
              </a:rPr>
              <a:t>16.451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pokazuju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povećanje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vjerojatnosti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različite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razine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općeg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zdravstvenog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stanja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GenHlth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hr-HR" b="0" i="0" dirty="0">
              <a:effectLst/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Npr.</a:t>
            </a:r>
            <a:r>
              <a:rPr lang="en-US" b="0" i="0" dirty="0">
                <a:effectLst/>
                <a:latin typeface="gg sans"/>
              </a:rPr>
              <a:t>, za </a:t>
            </a:r>
            <a:r>
              <a:rPr lang="en-US" b="0" i="0" dirty="0" err="1">
                <a:effectLst/>
                <a:latin typeface="gg sans"/>
              </a:rPr>
              <a:t>najgoru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GenHlth5 (</a:t>
            </a:r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16.451),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je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povećana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za ~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1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545.1%</a:t>
            </a:r>
            <a:r>
              <a:rPr lang="en-US" b="0" i="0" dirty="0">
                <a:effectLst/>
                <a:latin typeface="gg sans"/>
              </a:rPr>
              <a:t> 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(GenHlth1 – </a:t>
            </a:r>
            <a:r>
              <a:rPr lang="en-US" b="0" i="0" dirty="0" err="1">
                <a:effectLst/>
                <a:latin typeface="gg sans"/>
              </a:rPr>
              <a:t>najbolje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zdravlje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1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4DF4F-5172-85E7-9C1C-42FC212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0" y="1211083"/>
            <a:ext cx="5502156" cy="5400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62D5C1-9FF4-749E-671C-D98DF312C22C}"/>
              </a:ext>
            </a:extLst>
          </p:cNvPr>
          <p:cNvSpPr txBox="1"/>
          <p:nvPr/>
        </p:nvSpPr>
        <p:spPr>
          <a:xfrm>
            <a:off x="6643346" y="3475315"/>
            <a:ext cx="53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confint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0F4C78BB-DF92-11AD-0C2E-C1505D53A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651255"/>
            <a:ext cx="352541" cy="35254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9A69EBCD-B049-5B25-1E00-8967D1FCD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994652"/>
            <a:ext cx="352541" cy="352541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A555D89C-CB14-F0AA-DE5F-9CC17AE19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3356337"/>
            <a:ext cx="352541" cy="352541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653A5DF5-6E62-BC7B-0C69-0EF5A9A46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059204"/>
            <a:ext cx="352541" cy="352541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A3A507BF-C89D-5FDF-032B-3E4F58B40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762071"/>
            <a:ext cx="352541" cy="352541"/>
          </a:xfrm>
          <a:prstGeom prst="rect">
            <a:avLst/>
          </a:prstGeom>
        </p:spPr>
      </p:pic>
      <p:pic>
        <p:nvPicPr>
          <p:cNvPr id="22" name="Graphic 21" descr="Caret Right with solid fill">
            <a:extLst>
              <a:ext uri="{FF2B5EF4-FFF2-40B4-BE49-F238E27FC236}">
                <a16:creationId xmlns:a16="http://schemas.microsoft.com/office/drawing/2014/main" id="{F5FBFE25-F1FD-DA4B-C6EC-B9F93E7AD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2" y="5115193"/>
            <a:ext cx="352541" cy="352541"/>
          </a:xfrm>
          <a:prstGeom prst="rect">
            <a:avLst/>
          </a:prstGeom>
        </p:spPr>
      </p:pic>
      <p:pic>
        <p:nvPicPr>
          <p:cNvPr id="23" name="Graphic 22" descr="Caret Right with solid fill">
            <a:extLst>
              <a:ext uri="{FF2B5EF4-FFF2-40B4-BE49-F238E27FC236}">
                <a16:creationId xmlns:a16="http://schemas.microsoft.com/office/drawing/2014/main" id="{A7F6C55C-E4E1-C48B-62A0-B2B2EFB45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470364"/>
            <a:ext cx="352541" cy="352541"/>
          </a:xfrm>
          <a:prstGeom prst="rect">
            <a:avLst/>
          </a:prstGeom>
        </p:spPr>
      </p:pic>
      <p:pic>
        <p:nvPicPr>
          <p:cNvPr id="24" name="Graphic 23" descr="Caret Right with solid fill">
            <a:extLst>
              <a:ext uri="{FF2B5EF4-FFF2-40B4-BE49-F238E27FC236}">
                <a16:creationId xmlns:a16="http://schemas.microsoft.com/office/drawing/2014/main" id="{A9F5E5B0-643F-C79C-4830-7D4650E86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834830"/>
            <a:ext cx="352541" cy="352541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0BD0B54-3432-9D98-1373-00004E1C0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6173231"/>
            <a:ext cx="352541" cy="352541"/>
          </a:xfrm>
          <a:prstGeom prst="rect">
            <a:avLst/>
          </a:prstGeom>
        </p:spPr>
      </p:pic>
      <p:pic>
        <p:nvPicPr>
          <p:cNvPr id="26" name="Graphic 25" descr="Caret Right with solid fill">
            <a:extLst>
              <a:ext uri="{FF2B5EF4-FFF2-40B4-BE49-F238E27FC236}">
                <a16:creationId xmlns:a16="http://schemas.microsoft.com/office/drawing/2014/main" id="{C84C61C4-3EC7-48EF-C839-F7BA13FEB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1934955"/>
            <a:ext cx="352541" cy="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716065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655008-667C-2D5B-4E33-C5DD189E7C97}"/>
              </a:ext>
            </a:extLst>
          </p:cNvPr>
          <p:cNvSpPr txBox="1">
            <a:spLocks/>
          </p:cNvSpPr>
          <p:nvPr/>
        </p:nvSpPr>
        <p:spPr>
          <a:xfrm>
            <a:off x="528095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493169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8995B-8472-3FA7-8FF0-FBC96C019E95}"/>
              </a:ext>
            </a:extLst>
          </p:cNvPr>
          <p:cNvSpPr txBox="1"/>
          <p:nvPr/>
        </p:nvSpPr>
        <p:spPr>
          <a:xfrm>
            <a:off x="1143947" y="3393270"/>
            <a:ext cx="446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chemeClr val="bg1"/>
                </a:solidFill>
              </a:rPr>
              <a:t>model je bolji od nultog modela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r"/>
      </p:transition>
    </mc:Choice>
    <mc:Fallback xmlns="">
      <p:transition>
        <p:push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26872" y="2665519"/>
            <a:ext cx="7465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Gore kategorije općenitog zdravlja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GenHlth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veća varijabilnost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Povišeni krvni tlak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HighBP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značajniji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 faktor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od BMI-a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EF58B-358A-6836-B726-4CBCA3B47CBE}"/>
              </a:ext>
            </a:extLst>
          </p:cNvPr>
          <p:cNvSpPr txBox="1"/>
          <p:nvPr/>
        </p:nvSpPr>
        <p:spPr>
          <a:xfrm>
            <a:off x="4897177" y="3842898"/>
            <a:ext cx="7045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regresija.Rmd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1" y="572532"/>
            <a:ext cx="4851103" cy="57554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html_document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faza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projekta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Jednadžba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\beta_{0} + \beta_1BMI + \beta_2HighBP + \beta_3GenHlth + \beta_4Income + \epsilon$$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$logit(admit)$ je $ln(P(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)/P(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))$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psych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-5.36003 + 0.06975</a:t>
            </a:r>
            <a:r>
              <a:rPr lang="en-US" sz="800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*BMI + 1.20292*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HighBP1 + 1.34604GenHlth2 + 2.37584GenHlth3 + 2.51745GenHlth4 + 2.80037GenHlth5 + 0.78698Income2 + 1.02183Income3 + 0.76518Income4 + 1.18561Income5 + 0.61090Income6 + 0.70241Income7 + 0.38522Income8$$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Koeficijenti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omjera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izgleda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Signifikantnost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99B9D-9E0F-3D36-0FB7-BA999A66E649}"/>
              </a:ext>
            </a:extLst>
          </p:cNvPr>
          <p:cNvSpPr txBox="1"/>
          <p:nvPr/>
        </p:nvSpPr>
        <p:spPr>
          <a:xfrm>
            <a:off x="14314247" y="1080654"/>
            <a:ext cx="7182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 (opservacija)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Diabetes_binary</a:t>
            </a:r>
            <a:endParaRPr lang="hr-HR" sz="1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46166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BMI</a:t>
                      </a:r>
                      <a:endParaRPr lang="en-US" sz="8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80971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BMI</a:t>
                      </a:r>
                      <a:endParaRPr 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1797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2681"/>
              </p:ext>
            </p:extLst>
          </p:nvPr>
        </p:nvGraphicFramePr>
        <p:xfrm>
          <a:off x="1104317" y="1189368"/>
          <a:ext cx="9855201" cy="2889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HighBP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povišen tlak krvi?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GenHlth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Osobna procjena općenitog </a:t>
                      </a:r>
                      <a:r>
                        <a:rPr lang="hr-HR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zdravtsvenog</a:t>
                      </a: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stanja na skali 1-5: 1 = odlično, 2 = vrlo dobro, 3 = dobro, 4 = u redu, 5 = loše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1-5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4302988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documentManagement/types"/>
    <ds:schemaRef ds:uri="http://purl.org/dc/terms/"/>
    <ds:schemaRef ds:uri="http://purl.org/dc/elements/1.1/"/>
    <ds:schemaRef ds:uri="230e9df3-be65-4c73-a93b-d1236ebd677e"/>
    <ds:schemaRef ds:uri="http://schemas.microsoft.com/sharepoint/v3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1066</TotalTime>
  <Words>3603</Words>
  <Application>Microsoft Office PowerPoint</Application>
  <PresentationFormat>Widescreen</PresentationFormat>
  <Paragraphs>564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gg sans</vt:lpstr>
      <vt:lpstr>Wingdings</vt:lpstr>
      <vt:lpstr>Consolas</vt:lpstr>
      <vt:lpstr>Boucherie Block</vt:lpstr>
      <vt:lpstr>Elephant</vt:lpstr>
      <vt:lpstr>Courier New</vt:lpstr>
      <vt:lpstr>Arial Nova Light (Body)</vt:lpstr>
      <vt:lpstr>Arial Nova Light</vt:lpstr>
      <vt:lpstr>Arial</vt:lpstr>
      <vt:lpstr>Calibri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Matrica korelacije</vt:lpstr>
      <vt:lpstr>Matrica korelacije</vt:lpstr>
      <vt:lpstr>Dijagram rasipanja</vt:lpstr>
      <vt:lpstr>LOGISTIČKA REGRESIJA FORMULA</vt:lpstr>
      <vt:lpstr>LOGISTIČKA REGRESIJA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145</cp:revision>
  <dcterms:created xsi:type="dcterms:W3CDTF">2024-05-05T14:23:36Z</dcterms:created>
  <dcterms:modified xsi:type="dcterms:W3CDTF">2024-06-19T09:41:14Z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