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36"/>
  </p:notesMasterIdLst>
  <p:handoutMasterIdLst>
    <p:handoutMasterId r:id="rId37"/>
  </p:handoutMasterIdLst>
  <p:sldIdLst>
    <p:sldId id="436" r:id="rId5"/>
    <p:sldId id="437" r:id="rId6"/>
    <p:sldId id="452" r:id="rId7"/>
    <p:sldId id="453" r:id="rId8"/>
    <p:sldId id="454" r:id="rId9"/>
    <p:sldId id="464" r:id="rId10"/>
    <p:sldId id="465" r:id="rId11"/>
    <p:sldId id="466" r:id="rId12"/>
    <p:sldId id="467" r:id="rId13"/>
    <p:sldId id="468" r:id="rId14"/>
    <p:sldId id="438" r:id="rId15"/>
    <p:sldId id="455" r:id="rId16"/>
    <p:sldId id="440" r:id="rId17"/>
    <p:sldId id="448" r:id="rId18"/>
    <p:sldId id="449" r:id="rId19"/>
    <p:sldId id="450" r:id="rId20"/>
    <p:sldId id="451" r:id="rId21"/>
    <p:sldId id="456" r:id="rId22"/>
    <p:sldId id="457" r:id="rId23"/>
    <p:sldId id="458" r:id="rId24"/>
    <p:sldId id="459" r:id="rId25"/>
    <p:sldId id="460" r:id="rId26"/>
    <p:sldId id="462" r:id="rId27"/>
    <p:sldId id="463" r:id="rId28"/>
    <p:sldId id="469" r:id="rId29"/>
    <p:sldId id="470" r:id="rId30"/>
    <p:sldId id="471" r:id="rId31"/>
    <p:sldId id="472" r:id="rId32"/>
    <p:sldId id="473" r:id="rId33"/>
    <p:sldId id="439" r:id="rId34"/>
    <p:sldId id="46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187"/>
    <a:srgbClr val="0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17" autoAdjust="0"/>
  </p:normalViewPr>
  <p:slideViewPr>
    <p:cSldViewPr snapToGrid="0">
      <p:cViewPr>
        <p:scale>
          <a:sx n="50" d="100"/>
          <a:sy n="50" d="100"/>
        </p:scale>
        <p:origin x="2856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71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A369-CA0E-4FC6-90EE-5FA969A08EF8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10F9-8331-407C-A034-F95DCB303E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47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57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31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7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78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48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75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90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7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186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34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0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23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500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186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252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926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6757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38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4433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846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564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44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53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99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64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67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86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1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6382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561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012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040DA2-B75D-1B49-51F9-967501F7F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876" y="887638"/>
            <a:ext cx="10202248" cy="509449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3BDAB-CB06-403B-00FD-9D1C2812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B1FDB-9C8A-890A-5051-8D49E105F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46056E81-9CB5-42E9-6689-B711F575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981493" y="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3D075254-6FC4-6738-BBBE-1BACB99E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0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BA2562-20F9-9DC8-81EB-6ED26B24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099"/>
            <a:ext cx="12192000" cy="87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369E878B-C75C-98DC-B694-2C40507C4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75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03A063-67E0-718E-206C-6C807C20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5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30">
            <a:extLst>
              <a:ext uri="{FF2B5EF4-FFF2-40B4-BE49-F238E27FC236}">
                <a16:creationId xmlns:a16="http://schemas.microsoft.com/office/drawing/2014/main" id="{6D86FEEF-2721-A616-B636-7C6F8B1B5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AC20A76-77DC-62F7-C0E5-66C03853B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1478396"/>
            <a:ext cx="3710355" cy="344529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F99A149-DEF4-9E0F-D0DE-E859DB6CA5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60465" y="1477963"/>
            <a:ext cx="5536135" cy="34464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45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9">
            <a:extLst>
              <a:ext uri="{FF2B5EF4-FFF2-40B4-BE49-F238E27FC236}">
                <a16:creationId xmlns:a16="http://schemas.microsoft.com/office/drawing/2014/main" id="{A18D9F31-445F-F144-A393-66C1BDE8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457002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24F2F994-08EA-D901-82B7-02E175B2F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63EE949-1BE5-CFA7-69CC-5235FFE07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1415562"/>
            <a:ext cx="5750171" cy="40092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18">
            <a:extLst>
              <a:ext uri="{FF2B5EF4-FFF2-40B4-BE49-F238E27FC236}">
                <a16:creationId xmlns:a16="http://schemas.microsoft.com/office/drawing/2014/main" id="{A2B2C17F-12DD-A683-5602-F16A1C9647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7908" y="1"/>
            <a:ext cx="4314092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1463040" tIns="822960" rIns="1463040" anchor="t" anchorCtr="0">
            <a:no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46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79D789-F69C-8306-0C19-DF73E6916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76415" y="360485"/>
            <a:ext cx="5032725" cy="3284203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2003524-9DE3-1117-2E91-80A1CB96DE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308475" cy="6858000"/>
          </a:xfrm>
          <a:custGeom>
            <a:avLst/>
            <a:gdLst>
              <a:gd name="connsiteX0" fmla="*/ 0 w 4308475"/>
              <a:gd name="connsiteY0" fmla="*/ 0 h 6858000"/>
              <a:gd name="connsiteX1" fmla="*/ 4308475 w 4308475"/>
              <a:gd name="connsiteY1" fmla="*/ 0 h 6858000"/>
              <a:gd name="connsiteX2" fmla="*/ 4308475 w 4308475"/>
              <a:gd name="connsiteY2" fmla="*/ 3390898 h 6858000"/>
              <a:gd name="connsiteX3" fmla="*/ 4307536 w 4308475"/>
              <a:gd name="connsiteY3" fmla="*/ 3390898 h 6858000"/>
              <a:gd name="connsiteX4" fmla="*/ 4290702 w 4308475"/>
              <a:gd name="connsiteY4" fmla="*/ 3724279 h 6858000"/>
              <a:gd name="connsiteX5" fmla="*/ 1146183 w 4308475"/>
              <a:gd name="connsiteY5" fmla="*/ 6848898 h 6858000"/>
              <a:gd name="connsiteX6" fmla="*/ 953984 w 4308475"/>
              <a:gd name="connsiteY6" fmla="*/ 6857998 h 6858000"/>
              <a:gd name="connsiteX7" fmla="*/ 4308475 w 4308475"/>
              <a:gd name="connsiteY7" fmla="*/ 6857998 h 6858000"/>
              <a:gd name="connsiteX8" fmla="*/ 4308475 w 4308475"/>
              <a:gd name="connsiteY8" fmla="*/ 6858000 h 6858000"/>
              <a:gd name="connsiteX9" fmla="*/ 0 w 430847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8475" h="6858000">
                <a:moveTo>
                  <a:pt x="0" y="0"/>
                </a:moveTo>
                <a:lnTo>
                  <a:pt x="4308475" y="0"/>
                </a:lnTo>
                <a:lnTo>
                  <a:pt x="4308475" y="3390898"/>
                </a:lnTo>
                <a:lnTo>
                  <a:pt x="4307536" y="3390898"/>
                </a:lnTo>
                <a:lnTo>
                  <a:pt x="4290702" y="3724279"/>
                </a:lnTo>
                <a:cubicBezTo>
                  <a:pt x="4122756" y="5378008"/>
                  <a:pt x="2802922" y="6691208"/>
                  <a:pt x="1146183" y="6848898"/>
                </a:cubicBezTo>
                <a:lnTo>
                  <a:pt x="953984" y="6857998"/>
                </a:lnTo>
                <a:lnTo>
                  <a:pt x="4308475" y="6857998"/>
                </a:lnTo>
                <a:lnTo>
                  <a:pt x="43084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5C55B8-DD4C-A859-38F5-CC8FE0920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676306" y="3846391"/>
            <a:ext cx="5032725" cy="21367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1600">
                <a:solidFill>
                  <a:schemeClr val="bg2"/>
                </a:solidFill>
              </a:defRPr>
            </a:lvl2pPr>
            <a:lvl3pPr marL="914400" indent="0">
              <a:buNone/>
              <a:defRPr sz="1400">
                <a:solidFill>
                  <a:schemeClr val="bg2"/>
                </a:solidFill>
              </a:defRPr>
            </a:lvl3pPr>
            <a:lvl4pPr marL="1371600" indent="0">
              <a:buNone/>
              <a:defRPr sz="1200">
                <a:solidFill>
                  <a:schemeClr val="bg2"/>
                </a:solidFill>
              </a:defRPr>
            </a:lvl4pPr>
            <a:lvl5pPr marL="1828800" indent="0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6DC123BA-30A1-50DE-FC24-33C67A8F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30876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18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10C35C-5361-BD30-EB79-01BD72158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26">
            <a:extLst>
              <a:ext uri="{FF2B5EF4-FFF2-40B4-BE49-F238E27FC236}">
                <a16:creationId xmlns:a16="http://schemas.microsoft.com/office/drawing/2014/main" id="{948A7171-32A3-1CAC-DDFD-7C44DDAF0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47">
            <a:extLst>
              <a:ext uri="{FF2B5EF4-FFF2-40B4-BE49-F238E27FC236}">
                <a16:creationId xmlns:a16="http://schemas.microsoft.com/office/drawing/2014/main" id="{06FD5EAC-FAC4-CDB4-6AB8-809E940F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DA13352-25BC-FD28-A34C-DD204D5BF1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48" y="246183"/>
            <a:ext cx="9525000" cy="191952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4108AC-4ED2-99E6-0212-0AC0802C55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1600" y="2274033"/>
            <a:ext cx="9525000" cy="331787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9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3947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8702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05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097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771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274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24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526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3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fletcher20/diabetes-health-indicators-analysis" TargetMode="External"/><Relationship Id="rId3" Type="http://schemas.openxmlformats.org/officeDocument/2006/relationships/hyperlink" Target="https://www.icpsr.umich.edu/web/NAHDAP/studies/34085/datasets/0001/variables/AGEG5YR?archive=NAHDAP" TargetMode="External"/><Relationship Id="rId7" Type="http://schemas.openxmlformats.org/officeDocument/2006/relationships/hyperlink" Target="https://www.icpsr.umich.edu/web/NAHDAP/studies/34085/datasets/0001/variables/INCOME2?archive=NAHDAP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kaggle.com/datasets/alexteboul/diabetes-health-indicators-dataset/data?select=diabetes_binary_5050split_health_indicators_BRFSS2015.csv" TargetMode="External"/><Relationship Id="rId5" Type="http://schemas.openxmlformats.org/officeDocument/2006/relationships/hyperlink" Target="https://www.icpsr.umich.edu/web/NAHDAP/studies/34085/datasets/0001/variables/EDUCA?archive=nahdap" TargetMode="External"/><Relationship Id="rId4" Type="http://schemas.openxmlformats.org/officeDocument/2006/relationships/hyperlink" Target="https://www.nhsinform.scot/healthy-living/food-and-nutrition/healthy-eating-and-weight-loss/body-mass-index-bmi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6" y="1397977"/>
            <a:ext cx="10202248" cy="536331"/>
          </a:xfrm>
        </p:spPr>
        <p:txBody>
          <a:bodyPr anchor="t">
            <a:normAutofit/>
          </a:bodyPr>
          <a:lstStyle/>
          <a:p>
            <a:pPr algn="l"/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</a:rPr>
              <a:t>MULTIVARIJANTNA I DUBINSKA ANALIZA PODATAKA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00506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31CAD1-F82F-92BA-8262-24DC1B957B96}"/>
              </a:ext>
            </a:extLst>
          </p:cNvPr>
          <p:cNvSpPr txBox="1">
            <a:spLocks/>
          </p:cNvSpPr>
          <p:nvPr/>
        </p:nvSpPr>
        <p:spPr>
          <a:xfrm>
            <a:off x="1188306" y="615462"/>
            <a:ext cx="10610970" cy="53671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ZDRAVSTVENI POKAZATELJI</a:t>
            </a:r>
          </a:p>
          <a:p>
            <a:pPr algn="l"/>
            <a:r>
              <a:rPr lang="hr-HR" sz="9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DIJABETESA</a:t>
            </a:r>
            <a:endParaRPr lang="hr-HR" sz="72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r"/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CDC 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Diabetes</a:t>
            </a:r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health</a:t>
            </a:r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indicators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7BFEF-BE58-4596-1E91-CB867FAA7A0C}"/>
              </a:ext>
            </a:extLst>
          </p:cNvPr>
          <p:cNvSpPr txBox="1"/>
          <p:nvPr/>
        </p:nvSpPr>
        <p:spPr>
          <a:xfrm>
            <a:off x="994876" y="4798303"/>
            <a:ext cx="10804400" cy="107721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hr-H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Joshua Lee Fletcher, Noa Midžić</a:t>
            </a:r>
          </a:p>
          <a:p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Mentorica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Prof. dr. sc. Jasminka 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Dobša</a:t>
            </a:r>
            <a:endParaRPr lang="hr-HR" sz="16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F05020202040302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hr-H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Fakultet organizacije i informatike</a:t>
            </a:r>
          </a:p>
          <a:p>
            <a:r>
              <a:rPr lang="hr-H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Informacijsko i programsko inženjerstvo 1.4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5FF9CE-3B0F-D670-DDCF-F8580F143DF7}"/>
              </a:ext>
            </a:extLst>
          </p:cNvPr>
          <p:cNvSpPr txBox="1">
            <a:spLocks/>
          </p:cNvSpPr>
          <p:nvPr/>
        </p:nvSpPr>
        <p:spPr>
          <a:xfrm>
            <a:off x="1157412" y="413238"/>
            <a:ext cx="10610970" cy="53671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ZDRAVSTVENI POKAZATELJI</a:t>
            </a:r>
          </a:p>
          <a:p>
            <a:pPr algn="l"/>
            <a:r>
              <a:rPr lang="hr-HR" sz="9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DIJABETESA</a:t>
            </a:r>
            <a:endParaRPr lang="hr-HR" sz="72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4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3328E-904C-208F-B8AA-9BDC48A8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A pie chart with numbers and a number&#10;&#10;Description automatically generated">
            <a:extLst>
              <a:ext uri="{FF2B5EF4-FFF2-40B4-BE49-F238E27FC236}">
                <a16:creationId xmlns:a16="http://schemas.microsoft.com/office/drawing/2014/main" id="{3C4EB2B5-53A2-76AF-6291-CE6AEB1BF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82" t="5346" r="19116" b="28089"/>
          <a:stretch/>
        </p:blipFill>
        <p:spPr>
          <a:xfrm>
            <a:off x="3306172" y="253479"/>
            <a:ext cx="3049886" cy="2577112"/>
          </a:xfrm>
          <a:prstGeom prst="rect">
            <a:avLst/>
          </a:prstGeom>
        </p:spPr>
      </p:pic>
      <p:pic>
        <p:nvPicPr>
          <p:cNvPr id="8" name="Picture 7" descr="A diagram of a circle with text&#10;&#10;Description automatically generated with medium confidence">
            <a:extLst>
              <a:ext uri="{FF2B5EF4-FFF2-40B4-BE49-F238E27FC236}">
                <a16:creationId xmlns:a16="http://schemas.microsoft.com/office/drawing/2014/main" id="{F7E08132-9281-5F47-B3E6-FFA52EB43D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84" t="6039" r="24277" b="28546"/>
          <a:stretch/>
        </p:blipFill>
        <p:spPr>
          <a:xfrm>
            <a:off x="153681" y="4741647"/>
            <a:ext cx="2064447" cy="1902777"/>
          </a:xfrm>
          <a:prstGeom prst="rect">
            <a:avLst/>
          </a:prstGeom>
        </p:spPr>
      </p:pic>
      <p:pic>
        <p:nvPicPr>
          <p:cNvPr id="10" name="Picture 9" descr="A diagram of diabetes&#10;&#10;Description automatically generated">
            <a:extLst>
              <a:ext uri="{FF2B5EF4-FFF2-40B4-BE49-F238E27FC236}">
                <a16:creationId xmlns:a16="http://schemas.microsoft.com/office/drawing/2014/main" id="{C0CCD04D-5AB2-8E9B-8141-57F15722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276" t="3875" r="25878" b="24672"/>
          <a:stretch/>
        </p:blipFill>
        <p:spPr>
          <a:xfrm>
            <a:off x="218664" y="110504"/>
            <a:ext cx="1999464" cy="2078448"/>
          </a:xfrm>
          <a:prstGeom prst="rect">
            <a:avLst/>
          </a:prstGeom>
        </p:spPr>
      </p:pic>
      <p:pic>
        <p:nvPicPr>
          <p:cNvPr id="12" name="Picture 11" descr="A pie chart with text&#10;&#10;Description automatically generated">
            <a:extLst>
              <a:ext uri="{FF2B5EF4-FFF2-40B4-BE49-F238E27FC236}">
                <a16:creationId xmlns:a16="http://schemas.microsoft.com/office/drawing/2014/main" id="{B57B1FC2-C4BB-9135-0934-0A6C82F793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914" t="2307" r="15179" b="21831"/>
          <a:stretch/>
        </p:blipFill>
        <p:spPr>
          <a:xfrm>
            <a:off x="6679140" y="782139"/>
            <a:ext cx="5294196" cy="3827318"/>
          </a:xfrm>
          <a:prstGeom prst="rect">
            <a:avLst/>
          </a:prstGeom>
        </p:spPr>
      </p:pic>
      <p:pic>
        <p:nvPicPr>
          <p:cNvPr id="16" name="Picture 15" descr="A diagram of a circle with text&#10;&#10;Description automatically generated">
            <a:extLst>
              <a:ext uri="{FF2B5EF4-FFF2-40B4-BE49-F238E27FC236}">
                <a16:creationId xmlns:a16="http://schemas.microsoft.com/office/drawing/2014/main" id="{7E31A223-7479-DCEF-B812-36CB97FA9C2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7011" t="5552" r="28619" b="29432"/>
          <a:stretch/>
        </p:blipFill>
        <p:spPr>
          <a:xfrm>
            <a:off x="248017" y="2321142"/>
            <a:ext cx="1940757" cy="2288315"/>
          </a:xfrm>
          <a:prstGeom prst="rect">
            <a:avLst/>
          </a:prstGeom>
        </p:spPr>
      </p:pic>
      <p:pic>
        <p:nvPicPr>
          <p:cNvPr id="14" name="Picture 13" descr="A pie chart with numbers and a number on it&#10;&#10;Description automatically generated">
            <a:extLst>
              <a:ext uri="{FF2B5EF4-FFF2-40B4-BE49-F238E27FC236}">
                <a16:creationId xmlns:a16="http://schemas.microsoft.com/office/drawing/2014/main" id="{45F34804-ADEB-4045-5817-CE7BE4E5F13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187" r="10720" b="22711"/>
          <a:stretch/>
        </p:blipFill>
        <p:spPr>
          <a:xfrm>
            <a:off x="2511856" y="3099547"/>
            <a:ext cx="4975041" cy="35448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8B0E4B-3BA7-F987-DEE1-420C75AD2F5F}"/>
              </a:ext>
            </a:extLst>
          </p:cNvPr>
          <p:cNvSpPr txBox="1"/>
          <p:nvPr/>
        </p:nvSpPr>
        <p:spPr>
          <a:xfrm>
            <a:off x="7909723" y="5891195"/>
            <a:ext cx="406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Raspodjela kvalitativnih varijabli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815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4F19CD31-14A3-B647-1430-DB298B0EFA75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2D1A1D-C829-1AB2-E39F-5E0D7BAEA895}"/>
              </a:ext>
            </a:extLst>
          </p:cNvPr>
          <p:cNvSpPr txBox="1"/>
          <p:nvPr/>
        </p:nvSpPr>
        <p:spPr>
          <a:xfrm>
            <a:off x="6705932" y="1288765"/>
            <a:ext cx="548606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r-H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endParaRPr lang="hr-HR" sz="16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5050split_health_indicators_BRFSS2015.csv"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frac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reset_index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to_csv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"selected_data.csv"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66272AF0-1C15-2EC5-37C3-695128D40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1" y="1127187"/>
            <a:ext cx="5080697" cy="2253343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anchor="t">
            <a:normAutofit/>
          </a:bodyPr>
          <a:lstStyle/>
          <a:p>
            <a:pPr algn="ctr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Priprema</a:t>
            </a:r>
            <a:r>
              <a:rPr lang="hr-HR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podataka</a:t>
            </a:r>
            <a:endParaRPr lang="en-US" sz="7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F193CA1-6A14-2595-A9C5-EEBB32A09603}"/>
              </a:ext>
            </a:extLst>
          </p:cNvPr>
          <p:cNvSpPr txBox="1">
            <a:spLocks/>
          </p:cNvSpPr>
          <p:nvPr/>
        </p:nvSpPr>
        <p:spPr>
          <a:xfrm>
            <a:off x="1057606" y="3214065"/>
            <a:ext cx="4802174" cy="30715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diabetes_binary_5050split_health_indicators_BRFSS2015</a:t>
            </a:r>
            <a:r>
              <a:rPr lang="hr-HR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r>
              <a:rPr lang="hr-HR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csv</a:t>
            </a:r>
            <a:endParaRPr lang="hr-HR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Python skripta</a:t>
            </a:r>
          </a:p>
          <a:p>
            <a:pPr lvl="1"/>
            <a:r>
              <a:rPr lang="hr-HR" b="1" dirty="0">
                <a:solidFill>
                  <a:schemeClr val="bg2"/>
                </a:solidFill>
              </a:rPr>
              <a:t>Odabir 2.000 opservacija na nasumičan način</a:t>
            </a:r>
          </a:p>
          <a:p>
            <a:pPr lvl="1"/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50%</a:t>
            </a:r>
            <a:r>
              <a:rPr lang="pt-B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bg2"/>
                </a:solidFill>
              </a:rPr>
              <a:t>ispitanika</a:t>
            </a:r>
            <a:r>
              <a:rPr lang="hr-H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nema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dijabetes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b="1" dirty="0">
                <a:solidFill>
                  <a:schemeClr val="bg2"/>
                </a:solidFill>
              </a:rPr>
              <a:t>(0) i </a:t>
            </a:r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50%</a:t>
            </a:r>
            <a:r>
              <a:rPr lang="pt-BR" b="1" dirty="0">
                <a:solidFill>
                  <a:schemeClr val="bg2"/>
                </a:solidFill>
              </a:rPr>
              <a:t> 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ima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pred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</a:t>
            </a:r>
            <a:r>
              <a:rPr lang="hr-H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ijabetes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ili dijabetes </a:t>
            </a:r>
            <a:r>
              <a:rPr lang="pt-BR" b="1" dirty="0">
                <a:solidFill>
                  <a:schemeClr val="bg2"/>
                </a:solidFill>
              </a:rPr>
              <a:t>(1)</a:t>
            </a:r>
            <a:endParaRPr lang="hr-HR" b="1" dirty="0">
              <a:solidFill>
                <a:schemeClr val="bg2"/>
              </a:solidFill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E8C7484A-84C9-475F-A75A-6C1D3A0F7774}"/>
              </a:ext>
            </a:extLst>
          </p:cNvPr>
          <p:cNvSpPr txBox="1">
            <a:spLocks/>
          </p:cNvSpPr>
          <p:nvPr/>
        </p:nvSpPr>
        <p:spPr>
          <a:xfrm>
            <a:off x="498231" y="1108137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Priprema</a:t>
            </a:r>
            <a:r>
              <a:rPr lang="hr-HR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podataka</a:t>
            </a:r>
            <a:endParaRPr lang="en-US" sz="7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17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E8C7484A-84C9-475F-A75A-6C1D3A0F7774}"/>
              </a:ext>
            </a:extLst>
          </p:cNvPr>
          <p:cNvSpPr txBox="1">
            <a:spLocks/>
          </p:cNvSpPr>
          <p:nvPr/>
        </p:nvSpPr>
        <p:spPr>
          <a:xfrm>
            <a:off x="603735" y="1127187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61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PROVEDENE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 </a:t>
            </a:r>
            <a:r>
              <a:rPr kumimoji="0" lang="hr-HR" sz="8900" b="0" i="0" u="none" strike="noStrike" kern="1200" cap="none" spc="0" normalizeH="0" baseline="0" noProof="0" dirty="0"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OBRADE</a:t>
            </a:r>
            <a:endParaRPr kumimoji="0" lang="en-US" sz="8900" b="0" i="0" u="none" strike="noStrike" kern="1200" cap="none" spc="0" normalizeH="0" baseline="0" noProof="0" dirty="0"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Boucherie Block" panose="02000506000000020004" pitchFamily="2" charset="0"/>
              <a:ea typeface="+mn-ea"/>
              <a:cs typeface="+mn-cs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F193CA1-6A14-2595-A9C5-EEBB32A09603}"/>
              </a:ext>
            </a:extLst>
          </p:cNvPr>
          <p:cNvSpPr txBox="1">
            <a:spLocks/>
          </p:cNvSpPr>
          <p:nvPr/>
        </p:nvSpPr>
        <p:spPr>
          <a:xfrm>
            <a:off x="1057606" y="3116761"/>
            <a:ext cx="5080697" cy="37963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 nezavisna uzorka</a:t>
            </a:r>
          </a:p>
          <a:p>
            <a:pPr lvl="1"/>
            <a:r>
              <a:rPr lang="hr-HR" sz="1600" b="1" dirty="0">
                <a:solidFill>
                  <a:schemeClr val="bg2"/>
                </a:solidFill>
              </a:rPr>
              <a:t>dijabetičari </a:t>
            </a:r>
            <a:r>
              <a:rPr lang="hr-HR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vs</a:t>
            </a:r>
            <a:r>
              <a:rPr lang="hr-HR" sz="1600" b="1" dirty="0">
                <a:solidFill>
                  <a:schemeClr val="bg2"/>
                </a:solidFill>
              </a:rPr>
              <a:t> ne-dijabetičari</a:t>
            </a:r>
          </a:p>
          <a:p>
            <a:r>
              <a:rPr lang="hr-HR" sz="1800" b="1" dirty="0">
                <a:solidFill>
                  <a:schemeClr val="bg2"/>
                </a:solidFill>
              </a:rPr>
              <a:t>Odabrane varijable</a:t>
            </a:r>
            <a:r>
              <a:rPr lang="en-US" sz="1800" b="1" dirty="0">
                <a:solidFill>
                  <a:schemeClr val="bg2"/>
                </a:solidFill>
              </a:rPr>
              <a:t> (</a:t>
            </a:r>
            <a:r>
              <a:rPr lang="en-US" sz="18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kontinuirane</a:t>
            </a:r>
            <a:r>
              <a:rPr lang="en-US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vrijednosti</a:t>
            </a:r>
            <a:r>
              <a:rPr lang="en-US" sz="1800" b="1" dirty="0">
                <a:solidFill>
                  <a:schemeClr val="bg2"/>
                </a:solidFill>
              </a:rPr>
              <a:t>)</a:t>
            </a:r>
            <a:endParaRPr lang="hr-HR" sz="1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hr-HR" sz="1600" b="1" dirty="0">
                <a:solidFill>
                  <a:schemeClr val="bg2"/>
                </a:solidFill>
              </a:rPr>
              <a:t>BMI:</a:t>
            </a:r>
            <a:r>
              <a:rPr lang="hr-HR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600" b="1" dirty="0">
                <a:solidFill>
                  <a:schemeClr val="bg2"/>
                </a:solidFill>
              </a:rPr>
              <a:t>x</a:t>
            </a:r>
            <a:r>
              <a:rPr lang="hr-HR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l-GR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ε</a:t>
            </a:r>
            <a:r>
              <a:rPr lang="hr-HR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hr-HR" sz="1600" b="1" dirty="0">
                <a:solidFill>
                  <a:schemeClr val="bg2"/>
                </a:solidFill>
              </a:rPr>
              <a:t>1</a:t>
            </a:r>
            <a:r>
              <a:rPr lang="en-US" sz="1600" b="1" dirty="0">
                <a:solidFill>
                  <a:schemeClr val="bg2"/>
                </a:solidFill>
              </a:rPr>
              <a:t>2</a:t>
            </a:r>
            <a:r>
              <a:rPr lang="hr-HR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</a:t>
            </a:r>
            <a:r>
              <a:rPr lang="hr-HR" sz="1600" b="1" dirty="0">
                <a:solidFill>
                  <a:schemeClr val="bg2"/>
                </a:solidFill>
              </a:rPr>
              <a:t> </a:t>
            </a:r>
            <a:r>
              <a:rPr lang="en-US" sz="1600" b="1" dirty="0">
                <a:solidFill>
                  <a:schemeClr val="bg2"/>
                </a:solidFill>
              </a:rPr>
              <a:t>98</a:t>
            </a:r>
            <a:r>
              <a:rPr lang="hr-HR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r>
              <a:rPr lang="hr-HR" sz="1600" b="1" dirty="0">
                <a:solidFill>
                  <a:schemeClr val="bg2"/>
                </a:solidFill>
              </a:rPr>
              <a:t>, </a:t>
            </a:r>
            <a:r>
              <a:rPr lang="en-US" sz="1600" b="1" dirty="0">
                <a:solidFill>
                  <a:schemeClr val="bg2"/>
                </a:solidFill>
              </a:rPr>
              <a:t>Age:</a:t>
            </a:r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600" b="1" dirty="0">
                <a:solidFill>
                  <a:schemeClr val="bg2"/>
                </a:solidFill>
              </a:rPr>
              <a:t>x</a:t>
            </a:r>
            <a:r>
              <a:rPr lang="hr-HR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l-GR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ε</a:t>
            </a:r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1600" b="1" dirty="0">
                <a:solidFill>
                  <a:schemeClr val="bg2"/>
                </a:solidFill>
              </a:rPr>
              <a:t>18</a:t>
            </a:r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</a:t>
            </a:r>
            <a:r>
              <a:rPr lang="en-US" sz="1600" b="1" dirty="0">
                <a:solidFill>
                  <a:schemeClr val="bg2"/>
                </a:solidFill>
              </a:rPr>
              <a:t> 80+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hr-HR" sz="16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pl-PL" sz="1800" b="1" dirty="0">
                <a:solidFill>
                  <a:schemeClr val="bg2"/>
                </a:solidFill>
              </a:rPr>
              <a:t>Provjera uvjeta za parametarski test</a:t>
            </a:r>
            <a:r>
              <a:rPr lang="en-US" sz="1800" b="1" dirty="0">
                <a:solidFill>
                  <a:schemeClr val="bg2"/>
                </a:solidFill>
              </a:rPr>
              <a:t>:</a:t>
            </a:r>
          </a:p>
          <a:p>
            <a:pPr lvl="1"/>
            <a:r>
              <a:rPr lang="en-US" sz="1600" b="1" dirty="0" err="1">
                <a:solidFill>
                  <a:schemeClr val="bg2"/>
                </a:solidFill>
              </a:rPr>
              <a:t>Normalna</a:t>
            </a:r>
            <a:r>
              <a:rPr lang="en-US" sz="1600" b="1" dirty="0">
                <a:solidFill>
                  <a:schemeClr val="bg2"/>
                </a:solidFill>
              </a:rPr>
              <a:t> </a:t>
            </a:r>
            <a:r>
              <a:rPr lang="en-US" sz="1600" b="1" dirty="0" err="1">
                <a:solidFill>
                  <a:schemeClr val="bg2"/>
                </a:solidFill>
              </a:rPr>
              <a:t>distribucija</a:t>
            </a:r>
            <a:r>
              <a:rPr lang="en-US" sz="1600" b="1" dirty="0">
                <a:solidFill>
                  <a:schemeClr val="bg2"/>
                </a:solidFill>
              </a:rPr>
              <a:t> (</a:t>
            </a:r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Shapiro-Wilks</a:t>
            </a:r>
            <a:r>
              <a:rPr lang="en-US" sz="1600" b="1" dirty="0">
                <a:solidFill>
                  <a:schemeClr val="bg2"/>
                </a:solidFill>
              </a:rPr>
              <a:t>)</a:t>
            </a:r>
          </a:p>
          <a:p>
            <a:pPr lvl="1"/>
            <a:r>
              <a:rPr lang="en-US" sz="1600" b="1" dirty="0" err="1">
                <a:solidFill>
                  <a:schemeClr val="bg2"/>
                </a:solidFill>
              </a:rPr>
              <a:t>Jednakost</a:t>
            </a:r>
            <a:r>
              <a:rPr lang="en-US" sz="1600" b="1" dirty="0">
                <a:solidFill>
                  <a:schemeClr val="bg2"/>
                </a:solidFill>
              </a:rPr>
              <a:t> </a:t>
            </a:r>
            <a:r>
              <a:rPr lang="en-US" sz="1600" b="1" dirty="0" err="1">
                <a:solidFill>
                  <a:schemeClr val="bg2"/>
                </a:solidFill>
              </a:rPr>
              <a:t>varijanci</a:t>
            </a:r>
            <a:r>
              <a:rPr lang="en-US" sz="1600" b="1" dirty="0">
                <a:solidFill>
                  <a:schemeClr val="bg2"/>
                </a:solidFill>
              </a:rPr>
              <a:t> </a:t>
            </a:r>
            <a:r>
              <a:rPr lang="en-US" sz="1600" b="1" dirty="0" err="1">
                <a:solidFill>
                  <a:schemeClr val="bg2"/>
                </a:solidFill>
              </a:rPr>
              <a:t>skupova</a:t>
            </a:r>
            <a:endParaRPr lang="en-US" sz="1600" b="1" dirty="0">
              <a:solidFill>
                <a:schemeClr val="bg2"/>
              </a:solidFill>
            </a:endParaRPr>
          </a:p>
          <a:p>
            <a:pPr lvl="2"/>
            <a:r>
              <a:rPr lang="en-US" sz="1400" b="1" dirty="0">
                <a:solidFill>
                  <a:schemeClr val="bg2"/>
                </a:solidFill>
              </a:rPr>
              <a:t>S </a:t>
            </a:r>
            <a:r>
              <a:rPr lang="en-US" sz="1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normalnom</a:t>
            </a:r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distribucijom</a:t>
            </a:r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bg2"/>
                </a:solidFill>
              </a:rPr>
              <a:t>skupova</a:t>
            </a:r>
            <a:r>
              <a:rPr lang="en-US" sz="1400" b="1" dirty="0">
                <a:solidFill>
                  <a:schemeClr val="bg2"/>
                </a:solidFill>
              </a:rPr>
              <a:t>: F-test</a:t>
            </a:r>
          </a:p>
          <a:p>
            <a:pPr lvl="2"/>
            <a:r>
              <a:rPr lang="hr-H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Inače</a:t>
            </a:r>
            <a:r>
              <a:rPr lang="hr-HR" sz="1400" b="1" dirty="0">
                <a:solidFill>
                  <a:schemeClr val="bg2"/>
                </a:solidFill>
              </a:rPr>
              <a:t>: </a:t>
            </a:r>
            <a:r>
              <a:rPr lang="en-US" sz="1400" b="1" dirty="0" err="1">
                <a:solidFill>
                  <a:schemeClr val="bg2"/>
                </a:solidFill>
              </a:rPr>
              <a:t>Leveneov</a:t>
            </a:r>
            <a:r>
              <a:rPr lang="en-US" sz="1400" b="1" dirty="0">
                <a:solidFill>
                  <a:schemeClr val="bg2"/>
                </a:solidFill>
              </a:rPr>
              <a:t> &amp; </a:t>
            </a:r>
            <a:r>
              <a:rPr lang="en-US" sz="1400" b="1" dirty="0" err="1">
                <a:solidFill>
                  <a:schemeClr val="bg2"/>
                </a:solidFill>
              </a:rPr>
              <a:t>Bartlettov</a:t>
            </a:r>
            <a:r>
              <a:rPr lang="en-US" sz="1400" b="1" dirty="0">
                <a:solidFill>
                  <a:schemeClr val="bg2"/>
                </a:solidFill>
              </a:rPr>
              <a:t> test</a:t>
            </a:r>
            <a:endParaRPr lang="hr-HR" sz="1800" b="1" dirty="0">
              <a:solidFill>
                <a:schemeClr val="bg2"/>
              </a:soli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EB16F7D-4B36-9497-2A84-6E0285EB9A8D}"/>
              </a:ext>
            </a:extLst>
          </p:cNvPr>
          <p:cNvSpPr txBox="1">
            <a:spLocks/>
          </p:cNvSpPr>
          <p:nvPr/>
        </p:nvSpPr>
        <p:spPr>
          <a:xfrm>
            <a:off x="571503" y="1102281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PROVEDENE</a:t>
            </a:r>
          </a:p>
          <a:p>
            <a:pPr algn="ctr"/>
            <a:r>
              <a:rPr lang="hr-HR" sz="89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OBRADE</a:t>
            </a:r>
            <a:endParaRPr lang="en-US" sz="89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EF3767-729B-5D39-EA8F-80F67C29ACC1}"/>
              </a:ext>
            </a:extLst>
          </p:cNvPr>
          <p:cNvSpPr txBox="1"/>
          <p:nvPr/>
        </p:nvSpPr>
        <p:spPr>
          <a:xfrm>
            <a:off x="6737177" y="2998113"/>
            <a:ext cx="518812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Hi-kvadrat testovi</a:t>
            </a:r>
          </a:p>
          <a:p>
            <a:endParaRPr lang="hr-HR" sz="2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hr-HR" sz="20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Shapiro-Wilksov</a:t>
            </a:r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 F-test, </a:t>
            </a:r>
            <a:r>
              <a:rPr lang="hr-HR" sz="20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Leveneov</a:t>
            </a:r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i </a:t>
            </a:r>
            <a:r>
              <a:rPr lang="hr-HR" sz="20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Bartlettov</a:t>
            </a:r>
            <a:endParaRPr lang="hr-HR" sz="2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hr-HR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Parametarski</a:t>
            </a:r>
            <a:r>
              <a:rPr lang="en-US" sz="2000" b="1" dirty="0">
                <a:solidFill>
                  <a:schemeClr val="bg2"/>
                </a:solidFill>
              </a:rPr>
              <a:t>: </a:t>
            </a: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T-test</a:t>
            </a:r>
          </a:p>
          <a:p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Neparametarski</a:t>
            </a:r>
            <a:r>
              <a:rPr lang="en-US" sz="2000" b="1" dirty="0">
                <a:solidFill>
                  <a:schemeClr val="bg2"/>
                </a:solidFill>
              </a:rPr>
              <a:t>: </a:t>
            </a: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MWW</a:t>
            </a:r>
            <a:r>
              <a:rPr lang="en-US" sz="2000" b="1" dirty="0">
                <a:solidFill>
                  <a:schemeClr val="bg2"/>
                </a:solidFill>
              </a:rPr>
              <a:t> (</a:t>
            </a: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Wilcoxon rank-sum</a:t>
            </a:r>
            <a:r>
              <a:rPr lang="en-US" sz="2000" b="1" dirty="0">
                <a:solidFill>
                  <a:schemeClr val="bg2"/>
                </a:solidFill>
              </a:rPr>
              <a:t>)</a:t>
            </a:r>
            <a:endParaRPr lang="hr-HR" sz="2000" b="1" dirty="0">
              <a:solidFill>
                <a:schemeClr val="bg2"/>
              </a:solidFill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72984BC1-F6CD-F0CC-295A-E5CEE0A1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36715" y="1127187"/>
            <a:ext cx="5080697" cy="2253343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anchor="t">
            <a:normAutofit/>
          </a:bodyPr>
          <a:lstStyle/>
          <a:p>
            <a:pPr algn="ctr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Priprema</a:t>
            </a:r>
            <a:r>
              <a:rPr lang="hr-HR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podataka</a:t>
            </a:r>
            <a:endParaRPr lang="en-US" sz="7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06CCDD37-6D88-93AC-3287-D78CFC0B058D}"/>
              </a:ext>
            </a:extLst>
          </p:cNvPr>
          <p:cNvSpPr txBox="1">
            <a:spLocks/>
          </p:cNvSpPr>
          <p:nvPr/>
        </p:nvSpPr>
        <p:spPr>
          <a:xfrm>
            <a:off x="-6315440" y="3214065"/>
            <a:ext cx="4802174" cy="30715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diabetes_binary_5050split_health_indicators_BRFSS2015</a:t>
            </a:r>
            <a:r>
              <a:rPr lang="hr-HR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r>
              <a:rPr lang="hr-HR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csv</a:t>
            </a:r>
            <a:endParaRPr lang="hr-HR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Python skripta</a:t>
            </a:r>
          </a:p>
          <a:p>
            <a:pPr lvl="1"/>
            <a:r>
              <a:rPr lang="hr-HR" b="1" dirty="0">
                <a:solidFill>
                  <a:schemeClr val="bg2"/>
                </a:solidFill>
              </a:rPr>
              <a:t>Odabir 2.000 opservacija na nasumičan način</a:t>
            </a:r>
          </a:p>
          <a:p>
            <a:pPr lvl="1"/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50%</a:t>
            </a:r>
            <a:r>
              <a:rPr lang="pt-B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bg2"/>
                </a:solidFill>
              </a:rPr>
              <a:t>ispitanika</a:t>
            </a:r>
            <a:r>
              <a:rPr lang="hr-H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nema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dijabetes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b="1" dirty="0">
                <a:solidFill>
                  <a:schemeClr val="bg2"/>
                </a:solidFill>
              </a:rPr>
              <a:t>(0) i </a:t>
            </a:r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50%</a:t>
            </a:r>
            <a:r>
              <a:rPr lang="pt-BR" b="1" dirty="0">
                <a:solidFill>
                  <a:schemeClr val="bg2"/>
                </a:solidFill>
              </a:rPr>
              <a:t> 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ima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pred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</a:t>
            </a:r>
            <a:r>
              <a:rPr lang="hr-H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ijabetes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ili dijabetes </a:t>
            </a:r>
            <a:r>
              <a:rPr lang="pt-BR" b="1" dirty="0">
                <a:solidFill>
                  <a:schemeClr val="bg2"/>
                </a:solidFill>
              </a:rPr>
              <a:t>(1)</a:t>
            </a:r>
            <a:endParaRPr lang="hr-HR" b="1" dirty="0">
              <a:solidFill>
                <a:schemeClr val="bg2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6D048EA3-0086-7BD0-9736-0F4408EE63E9}"/>
              </a:ext>
            </a:extLst>
          </p:cNvPr>
          <p:cNvSpPr txBox="1">
            <a:spLocks/>
          </p:cNvSpPr>
          <p:nvPr/>
        </p:nvSpPr>
        <p:spPr>
          <a:xfrm>
            <a:off x="-6874815" y="1108137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Priprema</a:t>
            </a:r>
            <a:r>
              <a:rPr lang="hr-HR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podataka</a:t>
            </a:r>
            <a:endParaRPr lang="en-US" sz="7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96A20-5F5F-A7E5-C02E-CFBDFF8A559B}"/>
              </a:ext>
            </a:extLst>
          </p:cNvPr>
          <p:cNvSpPr txBox="1"/>
          <p:nvPr/>
        </p:nvSpPr>
        <p:spPr>
          <a:xfrm>
            <a:off x="6705932" y="9260033"/>
            <a:ext cx="548606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r-H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endParaRPr lang="hr-HR" sz="16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5050split_health_indicators_BRFSS2015.csv"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frac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reset_index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to_csv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"selected_data.csv"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99626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879601"/>
            <a:ext cx="9525000" cy="4546600"/>
          </a:xfrm>
        </p:spPr>
        <p:txBody>
          <a:bodyPr>
            <a:normAutofit/>
          </a:bodyPr>
          <a:lstStyle/>
          <a:p>
            <a:r>
              <a:rPr lang="en-US" b="1" dirty="0" err="1"/>
              <a:t>HighChol</a:t>
            </a:r>
            <a:r>
              <a:rPr lang="en-US" b="1" dirty="0"/>
              <a:t> – H1</a:t>
            </a:r>
            <a:r>
              <a:rPr lang="hr-HR" b="1" dirty="0"/>
              <a:t> </a:t>
            </a:r>
            <a:endParaRPr lang="en-US" b="1" dirty="0"/>
          </a:p>
          <a:p>
            <a:r>
              <a:rPr lang="en-US" b="1" dirty="0" err="1"/>
              <a:t>CholCheck</a:t>
            </a:r>
            <a:r>
              <a:rPr lang="en-US" b="1" dirty="0"/>
              <a:t> – H1</a:t>
            </a:r>
          </a:p>
          <a:p>
            <a:r>
              <a:rPr lang="en-US" b="1" dirty="0" err="1"/>
              <a:t>BMI_Group</a:t>
            </a:r>
            <a:r>
              <a:rPr lang="en-US" b="1" dirty="0"/>
              <a:t> – H1</a:t>
            </a:r>
          </a:p>
          <a:p>
            <a:r>
              <a:rPr lang="en-US" b="1" dirty="0" err="1"/>
              <a:t>HvyAlcoholConsump</a:t>
            </a:r>
            <a:r>
              <a:rPr lang="en-US" b="1" dirty="0"/>
              <a:t> – H1</a:t>
            </a:r>
          </a:p>
          <a:p>
            <a:r>
              <a:rPr lang="en-US" b="1" dirty="0" err="1"/>
              <a:t>AnyHealthcare</a:t>
            </a:r>
            <a:r>
              <a:rPr lang="en-US" b="1" dirty="0"/>
              <a:t> – H0</a:t>
            </a:r>
          </a:p>
          <a:p>
            <a:r>
              <a:rPr lang="en-US" b="1" dirty="0" err="1"/>
              <a:t>NoDocbcCost</a:t>
            </a:r>
            <a:r>
              <a:rPr lang="en-US" b="1" dirty="0"/>
              <a:t> – H0</a:t>
            </a:r>
          </a:p>
          <a:p>
            <a:r>
              <a:rPr lang="en-US" b="1" dirty="0"/>
              <a:t>Sex – H0</a:t>
            </a:r>
          </a:p>
          <a:p>
            <a:r>
              <a:rPr lang="en-US" b="1" dirty="0" err="1"/>
              <a:t>Age_Group</a:t>
            </a:r>
            <a:r>
              <a:rPr lang="en-US" b="1" dirty="0"/>
              <a:t> – H1</a:t>
            </a:r>
          </a:p>
          <a:p>
            <a:r>
              <a:rPr lang="en-US" b="1" dirty="0" err="1"/>
              <a:t>Education_Group</a:t>
            </a:r>
            <a:r>
              <a:rPr lang="en-US" b="1" dirty="0"/>
              <a:t> – H1</a:t>
            </a:r>
          </a:p>
          <a:p>
            <a:r>
              <a:rPr lang="en-US" b="1" dirty="0"/>
              <a:t>Income – H1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Hi-</a:t>
            </a:r>
            <a:r>
              <a:rPr lang="en-US" dirty="0" err="1">
                <a:latin typeface="Boucherie Block" panose="02000506000000020004" pitchFamily="2" charset="0"/>
              </a:rPr>
              <a:t>kvadrat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latin typeface="Boucherie Block" panose="02000506000000020004" pitchFamily="2" charset="0"/>
              </a:rPr>
              <a:t>testovi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na</a:t>
            </a:r>
            <a:r>
              <a:rPr lang="en-US" dirty="0">
                <a:solidFill>
                  <a:schemeClr val="accent2"/>
                </a:solidFill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razini</a:t>
            </a:r>
            <a:r>
              <a:rPr lang="en-US" dirty="0">
                <a:solidFill>
                  <a:schemeClr val="accent2"/>
                </a:solidFill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signifikantnosti</a:t>
            </a:r>
            <a:r>
              <a:rPr lang="en-US" dirty="0">
                <a:solidFill>
                  <a:schemeClr val="accent2"/>
                </a:solidFill>
                <a:latin typeface="Boucherie Block" panose="02000506000000020004" pitchFamily="2" charset="0"/>
              </a:rPr>
              <a:t> 1%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2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601191"/>
            <a:ext cx="9525000" cy="584775"/>
          </a:xfrm>
        </p:spPr>
        <p:txBody>
          <a:bodyPr>
            <a:normAutofit/>
          </a:bodyPr>
          <a:lstStyle/>
          <a:p>
            <a:r>
              <a:rPr lang="hr-HR" sz="1800" dirty="0"/>
              <a:t>Grupiranje podataka za primjenu hi-kvadrat testa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D3475-5505-A91E-A503-28C2B6494A9F}"/>
              </a:ext>
            </a:extLst>
          </p:cNvPr>
          <p:cNvSpPr txBox="1"/>
          <p:nvPr/>
        </p:nvSpPr>
        <p:spPr>
          <a:xfrm>
            <a:off x="1371600" y="2165704"/>
            <a:ext cx="347654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BMI_Group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18.5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24.9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29.9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39.9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Inf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"Underweight“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"Healthy weight"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"Overweight"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"Obesity"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"Severe obesity"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33B35C-7639-5E73-9D5D-EB48A1AC16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12"/>
          <a:stretch/>
        </p:blipFill>
        <p:spPr>
          <a:xfrm>
            <a:off x="1371601" y="4828351"/>
            <a:ext cx="8813800" cy="1743318"/>
          </a:xfrm>
          <a:prstGeom prst="rect">
            <a:avLst/>
          </a:prstGeom>
        </p:spPr>
      </p:pic>
      <p:pic>
        <p:nvPicPr>
          <p:cNvPr id="8" name="Content Placeholder 5" descr="A graph of different sizes of bars&#10;&#10;Description automatically generated with medium confidence">
            <a:extLst>
              <a:ext uri="{FF2B5EF4-FFF2-40B4-BE49-F238E27FC236}">
                <a16:creationId xmlns:a16="http://schemas.microsoft.com/office/drawing/2014/main" id="{43AEAF8F-0D76-9FE5-0842-C100CAD7A3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1" t="4075" r="6133" b="14466"/>
          <a:stretch/>
        </p:blipFill>
        <p:spPr>
          <a:xfrm>
            <a:off x="5203745" y="2041198"/>
            <a:ext cx="6426200" cy="29995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7A0B7F-726A-9648-1BCB-8E2FE251FE9C}"/>
              </a:ext>
            </a:extLst>
          </p:cNvPr>
          <p:cNvSpPr txBox="1"/>
          <p:nvPr/>
        </p:nvSpPr>
        <p:spPr>
          <a:xfrm>
            <a:off x="7130398" y="5116668"/>
            <a:ext cx="305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BMI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grupe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Hi-</a:t>
            </a:r>
            <a:r>
              <a:rPr lang="en-US" dirty="0" err="1">
                <a:latin typeface="Boucherie Block" panose="02000506000000020004" pitchFamily="2" charset="0"/>
              </a:rPr>
              <a:t>kvadrat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latin typeface="Boucherie Block" panose="02000506000000020004" pitchFamily="2" charset="0"/>
              </a:rPr>
              <a:t>testovi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Boucherie Block" panose="02000506000000020004" pitchFamily="2" charset="0"/>
              </a:rPr>
              <a:t>BMI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grupe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10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1F5963B-AF3C-B89B-3F85-87F33DDDF9BF}"/>
              </a:ext>
            </a:extLst>
          </p:cNvPr>
          <p:cNvSpPr txBox="1">
            <a:spLocks/>
          </p:cNvSpPr>
          <p:nvPr/>
        </p:nvSpPr>
        <p:spPr>
          <a:xfrm>
            <a:off x="1371600" y="-5590731"/>
            <a:ext cx="9525000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/>
              <a:t>Grupiranje podataka za primjenu hi-kvadrat testa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8FCF60-EDB7-2873-FF55-E6D1B161F2F0}"/>
              </a:ext>
            </a:extLst>
          </p:cNvPr>
          <p:cNvSpPr txBox="1"/>
          <p:nvPr/>
        </p:nvSpPr>
        <p:spPr>
          <a:xfrm>
            <a:off x="1371600" y="-5026218"/>
            <a:ext cx="347654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BMI_Group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18.5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24.9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29.9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39.9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Inf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"Underweight“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"Healthy weight"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"Overweight"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"Obesity"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"Severe obesity"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41F9D0-DCCD-6935-9EFA-57567CA5C3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12"/>
          <a:stretch/>
        </p:blipFill>
        <p:spPr>
          <a:xfrm>
            <a:off x="1371601" y="-2363571"/>
            <a:ext cx="8813800" cy="1743318"/>
          </a:xfrm>
          <a:prstGeom prst="rect">
            <a:avLst/>
          </a:prstGeom>
        </p:spPr>
      </p:pic>
      <p:pic>
        <p:nvPicPr>
          <p:cNvPr id="12" name="Content Placeholder 5" descr="A graph of different sizes of bars&#10;&#10;Description automatically generated with medium confidence">
            <a:extLst>
              <a:ext uri="{FF2B5EF4-FFF2-40B4-BE49-F238E27FC236}">
                <a16:creationId xmlns:a16="http://schemas.microsoft.com/office/drawing/2014/main" id="{FCF5B612-4DCA-815E-A68E-CDEB102798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1" t="4075" r="6133" b="14466"/>
          <a:stretch/>
        </p:blipFill>
        <p:spPr>
          <a:xfrm>
            <a:off x="5203745" y="-5150724"/>
            <a:ext cx="6426200" cy="29995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890968-284F-C5C6-1E4F-4EDAC5395D1E}"/>
              </a:ext>
            </a:extLst>
          </p:cNvPr>
          <p:cNvSpPr txBox="1"/>
          <p:nvPr/>
        </p:nvSpPr>
        <p:spPr>
          <a:xfrm>
            <a:off x="7130398" y="-2075254"/>
            <a:ext cx="305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BMI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grupe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33B35C-7639-5E73-9D5D-EB48A1AC16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14" r="2038"/>
          <a:stretch/>
        </p:blipFill>
        <p:spPr>
          <a:xfrm>
            <a:off x="1371600" y="4672035"/>
            <a:ext cx="8277948" cy="1440759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43AEAF8F-0D76-9FE5-0842-C100CAD7A38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271" t="7351" r="7697" b="15356"/>
          <a:stretch/>
        </p:blipFill>
        <p:spPr>
          <a:xfrm>
            <a:off x="6348045" y="1601192"/>
            <a:ext cx="5464311" cy="351547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Hi-</a:t>
            </a:r>
            <a:r>
              <a:rPr lang="en-US" dirty="0" err="1">
                <a:latin typeface="Boucherie Block" panose="02000506000000020004" pitchFamily="2" charset="0"/>
              </a:rPr>
              <a:t>kvadrat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latin typeface="Boucherie Block" panose="02000506000000020004" pitchFamily="2" charset="0"/>
              </a:rPr>
              <a:t>testovi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grupe</a:t>
            </a:r>
            <a:r>
              <a:rPr lang="en-US" dirty="0">
                <a:solidFill>
                  <a:schemeClr val="accent2"/>
                </a:solidFill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godina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601191"/>
            <a:ext cx="9525000" cy="584775"/>
          </a:xfrm>
        </p:spPr>
        <p:txBody>
          <a:bodyPr>
            <a:normAutofit/>
          </a:bodyPr>
          <a:lstStyle/>
          <a:p>
            <a:r>
              <a:rPr lang="hr-HR" sz="1800" dirty="0" err="1"/>
              <a:t>Dataset</a:t>
            </a:r>
            <a:r>
              <a:rPr lang="hr-HR" sz="1800" dirty="0"/>
              <a:t> koristi </a:t>
            </a:r>
            <a:r>
              <a:rPr lang="hr-HR" sz="1800" dirty="0">
                <a:solidFill>
                  <a:schemeClr val="accent2"/>
                </a:solidFill>
              </a:rPr>
              <a:t>AGEG5YR</a:t>
            </a:r>
            <a:r>
              <a:rPr lang="hr-HR" sz="1800" dirty="0"/>
              <a:t> (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1 = 18-24</a:t>
            </a:r>
            <a:r>
              <a:rPr lang="hr-HR" sz="1800" dirty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9 = 60-64</a:t>
            </a:r>
            <a:r>
              <a:rPr lang="hr-HR" sz="1800" dirty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13 = 80</a:t>
            </a:r>
            <a:r>
              <a:rPr lang="hr-HR" sz="1800" dirty="0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hr-HR" sz="1800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D3475-5505-A91E-A503-28C2B6494A9F}"/>
              </a:ext>
            </a:extLst>
          </p:cNvPr>
          <p:cNvSpPr txBox="1"/>
          <p:nvPr/>
        </p:nvSpPr>
        <p:spPr>
          <a:xfrm>
            <a:off x="1371600" y="2373896"/>
            <a:ext cx="480939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Age_Group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seq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13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)),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labels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"18-34"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"35-54"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"55-69"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"70-80+"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A0B7F-726A-9648-1BCB-8E2FE251FE9C}"/>
              </a:ext>
            </a:extLst>
          </p:cNvPr>
          <p:cNvSpPr txBox="1"/>
          <p:nvPr/>
        </p:nvSpPr>
        <p:spPr>
          <a:xfrm>
            <a:off x="7746763" y="5116668"/>
            <a:ext cx="333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grupe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godina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017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6CFF8F-5938-61C4-27CA-9A87FE0DA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851" y="2604980"/>
            <a:ext cx="9541436" cy="365376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580033"/>
            <a:ext cx="5532293" cy="918074"/>
          </a:xfrm>
        </p:spPr>
        <p:txBody>
          <a:bodyPr>
            <a:normAutofit fontScale="85000" lnSpcReduction="10000"/>
          </a:bodyPr>
          <a:lstStyle/>
          <a:p>
            <a:r>
              <a:rPr lang="hr-HR" dirty="0"/>
              <a:t>Na </a:t>
            </a:r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razini signifikantnosti 1% </a:t>
            </a:r>
            <a:r>
              <a:rPr lang="hr-HR" dirty="0"/>
              <a:t>- </a:t>
            </a:r>
            <a:r>
              <a:rPr lang="hr-HR" dirty="0">
                <a:solidFill>
                  <a:schemeClr val="accent2"/>
                </a:solidFill>
              </a:rPr>
              <a:t>odbačena je </a:t>
            </a:r>
            <a:r>
              <a:rPr lang="hr-HR" dirty="0" err="1">
                <a:solidFill>
                  <a:schemeClr val="accent2"/>
                </a:solidFill>
              </a:rPr>
              <a:t>nul</a:t>
            </a:r>
            <a:r>
              <a:rPr lang="hr-HR" dirty="0">
                <a:solidFill>
                  <a:schemeClr val="accent2"/>
                </a:solidFill>
              </a:rPr>
              <a:t>-hipoteza</a:t>
            </a:r>
          </a:p>
          <a:p>
            <a:r>
              <a:rPr lang="hr-HR" dirty="0"/>
              <a:t>Na razini signifikantnosti 5% - muškarci imaju veću tendenciju biti dijabetičari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43AEAF8F-0D76-9FE5-0842-C100CAD7A3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61" t="7317" r="8995" b="15329"/>
          <a:stretch/>
        </p:blipFill>
        <p:spPr>
          <a:xfrm>
            <a:off x="6903893" y="843231"/>
            <a:ext cx="4468818" cy="29053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7A0B7F-726A-9648-1BCB-8E2FE251FE9C}"/>
              </a:ext>
            </a:extLst>
          </p:cNvPr>
          <p:cNvSpPr txBox="1"/>
          <p:nvPr/>
        </p:nvSpPr>
        <p:spPr>
          <a:xfrm>
            <a:off x="8234267" y="3760810"/>
            <a:ext cx="243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5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spol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F5B4BB-4C79-C006-E9AF-D5CCA4E5BC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14" r="2038"/>
          <a:stretch/>
        </p:blipFill>
        <p:spPr>
          <a:xfrm>
            <a:off x="1371600" y="-2263977"/>
            <a:ext cx="8277948" cy="1440759"/>
          </a:xfrm>
          <a:prstGeom prst="rect">
            <a:avLst/>
          </a:prstGeo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D788084F-BAE3-1876-007D-83E8731C587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271" t="7351" r="7697" b="15356"/>
          <a:stretch/>
        </p:blipFill>
        <p:spPr>
          <a:xfrm>
            <a:off x="6348045" y="-5334820"/>
            <a:ext cx="5464311" cy="3515476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80B3A4B-0210-2A7A-4EE4-BD9F6A3A4D28}"/>
              </a:ext>
            </a:extLst>
          </p:cNvPr>
          <p:cNvSpPr txBox="1">
            <a:spLocks/>
          </p:cNvSpPr>
          <p:nvPr/>
        </p:nvSpPr>
        <p:spPr>
          <a:xfrm>
            <a:off x="1371600" y="-5334821"/>
            <a:ext cx="9525000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/>
              <a:t>Dataset koristi </a:t>
            </a:r>
            <a:r>
              <a:rPr lang="hr-HR">
                <a:solidFill>
                  <a:schemeClr val="accent2"/>
                </a:solidFill>
              </a:rPr>
              <a:t>AGEG5YR</a:t>
            </a:r>
            <a:r>
              <a:rPr lang="hr-HR"/>
              <a:t> (</a:t>
            </a: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1 = 18-24</a:t>
            </a:r>
            <a:r>
              <a:rPr lang="hr-HR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 9 = 60-64</a:t>
            </a:r>
            <a:r>
              <a:rPr lang="hr-HR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 13 = 80</a:t>
            </a:r>
            <a:r>
              <a:rPr lang="hr-HR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hr-HR"/>
              <a:t>)</a:t>
            </a:r>
            <a:endParaRPr lang="hr-H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796171-D427-8747-B264-75A49FBA938D}"/>
              </a:ext>
            </a:extLst>
          </p:cNvPr>
          <p:cNvSpPr txBox="1"/>
          <p:nvPr/>
        </p:nvSpPr>
        <p:spPr>
          <a:xfrm>
            <a:off x="1371600" y="-4562116"/>
            <a:ext cx="480939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Age_Group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seq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13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)),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labels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"18-34"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"35-54"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"55-69"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"70-80+"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C555D8-867F-0475-BF13-95A025714EFC}"/>
              </a:ext>
            </a:extLst>
          </p:cNvPr>
          <p:cNvSpPr txBox="1"/>
          <p:nvPr/>
        </p:nvSpPr>
        <p:spPr>
          <a:xfrm>
            <a:off x="7746763" y="-1819344"/>
            <a:ext cx="333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grupe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godina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Hi-</a:t>
            </a:r>
            <a:r>
              <a:rPr lang="en-US" dirty="0" err="1">
                <a:latin typeface="Boucherie Block" panose="02000506000000020004" pitchFamily="2" charset="0"/>
              </a:rPr>
              <a:t>kvadrat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latin typeface="Boucherie Block" panose="02000506000000020004" pitchFamily="2" charset="0"/>
              </a:rPr>
              <a:t>testovi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spol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131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DEB32F-5E46-3545-503A-1117A2789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851" y="-4681416"/>
            <a:ext cx="9541436" cy="3653764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EBC0EAE-4E29-8C13-66D7-CB15FB97E37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-5706363"/>
            <a:ext cx="5532293" cy="918074"/>
          </a:xfrm>
        </p:spPr>
        <p:txBody>
          <a:bodyPr>
            <a:normAutofit fontScale="85000" lnSpcReduction="10000"/>
          </a:bodyPr>
          <a:lstStyle/>
          <a:p>
            <a:r>
              <a:rPr lang="hr-HR" dirty="0"/>
              <a:t>Na </a:t>
            </a:r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razini signifikantnosti 1% </a:t>
            </a:r>
            <a:r>
              <a:rPr lang="hr-HR" dirty="0"/>
              <a:t>- </a:t>
            </a:r>
            <a:r>
              <a:rPr lang="hr-HR" dirty="0">
                <a:solidFill>
                  <a:schemeClr val="accent2"/>
                </a:solidFill>
              </a:rPr>
              <a:t>odbačena je </a:t>
            </a:r>
            <a:r>
              <a:rPr lang="hr-HR" dirty="0" err="1">
                <a:solidFill>
                  <a:schemeClr val="accent2"/>
                </a:solidFill>
              </a:rPr>
              <a:t>nul</a:t>
            </a:r>
            <a:r>
              <a:rPr lang="hr-HR" dirty="0">
                <a:solidFill>
                  <a:schemeClr val="accent2"/>
                </a:solidFill>
              </a:rPr>
              <a:t>-hipoteza</a:t>
            </a:r>
          </a:p>
          <a:p>
            <a:r>
              <a:rPr lang="hr-HR" dirty="0"/>
              <a:t>Na razini signifikantnosti 5% - muškarci imaju veću tendenciju biti dijabetičari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83DD04-5D32-C0BE-1A7B-A833A63CDD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61" t="7317" r="8995" b="15329"/>
          <a:stretch/>
        </p:blipFill>
        <p:spPr>
          <a:xfrm>
            <a:off x="6903893" y="-6443165"/>
            <a:ext cx="4468818" cy="29053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FAF8D3-2C41-61C5-97CD-418A250CF969}"/>
              </a:ext>
            </a:extLst>
          </p:cNvPr>
          <p:cNvSpPr txBox="1"/>
          <p:nvPr/>
        </p:nvSpPr>
        <p:spPr>
          <a:xfrm>
            <a:off x="8234267" y="-3525586"/>
            <a:ext cx="243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5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spol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Hi-</a:t>
            </a:r>
            <a:r>
              <a:rPr lang="en-US" dirty="0" err="1">
                <a:latin typeface="Boucherie Block" panose="02000506000000020004" pitchFamily="2" charset="0"/>
              </a:rPr>
              <a:t>kvadrat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latin typeface="Boucherie Block" panose="02000506000000020004" pitchFamily="2" charset="0"/>
              </a:rPr>
              <a:t>testovi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zarada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43AEAF8F-0D76-9FE5-0842-C100CAD7A3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69" t="4105" r="6982" b="11673"/>
          <a:stretch/>
        </p:blipFill>
        <p:spPr>
          <a:xfrm>
            <a:off x="1268186" y="1953087"/>
            <a:ext cx="5219343" cy="35481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7A0B7F-726A-9648-1BCB-8E2FE251FE9C}"/>
              </a:ext>
            </a:extLst>
          </p:cNvPr>
          <p:cNvSpPr txBox="1"/>
          <p:nvPr/>
        </p:nvSpPr>
        <p:spPr>
          <a:xfrm>
            <a:off x="2687539" y="5476309"/>
            <a:ext cx="269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6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zaradu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E414C5-8D58-C86F-5C27-EC63DACC2AB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6041"/>
          <a:stretch/>
        </p:blipFill>
        <p:spPr>
          <a:xfrm>
            <a:off x="7764933" y="3167070"/>
            <a:ext cx="2658668" cy="13683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8C5F1D-35AA-E523-88C8-8140E76A39F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4179"/>
          <a:stretch/>
        </p:blipFill>
        <p:spPr>
          <a:xfrm>
            <a:off x="6729507" y="2951625"/>
            <a:ext cx="5153080" cy="136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028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DE0268-B5A6-62AB-BF5D-3CC958F9C1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24"/>
          <a:stretch/>
        </p:blipFill>
        <p:spPr>
          <a:xfrm>
            <a:off x="1212546" y="2061600"/>
            <a:ext cx="4883454" cy="32858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877C5F-9685-43F7-7A9F-28F9772B87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094"/>
          <a:stretch/>
        </p:blipFill>
        <p:spPr>
          <a:xfrm>
            <a:off x="6410946" y="2061599"/>
            <a:ext cx="4871726" cy="328586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10480052" cy="1919521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PROVJERA UVJETA ZA T-TESTOVE </a:t>
            </a:r>
            <a:r>
              <a:rPr lang="hr-HR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Shapiro-wilksovi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 testovi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79CC96-7B8D-BBC5-F66C-F0322EC4FF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69" t="4105" r="6982" b="11673"/>
          <a:stretch/>
        </p:blipFill>
        <p:spPr>
          <a:xfrm>
            <a:off x="1268186" y="-5382889"/>
            <a:ext cx="5219343" cy="35481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649B69-1707-A8AB-126C-8AEC1BE2CE18}"/>
              </a:ext>
            </a:extLst>
          </p:cNvPr>
          <p:cNvSpPr txBox="1"/>
          <p:nvPr/>
        </p:nvSpPr>
        <p:spPr>
          <a:xfrm>
            <a:off x="2687539" y="-1859667"/>
            <a:ext cx="269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6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zaradu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A5B40F-F5C5-9CCB-FC18-8286777B696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6041"/>
          <a:stretch/>
        </p:blipFill>
        <p:spPr>
          <a:xfrm>
            <a:off x="7764933" y="-4168906"/>
            <a:ext cx="2658668" cy="1368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BC4026-3991-D35C-4121-05A7351B27E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4179"/>
          <a:stretch/>
        </p:blipFill>
        <p:spPr>
          <a:xfrm>
            <a:off x="6729507" y="-4384351"/>
            <a:ext cx="5153080" cy="136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701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CF099D-3C0E-7E25-6140-71789D81F7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24"/>
          <a:stretch/>
        </p:blipFill>
        <p:spPr>
          <a:xfrm>
            <a:off x="1212546" y="-3890431"/>
            <a:ext cx="4883454" cy="32858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2FBCBD-DD7A-9B21-FE0D-968756820E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094"/>
          <a:stretch/>
        </p:blipFill>
        <p:spPr>
          <a:xfrm>
            <a:off x="6410946" y="-3890432"/>
            <a:ext cx="4871726" cy="32858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38790B-8C8E-D335-0C72-B797076A8A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088" y="1836449"/>
            <a:ext cx="4812176" cy="4076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5ED3B3-E70E-33FA-3F39-63E0662985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4013" y="1842345"/>
            <a:ext cx="4882587" cy="41329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10480052" cy="1919521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PROVJERA UVJETA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F-TEST, LEVENEOV &amp; BARTLETTOV test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49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504103-6319-C1BA-994F-97D3A9F1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2" y="1398733"/>
            <a:ext cx="3446584" cy="3631222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hr-HR" sz="7200" dirty="0">
                <a:latin typeface="Boucherie Block" panose="02000506000000020004" pitchFamily="2" charset="0"/>
              </a:rPr>
              <a:t>SADRŽAJ</a:t>
            </a:r>
            <a:endParaRPr lang="en-US" sz="7200" dirty="0"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3E35D75A-A7A6-98C2-4715-E49DA7B74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3210" y="605560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8" name="Graphic 7" descr="Clipboard Mixed with solid fill">
            <a:extLst>
              <a:ext uri="{FF2B5EF4-FFF2-40B4-BE49-F238E27FC236}">
                <a16:creationId xmlns:a16="http://schemas.microsoft.com/office/drawing/2014/main" id="{EE290897-32DF-1F57-52C9-17525CD1C4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13210" y="3806348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15" name="Graphic 14" descr="Race Flag with solid fill">
            <a:extLst>
              <a:ext uri="{FF2B5EF4-FFF2-40B4-BE49-F238E27FC236}">
                <a16:creationId xmlns:a16="http://schemas.microsoft.com/office/drawing/2014/main" id="{E9F20D99-3730-361C-20E2-39E5D13AB0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19071" y="4854782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7A48EBEF-157A-F446-3790-D7E299049F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22730" y="4854781"/>
            <a:ext cx="4873869" cy="831273"/>
          </a:xfrm>
        </p:spPr>
        <p:txBody>
          <a:bodyPr>
            <a:normAutofit/>
          </a:bodyPr>
          <a:lstStyle/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Zaključak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5CF2FAC-BED8-7127-0643-4B1C290C7565}"/>
              </a:ext>
            </a:extLst>
          </p:cNvPr>
          <p:cNvSpPr txBox="1">
            <a:spLocks/>
          </p:cNvSpPr>
          <p:nvPr/>
        </p:nvSpPr>
        <p:spPr>
          <a:xfrm>
            <a:off x="6016869" y="605560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Dataset </a:t>
            </a:r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i deskriptivna statistika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2C72D10-A765-3E24-4739-58B203B8CAA3}"/>
              </a:ext>
            </a:extLst>
          </p:cNvPr>
          <p:cNvSpPr txBox="1">
            <a:spLocks/>
          </p:cNvSpPr>
          <p:nvPr/>
        </p:nvSpPr>
        <p:spPr>
          <a:xfrm>
            <a:off x="6016869" y="3806348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Wilcoxon rank-sum test</a:t>
            </a:r>
          </a:p>
        </p:txBody>
      </p:sp>
      <p:pic>
        <p:nvPicPr>
          <p:cNvPr id="4" name="Graphic 3" descr="Bar chart with solid fill">
            <a:extLst>
              <a:ext uri="{FF2B5EF4-FFF2-40B4-BE49-F238E27FC236}">
                <a16:creationId xmlns:a16="http://schemas.microsoft.com/office/drawing/2014/main" id="{A1C5BB1C-D09E-37F5-5960-2A99ECBEC1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13210" y="1629591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BBD1519-5642-FAA3-2EB6-98B41B3AD1F8}"/>
              </a:ext>
            </a:extLst>
          </p:cNvPr>
          <p:cNvSpPr txBox="1">
            <a:spLocks/>
          </p:cNvSpPr>
          <p:nvPr/>
        </p:nvSpPr>
        <p:spPr>
          <a:xfrm>
            <a:off x="6016869" y="1660837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Provedene obrade</a:t>
            </a:r>
          </a:p>
        </p:txBody>
      </p:sp>
      <p:pic>
        <p:nvPicPr>
          <p:cNvPr id="7" name="Graphic 6" descr="Stop outline">
            <a:extLst>
              <a:ext uri="{FF2B5EF4-FFF2-40B4-BE49-F238E27FC236}">
                <a16:creationId xmlns:a16="http://schemas.microsoft.com/office/drawing/2014/main" id="{B3ECBB31-39BE-62A6-98DD-7A3E981C46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13210" y="2691711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3AD72B-90AE-FA3F-588B-C9BBF0AB789C}"/>
              </a:ext>
            </a:extLst>
          </p:cNvPr>
          <p:cNvSpPr txBox="1"/>
          <p:nvPr/>
        </p:nvSpPr>
        <p:spPr>
          <a:xfrm>
            <a:off x="4736122" y="2813559"/>
            <a:ext cx="1002323" cy="646331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l-GR" sz="3600" b="1" dirty="0">
                <a:solidFill>
                  <a:schemeClr val="accent2"/>
                </a:solidFill>
              </a:rPr>
              <a:t>χ2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7DF3029-B2E4-1B82-46EE-BFB9BBDEE28F}"/>
              </a:ext>
            </a:extLst>
          </p:cNvPr>
          <p:cNvSpPr txBox="1">
            <a:spLocks/>
          </p:cNvSpPr>
          <p:nvPr/>
        </p:nvSpPr>
        <p:spPr>
          <a:xfrm>
            <a:off x="6016869" y="2716114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Hi-Kvadrat test</a:t>
            </a:r>
          </a:p>
        </p:txBody>
      </p:sp>
    </p:spTree>
    <p:extLst>
      <p:ext uri="{BB962C8B-B14F-4D97-AF65-F5344CB8AC3E}">
        <p14:creationId xmlns:p14="http://schemas.microsoft.com/office/powerpoint/2010/main" val="256701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C3B537-8175-AB44-821F-586A055A7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088" y="-4528566"/>
            <a:ext cx="4812176" cy="40768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5E54AF-92CA-43FF-425E-28D432AB6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013" y="-4522670"/>
            <a:ext cx="4882587" cy="41329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10480052" cy="1919521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PROVJERA UVJETA za t-testove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zaključak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C3A40-FF10-34A6-50CC-FCE9A31654D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580032"/>
            <a:ext cx="8813800" cy="2979267"/>
          </a:xfrm>
        </p:spPr>
        <p:txBody>
          <a:bodyPr>
            <a:normAutofit/>
          </a:bodyPr>
          <a:lstStyle/>
          <a:p>
            <a:r>
              <a:rPr lang="hr-HR" dirty="0" err="1">
                <a:solidFill>
                  <a:schemeClr val="accent5">
                    <a:lumMod val="75000"/>
                  </a:schemeClr>
                </a:solidFill>
              </a:rPr>
              <a:t>Shapiro-Wilks</a:t>
            </a:r>
            <a:r>
              <a:rPr lang="hr-HR" dirty="0"/>
              <a:t> </a:t>
            </a:r>
            <a:r>
              <a:rPr lang="hr-HR" dirty="0">
                <a:solidFill>
                  <a:schemeClr val="tx1"/>
                </a:solidFill>
              </a:rPr>
              <a:t>–</a:t>
            </a:r>
            <a:r>
              <a:rPr lang="hr-HR" dirty="0"/>
              <a:t> </a:t>
            </a:r>
            <a:r>
              <a:rPr lang="hr-HR" dirty="0">
                <a:solidFill>
                  <a:schemeClr val="accent2"/>
                </a:solidFill>
              </a:rPr>
              <a:t>nema normalne distribucije za BMI ili Age </a:t>
            </a:r>
            <a:r>
              <a:rPr lang="hr-HR" dirty="0"/>
              <a:t>ni u grupi dijabetičara ni u grupi ne-dijabetičara </a:t>
            </a:r>
          </a:p>
          <a:p>
            <a:pPr lvl="1"/>
            <a:r>
              <a:rPr lang="hr-HR" sz="1800" i="1" dirty="0"/>
              <a:t>koristimo </a:t>
            </a:r>
            <a:r>
              <a:rPr lang="hr-HR" sz="1800" i="1" dirty="0" err="1"/>
              <a:t>Leveneove</a:t>
            </a:r>
            <a:r>
              <a:rPr lang="hr-HR" sz="1800" i="1" dirty="0"/>
              <a:t> i </a:t>
            </a:r>
            <a:r>
              <a:rPr lang="hr-HR" sz="1800" i="1" dirty="0" err="1"/>
              <a:t>Bartlettove</a:t>
            </a:r>
            <a:r>
              <a:rPr lang="hr-HR" sz="1800" i="1" dirty="0"/>
              <a:t> testove za potvrdu F-testa</a:t>
            </a:r>
          </a:p>
          <a:p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F-test, </a:t>
            </a:r>
            <a:r>
              <a:rPr lang="hr-HR" dirty="0" err="1">
                <a:solidFill>
                  <a:schemeClr val="accent5">
                    <a:lumMod val="75000"/>
                  </a:schemeClr>
                </a:solidFill>
              </a:rPr>
              <a:t>Levene</a:t>
            </a:r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 i </a:t>
            </a:r>
            <a:r>
              <a:rPr lang="hr-HR" dirty="0" err="1">
                <a:solidFill>
                  <a:schemeClr val="accent5">
                    <a:lumMod val="75000"/>
                  </a:schemeClr>
                </a:solidFill>
              </a:rPr>
              <a:t>Bartlett</a:t>
            </a:r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hr-HR" dirty="0">
                <a:solidFill>
                  <a:schemeClr val="tx1"/>
                </a:solidFill>
              </a:rPr>
              <a:t>–</a:t>
            </a:r>
            <a:r>
              <a:rPr lang="hr-HR" dirty="0"/>
              <a:t> </a:t>
            </a:r>
            <a:r>
              <a:rPr lang="hr-HR" dirty="0">
                <a:solidFill>
                  <a:schemeClr val="accent2"/>
                </a:solidFill>
              </a:rPr>
              <a:t>varijance </a:t>
            </a:r>
            <a:r>
              <a:rPr lang="hr-HR" dirty="0"/>
              <a:t>između </a:t>
            </a:r>
            <a:r>
              <a:rPr lang="hr-HR" dirty="0">
                <a:solidFill>
                  <a:schemeClr val="accent2"/>
                </a:solidFill>
              </a:rPr>
              <a:t>skupova nisu jednake </a:t>
            </a:r>
            <a:r>
              <a:rPr lang="hr-HR" dirty="0"/>
              <a:t>ni za BMI ni za Age</a:t>
            </a:r>
          </a:p>
          <a:p>
            <a:r>
              <a:rPr lang="hr-HR" b="1" dirty="0"/>
              <a:t>Nisu ispunjeni uvjeti za parametarski test</a:t>
            </a:r>
          </a:p>
          <a:p>
            <a:r>
              <a:rPr lang="hr-HR" dirty="0"/>
              <a:t>Umjesto T-testova, </a:t>
            </a:r>
            <a:r>
              <a:rPr lang="hr-HR" dirty="0">
                <a:solidFill>
                  <a:schemeClr val="accent2"/>
                </a:solidFill>
              </a:rPr>
              <a:t>koristimo MWW</a:t>
            </a:r>
          </a:p>
        </p:txBody>
      </p:sp>
    </p:spTree>
    <p:extLst>
      <p:ext uri="{BB962C8B-B14F-4D97-AF65-F5344CB8AC3E}">
        <p14:creationId xmlns:p14="http://schemas.microsoft.com/office/powerpoint/2010/main" val="33643823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104800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MWW TEST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nad </a:t>
            </a:r>
            <a:r>
              <a:rPr lang="hr-HR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bmi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1EF42-92DD-C7A9-AE5E-E96E6D3B9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327" y="1960427"/>
            <a:ext cx="10164973" cy="269605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B1194-B3D3-80F4-9C7C-87D1CCC6AAA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-3734226"/>
            <a:ext cx="8813800" cy="2979267"/>
          </a:xfrm>
        </p:spPr>
        <p:txBody>
          <a:bodyPr>
            <a:normAutofit/>
          </a:bodyPr>
          <a:lstStyle/>
          <a:p>
            <a:r>
              <a:rPr lang="hr-HR" dirty="0" err="1">
                <a:solidFill>
                  <a:schemeClr val="accent5">
                    <a:lumMod val="75000"/>
                  </a:schemeClr>
                </a:solidFill>
              </a:rPr>
              <a:t>Shapiro-Wilks</a:t>
            </a:r>
            <a:r>
              <a:rPr lang="hr-HR" dirty="0"/>
              <a:t> </a:t>
            </a:r>
            <a:r>
              <a:rPr lang="hr-HR" dirty="0">
                <a:solidFill>
                  <a:schemeClr val="tx1"/>
                </a:solidFill>
              </a:rPr>
              <a:t>–</a:t>
            </a:r>
            <a:r>
              <a:rPr lang="hr-HR" dirty="0"/>
              <a:t> </a:t>
            </a:r>
            <a:r>
              <a:rPr lang="hr-HR" dirty="0">
                <a:solidFill>
                  <a:schemeClr val="accent2"/>
                </a:solidFill>
              </a:rPr>
              <a:t>nema normalne distribucije za BMI ili Age </a:t>
            </a:r>
            <a:r>
              <a:rPr lang="hr-HR" dirty="0"/>
              <a:t>ni u grupi dijabetičara ni u grupi ne-dijabetičara </a:t>
            </a:r>
          </a:p>
          <a:p>
            <a:pPr lvl="1"/>
            <a:r>
              <a:rPr lang="hr-HR" sz="1800" i="1" dirty="0"/>
              <a:t>koristimo </a:t>
            </a:r>
            <a:r>
              <a:rPr lang="hr-HR" sz="1800" i="1" dirty="0" err="1"/>
              <a:t>Leveneove</a:t>
            </a:r>
            <a:r>
              <a:rPr lang="hr-HR" sz="1800" i="1" dirty="0"/>
              <a:t> i </a:t>
            </a:r>
            <a:r>
              <a:rPr lang="hr-HR" sz="1800" i="1" dirty="0" err="1"/>
              <a:t>Bartlettove</a:t>
            </a:r>
            <a:r>
              <a:rPr lang="hr-HR" sz="1800" i="1" dirty="0"/>
              <a:t> testove za potvrdu F-testa</a:t>
            </a:r>
          </a:p>
          <a:p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F-test, </a:t>
            </a:r>
            <a:r>
              <a:rPr lang="hr-HR" dirty="0" err="1">
                <a:solidFill>
                  <a:schemeClr val="accent5">
                    <a:lumMod val="75000"/>
                  </a:schemeClr>
                </a:solidFill>
              </a:rPr>
              <a:t>Levene</a:t>
            </a:r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 i </a:t>
            </a:r>
            <a:r>
              <a:rPr lang="hr-HR" dirty="0" err="1">
                <a:solidFill>
                  <a:schemeClr val="accent5">
                    <a:lumMod val="75000"/>
                  </a:schemeClr>
                </a:solidFill>
              </a:rPr>
              <a:t>Bartlett</a:t>
            </a:r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hr-HR" dirty="0">
                <a:solidFill>
                  <a:schemeClr val="tx1"/>
                </a:solidFill>
              </a:rPr>
              <a:t>–</a:t>
            </a:r>
            <a:r>
              <a:rPr lang="hr-HR" dirty="0"/>
              <a:t> </a:t>
            </a:r>
            <a:r>
              <a:rPr lang="hr-HR" dirty="0">
                <a:solidFill>
                  <a:schemeClr val="accent2"/>
                </a:solidFill>
              </a:rPr>
              <a:t>varijance </a:t>
            </a:r>
            <a:r>
              <a:rPr lang="hr-HR" dirty="0"/>
              <a:t>između </a:t>
            </a:r>
            <a:r>
              <a:rPr lang="hr-HR" dirty="0">
                <a:solidFill>
                  <a:schemeClr val="accent2"/>
                </a:solidFill>
              </a:rPr>
              <a:t>skupova nisu jednake </a:t>
            </a:r>
            <a:r>
              <a:rPr lang="hr-HR" dirty="0"/>
              <a:t>ni za BMI ni za Age</a:t>
            </a:r>
          </a:p>
          <a:p>
            <a:r>
              <a:rPr lang="hr-HR" b="1" dirty="0"/>
              <a:t>Nisu ispunjeni uvjeti za parametarski test</a:t>
            </a:r>
          </a:p>
          <a:p>
            <a:r>
              <a:rPr lang="hr-HR" dirty="0"/>
              <a:t>Umjesto T-testova, </a:t>
            </a:r>
            <a:r>
              <a:rPr lang="hr-HR" dirty="0">
                <a:solidFill>
                  <a:schemeClr val="accent2"/>
                </a:solidFill>
              </a:rPr>
              <a:t>koristimo MWW</a:t>
            </a:r>
          </a:p>
        </p:txBody>
      </p:sp>
    </p:spTree>
    <p:extLst>
      <p:ext uri="{BB962C8B-B14F-4D97-AF65-F5344CB8AC3E}">
        <p14:creationId xmlns:p14="http://schemas.microsoft.com/office/powerpoint/2010/main" val="8846327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5A38E0-E126-DC20-F71D-0183B82CE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327" y="-3344482"/>
            <a:ext cx="10164973" cy="26960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104800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MWW TEST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nad age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1EF42-92DD-C7A9-AE5E-E96E6D3B9CF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350752" y="2035410"/>
            <a:ext cx="10164973" cy="264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66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7CE1D2E5-5D42-FF83-36FE-ED6495781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-4868742"/>
            <a:ext cx="104800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MWW TEST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nad age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A35347-F100-4C8F-7677-D862369E1C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0752" y="-3079515"/>
            <a:ext cx="10164973" cy="264133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Content Placeholder 9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38474532-B841-5377-ED61-0C4DB9F64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21" y="293188"/>
            <a:ext cx="9539323" cy="37785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AB70B9-F0F4-5C45-E236-1B75D7684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105" y="4910533"/>
            <a:ext cx="5774956" cy="15100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AD2047-E855-5D4A-D5EC-46C0F9C1CA28}"/>
              </a:ext>
            </a:extLst>
          </p:cNvPr>
          <p:cNvSpPr txBox="1"/>
          <p:nvPr/>
        </p:nvSpPr>
        <p:spPr>
          <a:xfrm>
            <a:off x="5068601" y="4004296"/>
            <a:ext cx="272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7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 err="1">
                <a:solidFill>
                  <a:schemeClr val="accent2">
                    <a:lumMod val="50000"/>
                  </a:schemeClr>
                </a:solidFill>
              </a:rPr>
              <a:t>Boxplotovi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 analize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504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0"/>
            <a:ext cx="4587876" cy="6858000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BC2DDE-5EB9-5B11-C7CA-6BA67C93AD96}"/>
              </a:ext>
            </a:extLst>
          </p:cNvPr>
          <p:cNvSpPr txBox="1">
            <a:spLocks/>
          </p:cNvSpPr>
          <p:nvPr/>
        </p:nvSpPr>
        <p:spPr>
          <a:xfrm>
            <a:off x="249497" y="3221778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9CE7E-4704-9924-0D7F-F8100AA865D8}"/>
              </a:ext>
            </a:extLst>
          </p:cNvPr>
          <p:cNvSpPr txBox="1"/>
          <p:nvPr/>
        </p:nvSpPr>
        <p:spPr>
          <a:xfrm>
            <a:off x="5389303" y="1828562"/>
            <a:ext cx="6355022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Više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dijabetičara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kod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većih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BMI-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jeva</a:t>
            </a:r>
            <a:endParaRPr lang="en-US" dirty="0">
              <a:solidFill>
                <a:schemeClr val="bg2"/>
              </a:solidFill>
              <a:latin typeface="Arial Nova Light (Body)"/>
            </a:endParaRP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Više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dijabetičara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u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starijim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dobnim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skupinama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(70+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godina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)</a:t>
            </a: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/>
                </a:solidFill>
                <a:latin typeface="Arial Nova Light (Body)"/>
              </a:rPr>
              <a:t>Manje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dijabetičara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s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višim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stopama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edukacije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zarade</a:t>
            </a:r>
            <a:endParaRPr lang="en-US" dirty="0">
              <a:solidFill>
                <a:schemeClr val="bg2"/>
              </a:solidFill>
              <a:latin typeface="Arial Nova Light (Body)"/>
            </a:endParaRP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/>
                </a:solidFill>
                <a:latin typeface="Arial Nova Light (Body)"/>
              </a:rPr>
              <a:t>Na 1%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razini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signifikantnosti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nema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korelacije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između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dijabetesa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spola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,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odnosno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imanja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zdravstvenog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osiguranja</a:t>
            </a:r>
            <a:endParaRPr lang="en-US" dirty="0">
              <a:solidFill>
                <a:schemeClr val="bg2"/>
              </a:solidFill>
              <a:latin typeface="Arial Nova Light (Body)"/>
            </a:endParaRP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Nedostatak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u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datasetu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nije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jasno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navedeno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je li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uzet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u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obzir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samo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dijabetes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tipa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II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ili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oba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tipa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– u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drugom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slučaju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se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ovdje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pronađene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ovisnosti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ne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mogu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generalizirati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za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sve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tipove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dijabetesa</a:t>
            </a:r>
            <a:endParaRPr lang="en-US" dirty="0">
              <a:solidFill>
                <a:schemeClr val="bg2"/>
              </a:solidFill>
              <a:latin typeface="Arial Nova Light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67ADA-74F2-4DDE-BC7B-157FE0DBB215}"/>
              </a:ext>
            </a:extLst>
          </p:cNvPr>
          <p:cNvSpPr txBox="1">
            <a:spLocks/>
          </p:cNvSpPr>
          <p:nvPr/>
        </p:nvSpPr>
        <p:spPr>
          <a:xfrm>
            <a:off x="220921" y="3212253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</p:spTree>
    <p:extLst>
      <p:ext uri="{BB962C8B-B14F-4D97-AF65-F5344CB8AC3E}">
        <p14:creationId xmlns:p14="http://schemas.microsoft.com/office/powerpoint/2010/main" val="237534618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-12415588"/>
            <a:ext cx="12893676" cy="192735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BC2DDE-5EB9-5B11-C7CA-6BA67C93AD96}"/>
              </a:ext>
            </a:extLst>
          </p:cNvPr>
          <p:cNvSpPr txBox="1">
            <a:spLocks/>
          </p:cNvSpPr>
          <p:nvPr/>
        </p:nvSpPr>
        <p:spPr>
          <a:xfrm>
            <a:off x="-6570404" y="3240828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9CE7E-4704-9924-0D7F-F8100AA865D8}"/>
              </a:ext>
            </a:extLst>
          </p:cNvPr>
          <p:cNvSpPr txBox="1"/>
          <p:nvPr/>
        </p:nvSpPr>
        <p:spPr>
          <a:xfrm>
            <a:off x="13771303" y="1828562"/>
            <a:ext cx="6355022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Više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dijabetičara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kod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većih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BMI-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jeva</a:t>
            </a:r>
            <a:endParaRPr lang="en-US" dirty="0">
              <a:solidFill>
                <a:schemeClr val="bg2"/>
              </a:solidFill>
              <a:latin typeface="Arial Nova Light (Body)"/>
            </a:endParaRP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Više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dijabetičara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u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starijim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dobnim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skupinama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(70+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godina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)</a:t>
            </a: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/>
                </a:solidFill>
                <a:latin typeface="Arial Nova Light (Body)"/>
              </a:rPr>
              <a:t>Manje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dijabetičara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s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višim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stopama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edukacije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zarade</a:t>
            </a:r>
            <a:endParaRPr lang="en-US" dirty="0">
              <a:solidFill>
                <a:schemeClr val="bg2"/>
              </a:solidFill>
              <a:latin typeface="Arial Nova Light (Body)"/>
            </a:endParaRP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/>
                </a:solidFill>
                <a:latin typeface="Arial Nova Light (Body)"/>
              </a:rPr>
              <a:t>Na 1%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razini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signifikantnosti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nema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korelacije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između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dijabetesa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spola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,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odnosno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imanja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zdravstvenog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osiguranja</a:t>
            </a:r>
            <a:endParaRPr lang="en-US" dirty="0">
              <a:solidFill>
                <a:schemeClr val="bg2"/>
              </a:solidFill>
              <a:latin typeface="Arial Nova Light (Body)"/>
            </a:endParaRP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Nedostatak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u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datasetu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nije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jasno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navedeno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je li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uzet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u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obzir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samo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dijabetes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tipa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II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ili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oba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tipa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– u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drugom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slučaju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se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ovdje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pronađene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ovisnosti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ne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mogu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generalizirati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za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sve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tipove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dijabetesa</a:t>
            </a:r>
            <a:endParaRPr lang="en-US" dirty="0">
              <a:solidFill>
                <a:schemeClr val="bg2"/>
              </a:solidFill>
              <a:latin typeface="Arial Nova Light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67ADA-74F2-4DDE-BC7B-157FE0DBB215}"/>
              </a:ext>
            </a:extLst>
          </p:cNvPr>
          <p:cNvSpPr txBox="1">
            <a:spLocks/>
          </p:cNvSpPr>
          <p:nvPr/>
        </p:nvSpPr>
        <p:spPr>
          <a:xfrm>
            <a:off x="-6608504" y="3212253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D4B9C-2F1E-7C9B-B23F-5924CD288133}"/>
              </a:ext>
            </a:extLst>
          </p:cNvPr>
          <p:cNvSpPr txBox="1"/>
          <p:nvPr/>
        </p:nvSpPr>
        <p:spPr>
          <a:xfrm>
            <a:off x="-12295" y="101600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testovi.R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87BA8-6636-3702-5079-72C6EC483B5E}"/>
              </a:ext>
            </a:extLst>
          </p:cNvPr>
          <p:cNvSpPr txBox="1"/>
          <p:nvPr/>
        </p:nvSpPr>
        <p:spPr>
          <a:xfrm>
            <a:off x="304800" y="572532"/>
            <a:ext cx="12090400" cy="627864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install.packages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read.csv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file.choose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BMI_Group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18.5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24.9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29.9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39.9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Inf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"Underweight"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"Healthy weight"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"Overweight"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"Obesity"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"Severe obesity"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Age_Group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"18-34"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"35-54"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"55-69"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"70-80+"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Education_Group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Education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HighChol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CholCheck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BMI_Group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HvyAlcoholConsump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AnyHealthcare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NoDocbcCost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"Sex"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Age_Group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Education_Group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"Income"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"Table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barplot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beside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Barplot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chisq.test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correct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H0: The"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independent of 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"H1: The"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not independent of 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p_value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c_test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p_value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association between"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"and 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association between"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"and 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nolint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sw_test_diabetic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shapiro.test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sw_test_nondiabetic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shapiro.test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Shapiro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-Wilk test for normality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"Diabetic Group: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sw_test_diabetic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-Diabetic Group: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sw_test_nondiabetic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var.test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-test for equality of variances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levene_test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leveneTest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Levene's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test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levene_test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bartlett_test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bartlett.test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Bartlett's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test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bartlett_test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sw_test_diabetic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sw_test_nondiabetic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"Both groups follow a normal distribution.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endParaRPr lang="en-US" sz="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220EC-7D03-75C9-3A02-756E852C79D8}"/>
              </a:ext>
            </a:extLst>
          </p:cNvPr>
          <p:cNvSpPr txBox="1"/>
          <p:nvPr/>
        </p:nvSpPr>
        <p:spPr>
          <a:xfrm>
            <a:off x="5348028" y="286266"/>
            <a:ext cx="6226628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levene_test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bartlett_test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"Variances of both groups are equal.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parametric two-sample t-test...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conf.level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0.99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"Variances of both groups are not equal.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nonparametric Mann-Whitney U test (Wilcoxon rank sum test)...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wilcox.test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as.formula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"~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"Wilcoxon rank sum test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"At least one group does not follow a normal distribution.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nonparametric Mann-Whitney U test (Wilcoxon rank sum test)...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wilcox.test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as.formula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"~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"Wilcoxon rank sum test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20732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-12415588"/>
            <a:ext cx="12893676" cy="192735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D4B9C-2F1E-7C9B-B23F-5924CD288133}"/>
              </a:ext>
            </a:extLst>
          </p:cNvPr>
          <p:cNvSpPr txBox="1"/>
          <p:nvPr/>
        </p:nvSpPr>
        <p:spPr>
          <a:xfrm>
            <a:off x="-113895" y="-7128309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testovi.R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87BA8-6636-3702-5079-72C6EC483B5E}"/>
              </a:ext>
            </a:extLst>
          </p:cNvPr>
          <p:cNvSpPr txBox="1"/>
          <p:nvPr/>
        </p:nvSpPr>
        <p:spPr>
          <a:xfrm>
            <a:off x="0" y="-6626554"/>
            <a:ext cx="12090400" cy="627864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install.packages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read.csv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file.choose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BMI_Group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18.5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24.9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29.9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39.9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Inf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"Underweight"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"Healthy weight"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"Overweight"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"Obesity"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"Severe obesity"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Age_Group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"18-34"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"35-54"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"55-69"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"70-80+"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Education_Group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Education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HighChol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CholCheck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BMI_Group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HvyAlcoholConsump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AnyHealthcare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NoDocbcCost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"Sex"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Age_Group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Education_Group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"Income"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"Table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barplot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beside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Barplot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chisq.test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correct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H0: The"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independent of 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"H1: The"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not independent of 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p_value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c_test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p_value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association between"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"and 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association between"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"and 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nolint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sw_test_diabetic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shapiro.test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sw_test_nondiabetic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shapiro.test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Shapiro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-Wilk test for normality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"Diabetic Group: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sw_test_diabetic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-Diabetic Group: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sw_test_nondiabetic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var.test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-test for equality of variances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levene_test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leveneTest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Levene's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test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levene_test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bartlett_test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bartlett.test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Bartlett's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test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bartlett_test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sw_test_diabetic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sw_test_nondiabetic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"Both groups follow a normal distribution.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endParaRPr lang="en-US" sz="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220EC-7D03-75C9-3A02-756E852C79D8}"/>
              </a:ext>
            </a:extLst>
          </p:cNvPr>
          <p:cNvSpPr txBox="1"/>
          <p:nvPr/>
        </p:nvSpPr>
        <p:spPr>
          <a:xfrm>
            <a:off x="537029" y="286266"/>
            <a:ext cx="6226628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levene_test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bartlett_test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"Variances of both groups are equal.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parametric two-sample t-test...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conf.level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0.99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"Variances of both groups are not equal.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nonparametric Mann-Whitney U test (Wilcoxon rank sum test)...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wilcox.test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as.formula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"~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"Wilcoxon rank sum test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"At least one group does not follow a normal distribution.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nonparametric Mann-Whitney U test (Wilcoxon rank sum test)...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wilcox.test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as.formula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"~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"Wilcoxon rank sum test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001B98-889A-01A3-630A-77AD0078BF44}"/>
              </a:ext>
            </a:extLst>
          </p:cNvPr>
          <p:cNvSpPr txBox="1"/>
          <p:nvPr/>
        </p:nvSpPr>
        <p:spPr>
          <a:xfrm>
            <a:off x="7616372" y="112197"/>
            <a:ext cx="6451600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median_diabetic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median_nondiabetic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"Median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 Diabetic group:"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median_diabetic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"Median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 Non-Diabetic group:"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median_nondiabetic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mfrow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boxplot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"Diabetes Status"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"Boxplot of"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"by Diabetes Status"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lightgreen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"Non-Diabetic"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"Diabetic"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mfrow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numericka</a:t>
            </a:r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varijabla</a:t>
            </a:r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(BMI)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quantile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Korelacija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između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BMI"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lm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abline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0398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-12415588"/>
            <a:ext cx="12893676" cy="192735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001B98-889A-01A3-630A-77AD0078BF44}"/>
              </a:ext>
            </a:extLst>
          </p:cNvPr>
          <p:cNvSpPr txBox="1"/>
          <p:nvPr/>
        </p:nvSpPr>
        <p:spPr>
          <a:xfrm>
            <a:off x="438152" y="14958"/>
            <a:ext cx="6451600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median_diabetic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median_nondiabetic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"Median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 Diabetic group:"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median_diabetic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"Median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 Non-Diabetic group:"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median_nondiabetic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mfrow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boxplot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"Diabetes Status"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"Boxplot of"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"by Diabetes Status"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lightgreen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"Non-Diabetic"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"Diabetic"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mfrow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numericka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(BMI)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quantile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Korelacija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između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BMI"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lm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abline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FBA9B1-AB85-F446-0B55-0977F55FBF53}"/>
              </a:ext>
            </a:extLst>
          </p:cNvPr>
          <p:cNvSpPr txBox="1"/>
          <p:nvPr/>
        </p:nvSpPr>
        <p:spPr>
          <a:xfrm>
            <a:off x="5381626" y="14957"/>
            <a:ext cx="724852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kvalitativne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varijable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Nema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dijabetesu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Sex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Žene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Muškarci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spola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HighChol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Visok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Nizak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kolesterolu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"18-24"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"25-29"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"30-34"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"35-39"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"40-44"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"45-49"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"50-54"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"55-59"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"60-64"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"65-69"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"70-74"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"75-79"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"80+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dobi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Education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Samo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vrtić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Osnovna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Nešto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1-3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4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edukaciji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"Manje od 10.000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"10.000-15.000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"15.000-20.000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"20.000-25.000"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"25.000-35.000"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"35.000-50.000"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"50.000-75.000"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"75.000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zaradi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5A2DE4-512C-A8F8-F289-E20742AC68C4}"/>
              </a:ext>
            </a:extLst>
          </p:cNvPr>
          <p:cNvSpPr txBox="1"/>
          <p:nvPr/>
        </p:nvSpPr>
        <p:spPr>
          <a:xfrm>
            <a:off x="0" y="-6770472"/>
            <a:ext cx="6226628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levene_test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bartlett_test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"Variances of both groups are equal.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parametric two-sample t-test...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conf.level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0.99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"Variances of both groups are not equal.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nonparametric Mann-Whitney U test (Wilcoxon rank sum test)...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wilcox.test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as.formula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"~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"Wilcoxon rank sum test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"At least one group does not follow a normal distribution.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nonparametric Mann-Whitney U test (Wilcoxon rank sum test)...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wilcox.test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as.formula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"~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"Wilcoxon rank sum test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41361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-12415588"/>
            <a:ext cx="12893676" cy="192735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D4B9C-2F1E-7C9B-B23F-5924CD288133}"/>
              </a:ext>
            </a:extLst>
          </p:cNvPr>
          <p:cNvSpPr txBox="1"/>
          <p:nvPr/>
        </p:nvSpPr>
        <p:spPr>
          <a:xfrm>
            <a:off x="-12295" y="101600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descriptive-statistics.R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424CAB-5F72-E6FE-0242-61C79A501570}"/>
              </a:ext>
            </a:extLst>
          </p:cNvPr>
          <p:cNvSpPr txBox="1"/>
          <p:nvPr/>
        </p:nvSpPr>
        <p:spPr>
          <a:xfrm>
            <a:off x="270686" y="711936"/>
            <a:ext cx="64516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read.csv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file.choose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                        -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numericka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(BMI)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0FFDC4-638B-7483-7396-1D213551D8FE}"/>
              </a:ext>
            </a:extLst>
          </p:cNvPr>
          <p:cNvSpPr txBox="1"/>
          <p:nvPr/>
        </p:nvSpPr>
        <p:spPr>
          <a:xfrm>
            <a:off x="5469714" y="101600"/>
            <a:ext cx="6451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quantile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Korelacija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između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BMI"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abline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60CA03-3AC4-E948-FAC1-D13D9AB24090}"/>
              </a:ext>
            </a:extLst>
          </p:cNvPr>
          <p:cNvSpPr txBox="1"/>
          <p:nvPr/>
        </p:nvSpPr>
        <p:spPr>
          <a:xfrm>
            <a:off x="0" y="-7782237"/>
            <a:ext cx="6451600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median_diabetic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median_nondiabetic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"Median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 Diabetic group:"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median_diabetic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"Median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 Non-Diabetic group:"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median_nondiabetic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mfrow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boxplot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"Diabetes Status"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"Boxplot of"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"by Diabetes Status"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lightgreen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"Non-Diabetic"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"Diabetic"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mfrow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numericka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(BMI)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quantile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Korelacija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između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BMI"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lm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abline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C2E0A9-2726-7A3B-4A91-1C2890188593}"/>
              </a:ext>
            </a:extLst>
          </p:cNvPr>
          <p:cNvSpPr txBox="1"/>
          <p:nvPr/>
        </p:nvSpPr>
        <p:spPr>
          <a:xfrm>
            <a:off x="4943474" y="-7782238"/>
            <a:ext cx="724852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kvalitativne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varijable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Nema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dijabetesu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Sex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Žene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Muškarci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spola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HighChol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Visok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Nizak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kolesterolu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"18-24"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"25-29"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"30-34"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"35-39"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"40-44"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"45-49"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"50-54"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"55-59"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"60-64"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"65-69"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"70-74"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"75-79"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"80+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dobi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Education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Samo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vrtić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Osnovna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Nešto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1-3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4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edukaciji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"Manje od 10.000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"10.000-15.000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"15.000-20.000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"20.000-25.000"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"25.000-35.000"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"35.000-50.000"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"50.000-75.000"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"75.000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zaradi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141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-12415588"/>
            <a:ext cx="12893676" cy="192735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D4B9C-2F1E-7C9B-B23F-5924CD288133}"/>
              </a:ext>
            </a:extLst>
          </p:cNvPr>
          <p:cNvSpPr txBox="1"/>
          <p:nvPr/>
        </p:nvSpPr>
        <p:spPr>
          <a:xfrm>
            <a:off x="-12295" y="101600"/>
            <a:ext cx="445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descriptive-statistics-pie-charts.R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424CAB-5F72-E6FE-0242-61C79A501570}"/>
              </a:ext>
            </a:extLst>
          </p:cNvPr>
          <p:cNvSpPr txBox="1"/>
          <p:nvPr/>
        </p:nvSpPr>
        <p:spPr>
          <a:xfrm>
            <a:off x="270686" y="711936"/>
            <a:ext cx="6451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read.csv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file.choose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kvalitativne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varijable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Nema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dijabetesu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Sex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Žene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Muškarci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spola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HighChol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Visok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Nizak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kolesterolu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0FFDC4-638B-7483-7396-1D213551D8FE}"/>
              </a:ext>
            </a:extLst>
          </p:cNvPr>
          <p:cNvSpPr txBox="1"/>
          <p:nvPr/>
        </p:nvSpPr>
        <p:spPr>
          <a:xfrm>
            <a:off x="270686" y="3190727"/>
            <a:ext cx="769464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"18-24"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"25-29"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"30-34"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"35-39"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"40-44"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"45-49"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"50-54"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"55-59"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"60-64"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"65-69"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"70-74"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"75-79"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"80+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dobi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Education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Samo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vrtić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Osnovna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Nešto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1-3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4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edukaciji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3BA8C6-05D6-4F66-7B47-B5B863979C9D}"/>
              </a:ext>
            </a:extLst>
          </p:cNvPr>
          <p:cNvSpPr txBox="1"/>
          <p:nvPr/>
        </p:nvSpPr>
        <p:spPr>
          <a:xfrm>
            <a:off x="7125285" y="645877"/>
            <a:ext cx="51018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"Manje od 10.000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"10.000-15.000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"15.000-20.000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"20.000-25.000"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"25.000-35.000"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"35.000-50.000"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"50.000-75.000"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"75.000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zaradi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29907-5A4D-E295-9D4D-4F5259886AEF}"/>
              </a:ext>
            </a:extLst>
          </p:cNvPr>
          <p:cNvSpPr txBox="1"/>
          <p:nvPr/>
        </p:nvSpPr>
        <p:spPr>
          <a:xfrm>
            <a:off x="270686" y="-6058320"/>
            <a:ext cx="64516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read.csv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file.choose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                        -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numericka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(BMI)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88DDB1-9911-0798-F216-1DADA7BA14C1}"/>
              </a:ext>
            </a:extLst>
          </p:cNvPr>
          <p:cNvSpPr txBox="1"/>
          <p:nvPr/>
        </p:nvSpPr>
        <p:spPr>
          <a:xfrm>
            <a:off x="5469714" y="-6668656"/>
            <a:ext cx="6451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quantile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Korelacija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između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BMI"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abline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F5B786-A299-7D78-6ACA-DC8008D662A0}"/>
              </a:ext>
            </a:extLst>
          </p:cNvPr>
          <p:cNvSpPr txBox="1"/>
          <p:nvPr/>
        </p:nvSpPr>
        <p:spPr>
          <a:xfrm>
            <a:off x="140105" y="-7007580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descriptive-statistics.R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603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E8C7484A-84C9-475F-A75A-6C1D3A0F7774}"/>
              </a:ext>
            </a:extLst>
          </p:cNvPr>
          <p:cNvSpPr txBox="1">
            <a:spLocks/>
          </p:cNvSpPr>
          <p:nvPr/>
        </p:nvSpPr>
        <p:spPr>
          <a:xfrm>
            <a:off x="603735" y="1127187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PODACI O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DATASETU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F193CA1-6A14-2595-A9C5-EEBB32A09603}"/>
              </a:ext>
            </a:extLst>
          </p:cNvPr>
          <p:cNvSpPr txBox="1">
            <a:spLocks/>
          </p:cNvSpPr>
          <p:nvPr/>
        </p:nvSpPr>
        <p:spPr>
          <a:xfrm>
            <a:off x="1057606" y="3214065"/>
            <a:ext cx="5080697" cy="327465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Behavioral risk factor surveillance system (BRFSS) – </a:t>
            </a:r>
            <a:r>
              <a:rPr lang="hr-HR" sz="19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godišnja anketa CDC-a preko telefona</a:t>
            </a:r>
          </a:p>
          <a:p>
            <a:r>
              <a:rPr lang="hr-HR" sz="19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70,692 pojedinaca odgovorilo</a:t>
            </a:r>
          </a:p>
          <a:p>
            <a:pPr lvl="1"/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21 varijabli </a:t>
            </a:r>
            <a:r>
              <a:rPr lang="hr-HR" sz="1700" b="1" dirty="0">
                <a:solidFill>
                  <a:schemeClr val="bg2"/>
                </a:solidFill>
              </a:rPr>
              <a:t>(podaci su odgovori ili izračunati s obzirom na odgovore)</a:t>
            </a:r>
          </a:p>
          <a:p>
            <a:pPr lvl="1"/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50% nema dijabetes</a:t>
            </a:r>
          </a:p>
          <a:p>
            <a:r>
              <a:rPr lang="hr-HR" sz="1900" b="1" dirty="0" err="1">
                <a:solidFill>
                  <a:schemeClr val="bg1"/>
                </a:solidFill>
              </a:rPr>
              <a:t>Diabetes_binary</a:t>
            </a:r>
            <a:endParaRPr lang="hr-HR" sz="1900" b="1" dirty="0">
              <a:solidFill>
                <a:schemeClr val="bg1"/>
              </a:solidFill>
            </a:endParaRPr>
          </a:p>
          <a:p>
            <a:pPr lvl="1"/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</a:t>
            </a:r>
            <a:r>
              <a:rPr lang="hr-HR" sz="1700" b="1" dirty="0">
                <a:solidFill>
                  <a:schemeClr val="bg2"/>
                </a:solidFill>
              </a:rPr>
              <a:t> – nema dijabetes, </a:t>
            </a:r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  <a:r>
              <a:rPr lang="hr-HR" sz="1700" b="1" dirty="0">
                <a:solidFill>
                  <a:schemeClr val="bg2"/>
                </a:solidFill>
              </a:rPr>
              <a:t> - ima </a:t>
            </a:r>
            <a:r>
              <a:rPr lang="hr-HR" sz="1700" b="1" dirty="0" err="1">
                <a:solidFill>
                  <a:schemeClr val="bg2"/>
                </a:solidFill>
              </a:rPr>
              <a:t>preddijabetes</a:t>
            </a:r>
            <a:r>
              <a:rPr lang="hr-HR" sz="1700" b="1" dirty="0">
                <a:solidFill>
                  <a:schemeClr val="bg2"/>
                </a:solidFill>
              </a:rPr>
              <a:t> ili dijabetes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EB16F7D-4B36-9497-2A84-6E0285EB9A8D}"/>
              </a:ext>
            </a:extLst>
          </p:cNvPr>
          <p:cNvSpPr txBox="1">
            <a:spLocks/>
          </p:cNvSpPr>
          <p:nvPr/>
        </p:nvSpPr>
        <p:spPr>
          <a:xfrm>
            <a:off x="57150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PODACI O</a:t>
            </a:r>
            <a:r>
              <a:rPr lang="en-US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</a:t>
            </a:r>
            <a:r>
              <a:rPr lang="en-US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DATASETU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20968A-5614-EFC6-CA8C-14CE16D4BB0A}"/>
              </a:ext>
            </a:extLst>
          </p:cNvPr>
          <p:cNvSpPr txBox="1"/>
          <p:nvPr/>
        </p:nvSpPr>
        <p:spPr>
          <a:xfrm>
            <a:off x="7662035" y="1662548"/>
            <a:ext cx="28123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Varijable koje ćemo analizirati</a:t>
            </a:r>
            <a:endParaRPr lang="en-US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94A308-5E02-2D1F-4E15-1466A8120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209765"/>
              </p:ext>
            </p:extLst>
          </p:nvPr>
        </p:nvGraphicFramePr>
        <p:xfrm>
          <a:off x="6592174" y="3444182"/>
          <a:ext cx="5168027" cy="259835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40526">
                  <a:extLst>
                    <a:ext uri="{9D8B030D-6E8A-4147-A177-3AD203B41FA5}">
                      <a16:colId xmlns:a16="http://schemas.microsoft.com/office/drawing/2014/main" val="2231459869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11000111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25641421"/>
                    </a:ext>
                  </a:extLst>
                </a:gridCol>
                <a:gridCol w="1041401">
                  <a:extLst>
                    <a:ext uri="{9D8B030D-6E8A-4147-A177-3AD203B41FA5}">
                      <a16:colId xmlns:a16="http://schemas.microsoft.com/office/drawing/2014/main" val="1745749721"/>
                    </a:ext>
                  </a:extLst>
                </a:gridCol>
              </a:tblGrid>
              <a:tr h="332868">
                <a:tc>
                  <a:txBody>
                    <a:bodyPr/>
                    <a:lstStyle/>
                    <a:p>
                      <a:r>
                        <a:rPr lang="hr-HR" sz="8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Varijabla</a:t>
                      </a:r>
                      <a:endParaRPr lang="en-US" sz="8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Značenje</a:t>
                      </a:r>
                      <a:endParaRPr lang="en-US" sz="8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Vrsta varijable</a:t>
                      </a:r>
                      <a:endParaRPr lang="en-US" sz="8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Vrijednosti koje poprima</a:t>
                      </a:r>
                    </a:p>
                  </a:txBody>
                  <a:tcPr marL="38779" marR="38779" marT="21328" marB="21328" anchor="ctr"/>
                </a:tc>
                <a:extLst>
                  <a:ext uri="{0D108BD9-81ED-4DB2-BD59-A6C34878D82A}">
                    <a16:rowId xmlns:a16="http://schemas.microsoft.com/office/drawing/2014/main" val="2610600896"/>
                  </a:ext>
                </a:extLst>
              </a:tr>
              <a:tr h="309477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HighChol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Razina kolesterola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(nizak), 1 (visok)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725269232"/>
                  </a:ext>
                </a:extLst>
              </a:tr>
              <a:tr h="417631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CholCheck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Pregledan kolesterol u zadnjih 5 godina?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(jest), 1 (nije)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2240883439"/>
                  </a:ext>
                </a:extLst>
              </a:tr>
              <a:tr h="294558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BMI_Group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Indeks tjelesne mase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Numerička, diskretna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12-98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560354739"/>
                  </a:ext>
                </a:extLst>
              </a:tr>
              <a:tr h="312434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HvyAlcoholConsump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Žene &gt;= 7 pića tjedno</a:t>
                      </a:r>
                    </a:p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Muškarci &gt;= 14 pića tjedno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18314908"/>
                  </a:ext>
                </a:extLst>
              </a:tr>
              <a:tr h="312434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AnyHealthcare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Ima li zdravstveno osiguranje?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575990506"/>
                  </a:ext>
                </a:extLst>
              </a:tr>
              <a:tr h="309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NoDocbcCost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U zadnjih godinu dana, nemogućnost odlaska doktoru zbog cijene?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2793863395"/>
                  </a:ext>
                </a:extLst>
              </a:tr>
              <a:tr h="309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Sex</a:t>
                      </a: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Spol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(žena), 1 (muškarac)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408755323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AEF3767-729B-5D39-EA8F-80F67C29ACC1}"/>
              </a:ext>
            </a:extLst>
          </p:cNvPr>
          <p:cNvSpPr txBox="1"/>
          <p:nvPr/>
        </p:nvSpPr>
        <p:spPr>
          <a:xfrm>
            <a:off x="6737177" y="2088329"/>
            <a:ext cx="488331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>
                <a:solidFill>
                  <a:schemeClr val="bg1"/>
                </a:solidFill>
              </a:rPr>
              <a:t>Prikupljeni </a:t>
            </a:r>
            <a:r>
              <a:rPr lang="hr-HR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podaci</a:t>
            </a:r>
            <a:r>
              <a:rPr lang="hr-HR" sz="1600" dirty="0">
                <a:solidFill>
                  <a:schemeClr val="bg1"/>
                </a:solidFill>
              </a:rPr>
              <a:t> za različite </a:t>
            </a:r>
            <a:r>
              <a:rPr lang="hr-HR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rizične i druge faktore </a:t>
            </a:r>
            <a:r>
              <a:rPr lang="hr-HR" sz="1600" dirty="0">
                <a:solidFill>
                  <a:schemeClr val="bg1"/>
                </a:solidFill>
              </a:rPr>
              <a:t>za dijabetes – kolesterol, fizičko i mentalno zdravlje, pokriće zdravstvenim osiguranjem, ekonomski i socijalni status…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910BE3-721A-6FB1-1D6D-C721181055BB}"/>
              </a:ext>
            </a:extLst>
          </p:cNvPr>
          <p:cNvSpPr txBox="1"/>
          <p:nvPr/>
        </p:nvSpPr>
        <p:spPr>
          <a:xfrm>
            <a:off x="7500032" y="6142491"/>
            <a:ext cx="3402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2"/>
                </a:solidFill>
              </a:rPr>
              <a:t>Tablica 1. Varijable koje ćemo analizirati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06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F19CE7E-4704-9924-0D7F-F8100AA865D8}"/>
              </a:ext>
            </a:extLst>
          </p:cNvPr>
          <p:cNvSpPr txBox="1"/>
          <p:nvPr/>
        </p:nvSpPr>
        <p:spPr>
          <a:xfrm>
            <a:off x="4495800" y="1351508"/>
            <a:ext cx="7248525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AGE5GYR - Variable Home Page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https://www.icpsr.umich.edu/web/NAHDAP/studies/34085/datasets/0001/variables/AGEG5YR?archive=NAHDAP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5.5.2024.).</a:t>
            </a: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Body mass index (BMI) I NHS inform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https://www.nhsinform.scot/healthy-living/food-and-nutrition/healthy-eating-and-weight-loss/body-mass-index-bmi/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5.5.2024.).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0"/>
            <a:ext cx="4587876" cy="6858000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8B7ED13-6361-4FD8-6B6C-CB3470278CEA}"/>
              </a:ext>
            </a:extLst>
          </p:cNvPr>
          <p:cNvSpPr txBox="1">
            <a:spLocks/>
          </p:cNvSpPr>
          <p:nvPr/>
        </p:nvSpPr>
        <p:spPr>
          <a:xfrm>
            <a:off x="259022" y="3242694"/>
            <a:ext cx="5314950" cy="220391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LITERATURA</a:t>
            </a:r>
            <a:endParaRPr lang="hr-HR" sz="5400" dirty="0">
              <a:solidFill>
                <a:schemeClr val="accent2">
                  <a:lumMod val="20000"/>
                  <a:lumOff val="8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r"/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3DC3E-ABF7-25B4-2599-D1E4C1B55027}"/>
              </a:ext>
            </a:extLst>
          </p:cNvPr>
          <p:cNvSpPr txBox="1"/>
          <p:nvPr/>
        </p:nvSpPr>
        <p:spPr>
          <a:xfrm>
            <a:off x="5114925" y="4111579"/>
            <a:ext cx="6629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EDUCA - Variable Home Page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https://www.icpsr.umich.edu/web/NAHDAP/studies/34085/datasets/0001/variables/EDUCA?archive=nahdap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5.6.2024.).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BC2DDE-5EB9-5B11-C7CA-6BA67C93AD96}"/>
              </a:ext>
            </a:extLst>
          </p:cNvPr>
          <p:cNvSpPr txBox="1">
            <a:spLocks/>
          </p:cNvSpPr>
          <p:nvPr/>
        </p:nvSpPr>
        <p:spPr>
          <a:xfrm>
            <a:off x="220922" y="3231303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LITERATURA</a:t>
            </a:r>
            <a:endParaRPr lang="hr-HR" sz="6600" dirty="0">
              <a:solidFill>
                <a:schemeClr val="accent2">
                  <a:lumMod val="20000"/>
                  <a:lumOff val="8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98DCD8-683A-4BCC-DF17-304C27C4D016}"/>
              </a:ext>
            </a:extLst>
          </p:cNvPr>
          <p:cNvSpPr txBox="1"/>
          <p:nvPr/>
        </p:nvSpPr>
        <p:spPr>
          <a:xfrm>
            <a:off x="4736309" y="3004289"/>
            <a:ext cx="68823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Diabetes Health Indicators Dataset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https://www.kaggle.com/datasets/alexteboul/diabetes-health-indicators-dataset/data?select=diabetes_binary_5050split_health_indicators_BRFSS2015.csv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5.5.2024.).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F0B35C-0781-2E2F-1C2E-94FA0592199B}"/>
              </a:ext>
            </a:extLst>
          </p:cNvPr>
          <p:cNvSpPr txBox="1"/>
          <p:nvPr/>
        </p:nvSpPr>
        <p:spPr>
          <a:xfrm>
            <a:off x="5389303" y="5020699"/>
            <a:ext cx="62293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INCOME2 - Variable Home Page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https://www.icpsr.umich.edu/web/NAHDAP/studies/34085/datasets/0001/variables/INCOME2?archive=NAHDAP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5.6.2024.).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8C8CEC-ABA7-3981-9108-BB0769CC520E}"/>
              </a:ext>
            </a:extLst>
          </p:cNvPr>
          <p:cNvSpPr txBox="1"/>
          <p:nvPr/>
        </p:nvSpPr>
        <p:spPr>
          <a:xfrm>
            <a:off x="259023" y="4358086"/>
            <a:ext cx="39524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Sav </a:t>
            </a:r>
            <a:r>
              <a:rPr lang="en-US" sz="1600" dirty="0" err="1">
                <a:solidFill>
                  <a:schemeClr val="bg2"/>
                </a:solidFill>
              </a:rPr>
              <a:t>programski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kod</a:t>
            </a:r>
            <a:r>
              <a:rPr lang="en-US" sz="1600" dirty="0">
                <a:solidFill>
                  <a:schemeClr val="bg2"/>
                </a:solidFill>
              </a:rPr>
              <a:t> se </a:t>
            </a:r>
            <a:r>
              <a:rPr lang="en-US" sz="1600" dirty="0" err="1">
                <a:solidFill>
                  <a:schemeClr val="bg2"/>
                </a:solidFill>
              </a:rPr>
              <a:t>mo</a:t>
            </a:r>
            <a:r>
              <a:rPr lang="hr-HR" sz="1600" dirty="0">
                <a:solidFill>
                  <a:schemeClr val="bg2"/>
                </a:solidFill>
              </a:rPr>
              <a:t>ž</a:t>
            </a:r>
            <a:r>
              <a:rPr lang="en-US" sz="1600" dirty="0">
                <a:solidFill>
                  <a:schemeClr val="bg2"/>
                </a:solidFill>
              </a:rPr>
              <a:t>e </a:t>
            </a:r>
            <a:r>
              <a:rPr lang="hr-HR" sz="1600" dirty="0">
                <a:solidFill>
                  <a:schemeClr val="bg2"/>
                </a:solidFill>
              </a:rPr>
              <a:t>pronaći na javnom </a:t>
            </a:r>
            <a:r>
              <a:rPr lang="hr-HR" sz="1600" dirty="0" err="1">
                <a:solidFill>
                  <a:schemeClr val="bg2"/>
                </a:solidFill>
              </a:rPr>
              <a:t>GitHub</a:t>
            </a:r>
            <a:r>
              <a:rPr lang="hr-HR" sz="1600" dirty="0">
                <a:solidFill>
                  <a:schemeClr val="bg2"/>
                </a:solidFill>
              </a:rPr>
              <a:t> repozitoriju ovog rada:</a:t>
            </a:r>
          </a:p>
          <a:p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https://github.com/jfletcher20/diabetes-health-indicators-analysis</a:t>
            </a:r>
            <a:endParaRPr lang="en-U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71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d"/>
      </p:transition>
    </mc:Choice>
    <mc:Fallback xmlns="">
      <p:transition>
        <p:push dir="d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31CAD1-F82F-92BA-8262-24DC1B957B96}"/>
              </a:ext>
            </a:extLst>
          </p:cNvPr>
          <p:cNvSpPr txBox="1">
            <a:spLocks/>
          </p:cNvSpPr>
          <p:nvPr/>
        </p:nvSpPr>
        <p:spPr>
          <a:xfrm>
            <a:off x="1188306" y="4419599"/>
            <a:ext cx="10610970" cy="156301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Joshua lee fletcher, </a:t>
            </a:r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noa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mid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žić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5FF9CE-3B0F-D670-DDCF-F8580F143DF7}"/>
              </a:ext>
            </a:extLst>
          </p:cNvPr>
          <p:cNvSpPr txBox="1">
            <a:spLocks/>
          </p:cNvSpPr>
          <p:nvPr/>
        </p:nvSpPr>
        <p:spPr>
          <a:xfrm>
            <a:off x="1157412" y="1394313"/>
            <a:ext cx="6348288" cy="53671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hvala vam na</a:t>
            </a:r>
          </a:p>
          <a:p>
            <a:pPr algn="l">
              <a:lnSpc>
                <a:spcPct val="100000"/>
              </a:lnSpc>
            </a:pPr>
            <a:r>
              <a:rPr lang="hr-HR" sz="16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pažnji</a:t>
            </a:r>
            <a:endParaRPr lang="hr-HR" sz="96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1BF0FA-FA58-3541-925A-4D859265B33D}"/>
              </a:ext>
            </a:extLst>
          </p:cNvPr>
          <p:cNvSpPr txBox="1">
            <a:spLocks/>
          </p:cNvSpPr>
          <p:nvPr/>
        </p:nvSpPr>
        <p:spPr>
          <a:xfrm>
            <a:off x="1109787" y="1537188"/>
            <a:ext cx="6348288" cy="504458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hvala vam na</a:t>
            </a:r>
          </a:p>
          <a:p>
            <a:pPr algn="l">
              <a:lnSpc>
                <a:spcPct val="100000"/>
              </a:lnSpc>
            </a:pPr>
            <a:r>
              <a:rPr lang="hr-HR" sz="16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pažnji</a:t>
            </a:r>
            <a:endParaRPr lang="hr-HR" sz="96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41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split orient="vert"/>
      </p:transition>
    </mc:Choice>
    <mc:Fallback xmlns="">
      <p:transition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5932CD-5C75-7F21-0AA8-F9D50885269A}"/>
              </a:ext>
            </a:extLst>
          </p:cNvPr>
          <p:cNvSpPr txBox="1">
            <a:spLocks/>
          </p:cNvSpPr>
          <p:nvPr/>
        </p:nvSpPr>
        <p:spPr>
          <a:xfrm flipH="1" flipV="1">
            <a:off x="1635368" y="2781298"/>
            <a:ext cx="10975731" cy="1079789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29F7A1D-298C-FA36-F69E-8AEE117D38C0}"/>
              </a:ext>
            </a:extLst>
          </p:cNvPr>
          <p:cNvSpPr txBox="1">
            <a:spLocks/>
          </p:cNvSpPr>
          <p:nvPr/>
        </p:nvSpPr>
        <p:spPr>
          <a:xfrm flipH="1" flipV="1">
            <a:off x="-419106" y="-760477"/>
            <a:ext cx="4819653" cy="927806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1F0CFD18-30EA-BD77-6005-88B8BF5403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501281" y="-2382701"/>
            <a:ext cx="12781472" cy="109002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D083C454-2AB9-475A-A6F2-B44A613F0883}"/>
              </a:ext>
            </a:extLst>
          </p:cNvPr>
          <p:cNvSpPr txBox="1">
            <a:spLocks/>
          </p:cNvSpPr>
          <p:nvPr/>
        </p:nvSpPr>
        <p:spPr>
          <a:xfrm>
            <a:off x="-501282" y="204530"/>
            <a:ext cx="10148993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245DF-B1D9-BC32-92E2-F6E4D1966ABE}"/>
              </a:ext>
            </a:extLst>
          </p:cNvPr>
          <p:cNvSpPr txBox="1"/>
          <p:nvPr/>
        </p:nvSpPr>
        <p:spPr>
          <a:xfrm>
            <a:off x="3312037" y="301386"/>
            <a:ext cx="4982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Varijable koje ćemo analizirati</a:t>
            </a:r>
            <a:endParaRPr lang="en-US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39B266-5C6D-E8DB-FF41-B39612E61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041099"/>
              </p:ext>
            </p:extLst>
          </p:nvPr>
        </p:nvGraphicFramePr>
        <p:xfrm>
          <a:off x="862084" y="1109299"/>
          <a:ext cx="10467828" cy="458361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261090">
                  <a:extLst>
                    <a:ext uri="{9D8B030D-6E8A-4147-A177-3AD203B41FA5}">
                      <a16:colId xmlns:a16="http://schemas.microsoft.com/office/drawing/2014/main" val="2231459869"/>
                    </a:ext>
                  </a:extLst>
                </a:gridCol>
                <a:gridCol w="4673829">
                  <a:extLst>
                    <a:ext uri="{9D8B030D-6E8A-4147-A177-3AD203B41FA5}">
                      <a16:colId xmlns:a16="http://schemas.microsoft.com/office/drawing/2014/main" val="1100011103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1425641421"/>
                    </a:ext>
                  </a:extLst>
                </a:gridCol>
                <a:gridCol w="1870364">
                  <a:extLst>
                    <a:ext uri="{9D8B030D-6E8A-4147-A177-3AD203B41FA5}">
                      <a16:colId xmlns:a16="http://schemas.microsoft.com/office/drawing/2014/main" val="1745749721"/>
                    </a:ext>
                  </a:extLst>
                </a:gridCol>
              </a:tblGrid>
              <a:tr h="589696">
                <a:tc>
                  <a:txBody>
                    <a:bodyPr/>
                    <a:lstStyle/>
                    <a:p>
                      <a:r>
                        <a:rPr lang="hr-HR" sz="14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Varijabla</a:t>
                      </a:r>
                      <a:endParaRPr lang="en-US" sz="14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Značenje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Vrsta varijable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Vrijednosti koje poprima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2610600896"/>
                  </a:ext>
                </a:extLst>
              </a:tr>
              <a:tr h="548259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HighChol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Razina kolesterola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(nizak), 1 (visok)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725269232"/>
                  </a:ext>
                </a:extLst>
              </a:tr>
              <a:tr h="739858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CholCheck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Pregledan kolesterol u zadnjih 5 godina?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(jest), 1 (nije)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2240883439"/>
                  </a:ext>
                </a:extLst>
              </a:tr>
              <a:tr h="491207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BMI_Group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Indeks tjelesne mase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Numerička, diskretna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12-98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560354739"/>
                  </a:ext>
                </a:extLst>
              </a:tr>
              <a:tr h="553495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HvyAlcoholConsump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Žene &gt;= 7 pića tjedno</a:t>
                      </a:r>
                    </a:p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Muškarci &gt;= 14 pića tjedno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18314908"/>
                  </a:ext>
                </a:extLst>
              </a:tr>
              <a:tr h="553495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AnyHealthcare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Ima li zdravstveno osiguranje?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575990506"/>
                  </a:ext>
                </a:extLst>
              </a:tr>
              <a:tr h="5482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NoDocbcCost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U zadnjih godinu dana, nemogućnost odlaska doktoru zbog cijene?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2793863395"/>
                  </a:ext>
                </a:extLst>
              </a:tr>
              <a:tr h="5482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Sex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Spol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(žena), 1 (muškarac)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408755323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E3AEF42-BD05-60AF-9574-FC640D5EF110}"/>
              </a:ext>
            </a:extLst>
          </p:cNvPr>
          <p:cNvSpPr txBox="1"/>
          <p:nvPr/>
        </p:nvSpPr>
        <p:spPr>
          <a:xfrm>
            <a:off x="4187962" y="5927050"/>
            <a:ext cx="3402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2"/>
                </a:solidFill>
              </a:rPr>
              <a:t>Tablica 1. Varijable koje ćemo analizirati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311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8FDC9B92-1277-E070-71CB-7C59B47736DB}"/>
              </a:ext>
            </a:extLst>
          </p:cNvPr>
          <p:cNvSpPr txBox="1">
            <a:spLocks/>
          </p:cNvSpPr>
          <p:nvPr/>
        </p:nvSpPr>
        <p:spPr>
          <a:xfrm>
            <a:off x="-501282" y="204530"/>
            <a:ext cx="10148993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08BD51-00DC-DD7F-418D-2557ED8888F0}"/>
              </a:ext>
            </a:extLst>
          </p:cNvPr>
          <p:cNvSpPr txBox="1">
            <a:spLocks/>
          </p:cNvSpPr>
          <p:nvPr/>
        </p:nvSpPr>
        <p:spPr>
          <a:xfrm flipH="1" flipV="1">
            <a:off x="1635368" y="2781298"/>
            <a:ext cx="10975731" cy="1079789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A8CBCAB-EC18-E9EC-B7AC-AB028EF45461}"/>
              </a:ext>
            </a:extLst>
          </p:cNvPr>
          <p:cNvSpPr txBox="1">
            <a:spLocks/>
          </p:cNvSpPr>
          <p:nvPr/>
        </p:nvSpPr>
        <p:spPr>
          <a:xfrm flipH="1" flipV="1">
            <a:off x="-419106" y="-760477"/>
            <a:ext cx="4819653" cy="927806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84D6BF3-2917-9582-EFD6-5DC0708D3E2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501281" y="-2382701"/>
            <a:ext cx="12781472" cy="109002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AE02FE-3480-8C74-F1A4-4C7D66C07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813254"/>
              </p:ext>
            </p:extLst>
          </p:nvPr>
        </p:nvGraphicFramePr>
        <p:xfrm>
          <a:off x="1104317" y="1189368"/>
          <a:ext cx="9855201" cy="427319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27776">
                  <a:extLst>
                    <a:ext uri="{9D8B030D-6E8A-4147-A177-3AD203B41FA5}">
                      <a16:colId xmlns:a16="http://schemas.microsoft.com/office/drawing/2014/main" val="335123307"/>
                    </a:ext>
                  </a:extLst>
                </a:gridCol>
                <a:gridCol w="4112183">
                  <a:extLst>
                    <a:ext uri="{9D8B030D-6E8A-4147-A177-3AD203B41FA5}">
                      <a16:colId xmlns:a16="http://schemas.microsoft.com/office/drawing/2014/main" val="2643690307"/>
                    </a:ext>
                  </a:extLst>
                </a:gridCol>
                <a:gridCol w="1850600">
                  <a:extLst>
                    <a:ext uri="{9D8B030D-6E8A-4147-A177-3AD203B41FA5}">
                      <a16:colId xmlns:a16="http://schemas.microsoft.com/office/drawing/2014/main" val="200826938"/>
                    </a:ext>
                  </a:extLst>
                </a:gridCol>
                <a:gridCol w="1764642">
                  <a:extLst>
                    <a:ext uri="{9D8B030D-6E8A-4147-A177-3AD203B41FA5}">
                      <a16:colId xmlns:a16="http://schemas.microsoft.com/office/drawing/2014/main" val="465451969"/>
                    </a:ext>
                  </a:extLst>
                </a:gridCol>
              </a:tblGrid>
              <a:tr h="660432">
                <a:tc>
                  <a:txBody>
                    <a:bodyPr/>
                    <a:lstStyle/>
                    <a:p>
                      <a:r>
                        <a:rPr lang="hr-HR" sz="14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Varijabla</a:t>
                      </a:r>
                      <a:endParaRPr lang="en-US" sz="14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Značenje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Vrsta varijable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Vrijednosti koje poprima</a:t>
                      </a:r>
                    </a:p>
                  </a:txBody>
                  <a:tcPr marL="75570" marR="75570" marT="37785" marB="37785" anchor="ctr"/>
                </a:tc>
                <a:extLst>
                  <a:ext uri="{0D108BD9-81ED-4DB2-BD59-A6C34878D82A}">
                    <a16:rowId xmlns:a16="http://schemas.microsoft.com/office/drawing/2014/main" val="426742556"/>
                  </a:ext>
                </a:extLst>
              </a:tr>
              <a:tr h="1114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Age_Group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AGE5GYR skala dobi: 1 = 18-24, 2 = 25-29, 3 = 30-34, 4 = 35-39, 5 = 40-44, 6 = 45-49, 7 = 50-54, 8 = 55-59, 9 = 60-64, 10 = 65-69, 11 = 70-74, 12 = 75-79, 13 = 80+ godina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redoslijedna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1-13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3212685511"/>
                  </a:ext>
                </a:extLst>
              </a:tr>
              <a:tr h="1114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Education_Group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EDUCA skala obrazovanja: 1 = samo vrtić, 2 = osnovna, 3 = nešto srednje škole, 4 = srednja škola, 5 = fakultet 1-3 godine, 6 = fakultet 4 godine ili više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redoslijedna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1-6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611931202"/>
                  </a:ext>
                </a:extLst>
              </a:tr>
              <a:tr h="1322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Income</a:t>
                      </a: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INCOME2 skala zarade: 1 = manje od 10.000 dolara, 2 = 10.000-15.000 dolara, 3 = 15.000-20.000 dolara, 4 = 20.000-25.000, 5 = 25.000-35.000, 6 = 35.000-50.000, 7 = 50.000-75.000, 8 = 75.000 ili više dolara 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redoslijedna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1-8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70542149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8E324B0-DF82-494A-C50A-68C1D7916ED6}"/>
              </a:ext>
            </a:extLst>
          </p:cNvPr>
          <p:cNvSpPr txBox="1"/>
          <p:nvPr/>
        </p:nvSpPr>
        <p:spPr>
          <a:xfrm>
            <a:off x="3312037" y="301386"/>
            <a:ext cx="4982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Varijable koje ćemo analizirati</a:t>
            </a:r>
            <a:endParaRPr lang="en-US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13FFCC-FCDB-6B19-4C00-F13902EA338E}"/>
              </a:ext>
            </a:extLst>
          </p:cNvPr>
          <p:cNvSpPr txBox="1"/>
          <p:nvPr/>
        </p:nvSpPr>
        <p:spPr>
          <a:xfrm>
            <a:off x="4187962" y="5829215"/>
            <a:ext cx="3402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2"/>
                </a:solidFill>
              </a:rPr>
              <a:t>Tablica 1. Varijable koje ćemo analizirati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866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591575" y="1332481"/>
            <a:ext cx="63293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#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Deskriptivna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statistika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numericka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varijabla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(BMI)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median(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29.77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6.806707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variance &lt;- var(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print(variance)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46.33127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quantiles &lt;- quantile(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probs = c(0.25, 0.5, 0.75))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print(quantiles)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25% 50% 75%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25  29  33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correlation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cor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data$PhysHlth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print(correlation)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0.1499764</a:t>
            </a:r>
          </a:p>
        </p:txBody>
      </p:sp>
      <p:pic>
        <p:nvPicPr>
          <p:cNvPr id="26" name="Picture 25" descr="A graph with numbers and dots&#10;&#10;Description automatically generated">
            <a:extLst>
              <a:ext uri="{FF2B5EF4-FFF2-40B4-BE49-F238E27FC236}">
                <a16:creationId xmlns:a16="http://schemas.microsoft.com/office/drawing/2014/main" id="{5DB88E85-D765-2738-E64A-3904366F0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987" y="3156372"/>
            <a:ext cx="4666655" cy="2908786"/>
          </a:xfrm>
          <a:prstGeom prst="rect">
            <a:avLst/>
          </a:prstGeom>
        </p:spPr>
      </p:pic>
      <p:sp>
        <p:nvSpPr>
          <p:cNvPr id="29" name="Title 2">
            <a:extLst>
              <a:ext uri="{FF2B5EF4-FFF2-40B4-BE49-F238E27FC236}">
                <a16:creationId xmlns:a16="http://schemas.microsoft.com/office/drawing/2014/main" id="{1D2E258F-2221-E653-F4CB-5451E3A6BAE9}"/>
              </a:ext>
            </a:extLst>
          </p:cNvPr>
          <p:cNvSpPr txBox="1">
            <a:spLocks/>
          </p:cNvSpPr>
          <p:nvPr/>
        </p:nvSpPr>
        <p:spPr>
          <a:xfrm>
            <a:off x="62865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30" name="Title 2">
            <a:extLst>
              <a:ext uri="{FF2B5EF4-FFF2-40B4-BE49-F238E27FC236}">
                <a16:creationId xmlns:a16="http://schemas.microsoft.com/office/drawing/2014/main" id="{4D5A343E-DA6E-4F68-14BF-DF276A5972BB}"/>
              </a:ext>
            </a:extLst>
          </p:cNvPr>
          <p:cNvSpPr txBox="1">
            <a:spLocks/>
          </p:cNvSpPr>
          <p:nvPr/>
        </p:nvSpPr>
        <p:spPr>
          <a:xfrm>
            <a:off x="590553" y="1073150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1AD19B-F37C-CFF2-6C79-DAB92F56C6DA}"/>
              </a:ext>
            </a:extLst>
          </p:cNvPr>
          <p:cNvSpPr txBox="1"/>
          <p:nvPr/>
        </p:nvSpPr>
        <p:spPr>
          <a:xfrm>
            <a:off x="1633555" y="6065158"/>
            <a:ext cx="34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Korelacija </a:t>
            </a:r>
            <a:r>
              <a:rPr lang="hr-HR" i="1" dirty="0" err="1">
                <a:solidFill>
                  <a:schemeClr val="accent2">
                    <a:lumMod val="50000"/>
                  </a:schemeClr>
                </a:solidFill>
              </a:rPr>
              <a:t>PhysHlth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 i BMI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625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1F490B53-0A34-8F64-9006-AF9E213A564F}"/>
              </a:ext>
            </a:extLst>
          </p:cNvPr>
          <p:cNvSpPr txBox="1">
            <a:spLocks/>
          </p:cNvSpPr>
          <p:nvPr/>
        </p:nvSpPr>
        <p:spPr>
          <a:xfrm>
            <a:off x="62865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9FCC3286-7A36-CB04-9191-AC858A803A39}"/>
              </a:ext>
            </a:extLst>
          </p:cNvPr>
          <p:cNvSpPr txBox="1">
            <a:spLocks/>
          </p:cNvSpPr>
          <p:nvPr/>
        </p:nvSpPr>
        <p:spPr>
          <a:xfrm>
            <a:off x="590553" y="1073150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591575" y="1332481"/>
            <a:ext cx="63293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#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Deskriptivna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statistika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numericka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varijabla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(BMI)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median(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29.77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6.806707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variance &lt;- var(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print(variance)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46.33127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quantiles &lt;- quantile(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probs = c(0.25, 0.5, 0.75))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print(quantiles)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25% 50% 75%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25  29  33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correlation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cor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data$PhysHlth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print(correlation)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0.1499764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84E09-550C-CD23-A483-E63E78FBAE16}"/>
              </a:ext>
            </a:extLst>
          </p:cNvPr>
          <p:cNvSpPr txBox="1"/>
          <p:nvPr/>
        </p:nvSpPr>
        <p:spPr>
          <a:xfrm>
            <a:off x="1633555" y="6065158"/>
            <a:ext cx="34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Korelacija </a:t>
            </a:r>
            <a:r>
              <a:rPr lang="hr-HR" i="1" dirty="0" err="1">
                <a:solidFill>
                  <a:schemeClr val="accent2">
                    <a:lumMod val="50000"/>
                  </a:schemeClr>
                </a:solidFill>
              </a:rPr>
              <a:t>PhysHlth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 i BMI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6" name="Picture 25" descr="A graph with numbers and dots&#10;&#10;Description automatically generated">
            <a:extLst>
              <a:ext uri="{FF2B5EF4-FFF2-40B4-BE49-F238E27FC236}">
                <a16:creationId xmlns:a16="http://schemas.microsoft.com/office/drawing/2014/main" id="{5DB88E85-D765-2738-E64A-3904366F0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654" y="217023"/>
            <a:ext cx="10306146" cy="642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36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591575" y="1332481"/>
            <a:ext cx="63293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#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Deskriptivna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statistika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numericka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varijabla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(BMI)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median(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29.77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6.806707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variance &lt;- var(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print(variance)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46.33127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quantiles &lt;- quantile(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probs = c(0.25, 0.5, 0.75))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print(quantiles)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25% 50% 75%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25  29  33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correlation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cor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data$PhysHlth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print(correlation)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0.1499764</a:t>
            </a:r>
          </a:p>
        </p:txBody>
      </p:sp>
      <p:pic>
        <p:nvPicPr>
          <p:cNvPr id="26" name="Picture 25" descr="A graph with numbers and dots&#10;&#10;Description automatically generated">
            <a:extLst>
              <a:ext uri="{FF2B5EF4-FFF2-40B4-BE49-F238E27FC236}">
                <a16:creationId xmlns:a16="http://schemas.microsoft.com/office/drawing/2014/main" id="{5DB88E85-D765-2738-E64A-3904366F0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987" y="3156372"/>
            <a:ext cx="4666655" cy="2908786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9BC538C1-1EAC-ECF9-84FB-0BEBC05273BA}"/>
              </a:ext>
            </a:extLst>
          </p:cNvPr>
          <p:cNvSpPr txBox="1">
            <a:spLocks/>
          </p:cNvSpPr>
          <p:nvPr/>
        </p:nvSpPr>
        <p:spPr>
          <a:xfrm>
            <a:off x="62865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B7AFA0D8-5EFF-978F-2322-184947B7340D}"/>
              </a:ext>
            </a:extLst>
          </p:cNvPr>
          <p:cNvSpPr txBox="1">
            <a:spLocks/>
          </p:cNvSpPr>
          <p:nvPr/>
        </p:nvSpPr>
        <p:spPr>
          <a:xfrm>
            <a:off x="590553" y="1073150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8A3F41-7F69-EA01-18CB-95668788A156}"/>
              </a:ext>
            </a:extLst>
          </p:cNvPr>
          <p:cNvSpPr txBox="1"/>
          <p:nvPr/>
        </p:nvSpPr>
        <p:spPr>
          <a:xfrm>
            <a:off x="1633555" y="6065158"/>
            <a:ext cx="34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Korelacija </a:t>
            </a:r>
            <a:r>
              <a:rPr lang="hr-HR" i="1" dirty="0" err="1">
                <a:solidFill>
                  <a:schemeClr val="accent2">
                    <a:lumMod val="50000"/>
                  </a:schemeClr>
                </a:solidFill>
              </a:rPr>
              <a:t>PhysHlth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 i BMI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224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512539" y="1608706"/>
            <a:ext cx="5679460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kvalitativne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varijable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Nema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dijabetesu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Sex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Žene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Muškarci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spola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HighChol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Visok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Nizak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  <a:endParaRPr lang="hr-H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CCCCCC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kolesterolu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"18-24"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"25-29"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"30-34"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"35-39"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"40-44"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"45-49"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"50-54"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"55-59"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"60-64"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"65-69"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"70-74"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"75-79"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"80+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dobi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Education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Samo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vrtić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Osnovna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Nešto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1-3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4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edukaciji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"Manje od 10.000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"10.000-15.000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"15.000-20.000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"20.000-25.000"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10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hr-H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                       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"25.000-35.000"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"35.000-50.000"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"50.000-75.000"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CCCCCC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zaradi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199ED9CA-834A-593B-48D9-278F7EF72321}"/>
              </a:ext>
            </a:extLst>
          </p:cNvPr>
          <p:cNvSpPr txBox="1">
            <a:spLocks/>
          </p:cNvSpPr>
          <p:nvPr/>
        </p:nvSpPr>
        <p:spPr>
          <a:xfrm>
            <a:off x="62865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266A223-1CCB-90E6-FB0E-421EAAD74CFA}"/>
              </a:ext>
            </a:extLst>
          </p:cNvPr>
          <p:cNvSpPr txBox="1">
            <a:spLocks/>
          </p:cNvSpPr>
          <p:nvPr/>
        </p:nvSpPr>
        <p:spPr>
          <a:xfrm>
            <a:off x="590553" y="1073150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pic>
        <p:nvPicPr>
          <p:cNvPr id="27" name="Picture 26" descr="A pie chart with numbers and a number on it&#10;&#10;Description automatically generated">
            <a:extLst>
              <a:ext uri="{FF2B5EF4-FFF2-40B4-BE49-F238E27FC236}">
                <a16:creationId xmlns:a16="http://schemas.microsoft.com/office/drawing/2014/main" id="{50304418-DF24-6E1C-EC55-108CFEB134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87" r="10720" b="22711"/>
          <a:stretch/>
        </p:blipFill>
        <p:spPr>
          <a:xfrm>
            <a:off x="1087451" y="3262575"/>
            <a:ext cx="3737823" cy="266331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05803A5-60C8-2BC5-CB41-C2200F8C7B07}"/>
              </a:ext>
            </a:extLst>
          </p:cNvPr>
          <p:cNvSpPr txBox="1"/>
          <p:nvPr/>
        </p:nvSpPr>
        <p:spPr>
          <a:xfrm>
            <a:off x="13694569" y="1332481"/>
            <a:ext cx="63293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#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Deskriptivna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statistika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numericka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varijabla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(BMI)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median(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29.77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6.806707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variance &lt;- var(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print(variance)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46.33127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quantiles &lt;- quantile(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probs = c(0.25, 0.5, 0.75))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print(quantiles)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25% 50% 75%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25  29  33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correlation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cor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data$PhysHlth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print(correlation)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0.1499764</a:t>
            </a:r>
          </a:p>
        </p:txBody>
      </p:sp>
      <p:pic>
        <p:nvPicPr>
          <p:cNvPr id="29" name="Picture 28" descr="A graph with numbers and dots&#10;&#10;Description automatically generated">
            <a:extLst>
              <a:ext uri="{FF2B5EF4-FFF2-40B4-BE49-F238E27FC236}">
                <a16:creationId xmlns:a16="http://schemas.microsoft.com/office/drawing/2014/main" id="{226694AC-2CBB-9CD7-5E7B-E19476372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413078" y="3728011"/>
            <a:ext cx="3506127" cy="218541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F4A233E-7BED-0F79-09D5-1BB13402146D}"/>
              </a:ext>
            </a:extLst>
          </p:cNvPr>
          <p:cNvSpPr txBox="1"/>
          <p:nvPr/>
        </p:nvSpPr>
        <p:spPr>
          <a:xfrm>
            <a:off x="928215" y="5955024"/>
            <a:ext cx="406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Raspodjela kvalitativnih varijabli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11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D7C3E5-1734-4636-9EC5-AEB06BF1FB2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5453AF4-4FB0-4B39-9296-55DED383E9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5C2001-E626-4890-B405-22B5BD1CB05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{B4293EEA-35DE-4920-B06B-E04FB0D61421}tf89118109_win32</Template>
  <TotalTime>672</TotalTime>
  <Words>8190</Words>
  <Application>Microsoft Office PowerPoint</Application>
  <PresentationFormat>Widescreen</PresentationFormat>
  <Paragraphs>952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Arial Nova Light</vt:lpstr>
      <vt:lpstr>Arial Nova Light (Body)</vt:lpstr>
      <vt:lpstr>Boucherie Block</vt:lpstr>
      <vt:lpstr>Calibri</vt:lpstr>
      <vt:lpstr>Consolas</vt:lpstr>
      <vt:lpstr>Elephant</vt:lpstr>
      <vt:lpstr>Wingdings</vt:lpstr>
      <vt:lpstr>ModOverlayVTI</vt:lpstr>
      <vt:lpstr>MULTIVARIJANTNA I DUBINSKA ANALIZA PODATAKA</vt:lpstr>
      <vt:lpstr>SADRŽAJ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Priprema podataka</vt:lpstr>
      <vt:lpstr>Priprema podataka</vt:lpstr>
      <vt:lpstr>Hi-kvadrat testovi na razini signifikantnosti 1%</vt:lpstr>
      <vt:lpstr>Hi-kvadrat testovi BMI grupe</vt:lpstr>
      <vt:lpstr>Hi-kvadrat testovi grupe godina</vt:lpstr>
      <vt:lpstr>Hi-kvadrat testovi spol</vt:lpstr>
      <vt:lpstr>Hi-kvadrat testovi zarada</vt:lpstr>
      <vt:lpstr>PROVJERA UVJETA ZA T-TESTOVE Shapiro-wilksovi testovi</vt:lpstr>
      <vt:lpstr>PROVJERA UVJETA F-TEST, LEVENEOV &amp; BARTLETTOV test</vt:lpstr>
      <vt:lpstr>PROVJERA UVJETA za t-testove zaključak</vt:lpstr>
      <vt:lpstr>MWW TEST nad bmi</vt:lpstr>
      <vt:lpstr>MWW TEST nad age</vt:lpstr>
      <vt:lpstr>MWW TEST nad 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MULTIVARIJANTNA I DUBINSKA ANALIZA PODATAKA</dc:title>
  <dc:creator>Joshua Lee Fletcher</dc:creator>
  <cp:lastModifiedBy>Joshua Lee Fletcher</cp:lastModifiedBy>
  <cp:revision>55</cp:revision>
  <dcterms:created xsi:type="dcterms:W3CDTF">2024-05-05T14:23:36Z</dcterms:created>
  <dcterms:modified xsi:type="dcterms:W3CDTF">2024-05-06T21:31:59Z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