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6"/>
  </p:notesMasterIdLst>
  <p:handoutMasterIdLst>
    <p:handoutMasterId r:id="rId37"/>
  </p:handoutMasterIdLst>
  <p:sldIdLst>
    <p:sldId id="436" r:id="rId5"/>
    <p:sldId id="437" r:id="rId6"/>
    <p:sldId id="452" r:id="rId7"/>
    <p:sldId id="453" r:id="rId8"/>
    <p:sldId id="454" r:id="rId9"/>
    <p:sldId id="464" r:id="rId10"/>
    <p:sldId id="465" r:id="rId11"/>
    <p:sldId id="466" r:id="rId12"/>
    <p:sldId id="467" r:id="rId13"/>
    <p:sldId id="468" r:id="rId14"/>
    <p:sldId id="438" r:id="rId15"/>
    <p:sldId id="455" r:id="rId16"/>
    <p:sldId id="440" r:id="rId17"/>
    <p:sldId id="448" r:id="rId18"/>
    <p:sldId id="449" r:id="rId19"/>
    <p:sldId id="450" r:id="rId20"/>
    <p:sldId id="451" r:id="rId21"/>
    <p:sldId id="456" r:id="rId22"/>
    <p:sldId id="457" r:id="rId23"/>
    <p:sldId id="458" r:id="rId24"/>
    <p:sldId id="459" r:id="rId25"/>
    <p:sldId id="460" r:id="rId26"/>
    <p:sldId id="462" r:id="rId27"/>
    <p:sldId id="463" r:id="rId28"/>
    <p:sldId id="469" r:id="rId29"/>
    <p:sldId id="470" r:id="rId30"/>
    <p:sldId id="471" r:id="rId31"/>
    <p:sldId id="472" r:id="rId32"/>
    <p:sldId id="473" r:id="rId33"/>
    <p:sldId id="439" r:id="rId34"/>
    <p:sldId id="4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17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48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75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90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7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8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3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3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50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18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5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92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75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3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43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84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6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4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5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9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6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8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d42616265a31e8f6ef251ccbf18516392e71a057/analysis/testovi.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d42616265a31e8f6ef251ccbf18516392e71a057/analysis/testovi.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d42616265a31e8f6ef251ccbf18516392e71a057/analysis/testovi.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e568a7b53d61ce235e060173ef317fcd7e8e9506/analysis/descriptive-stats/descriptive-statistics.R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e568a7b53d61ce235e060173ef317fcd7e8e9506/analysis/descriptive-stats-qualitative/descriptive-statistics-pie-charts.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fletcher20/diabetes-health-indicators-analysis" TargetMode="External"/><Relationship Id="rId3" Type="http://schemas.openxmlformats.org/officeDocument/2006/relationships/hyperlink" Target="https://www.icpsr.umich.edu/web/NAHDAP/studies/34085/datasets/0001/variables/AGEG5YR?archive=NAHDAP" TargetMode="External"/><Relationship Id="rId7" Type="http://schemas.openxmlformats.org/officeDocument/2006/relationships/hyperlink" Target="https://www.icpsr.umich.edu/web/NAHDAP/studies/34085/datasets/0001/variables/INCOME2?archive=NAHDA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kaggle.com/datasets/alexteboul/diabetes-health-indicators-dataset/data?select=diabetes_binary_5050split_health_indicators_BRFSS2015.csv" TargetMode="External"/><Relationship Id="rId5" Type="http://schemas.openxmlformats.org/officeDocument/2006/relationships/hyperlink" Target="https://www.icpsr.umich.edu/web/NAHDAP/studies/34085/datasets/0001/variables/EDUCA?archive=nahdap" TargetMode="External"/><Relationship Id="rId4" Type="http://schemas.openxmlformats.org/officeDocument/2006/relationships/hyperlink" Target="https://www.nhsinform.scot/healthy-living/food-and-nutrition/healthy-eating-and-weight-loss/body-mass-index-bmi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1397977"/>
            <a:ext cx="10202248" cy="536331"/>
          </a:xfrm>
        </p:spPr>
        <p:txBody>
          <a:bodyPr anchor="t">
            <a:normAutofit/>
          </a:bodyPr>
          <a:lstStyle/>
          <a:p>
            <a:pPr algn="l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MULTIVARIJANTNA I DUBINSKA ANALIZA PODATAKA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615462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CDC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Diabetes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health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indicators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FEF-BE58-4596-1E91-CB867FAA7A0C}"/>
              </a:ext>
            </a:extLst>
          </p:cNvPr>
          <p:cNvSpPr txBox="1"/>
          <p:nvPr/>
        </p:nvSpPr>
        <p:spPr>
          <a:xfrm>
            <a:off x="994876" y="4798303"/>
            <a:ext cx="10804400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Noa Midžić</a:t>
            </a:r>
          </a:p>
          <a:p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Mentorica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Prof. dr. sc. Jasminka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Dobša</a:t>
            </a:r>
            <a:endParaRPr lang="hr-HR" sz="16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F05020202040302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Fakultet organizacije i informatike</a:t>
            </a: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Informacijsko i programsko inženjerstvo 1.4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413238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328E-904C-208F-B8AA-9BDC48A8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pie chart with numbers and a number&#10;&#10;Description automatically generated">
            <a:extLst>
              <a:ext uri="{FF2B5EF4-FFF2-40B4-BE49-F238E27FC236}">
                <a16:creationId xmlns:a16="http://schemas.microsoft.com/office/drawing/2014/main" id="{3C4EB2B5-53A2-76AF-6291-CE6AEB1B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2" t="5346" r="19116" b="28089"/>
          <a:stretch/>
        </p:blipFill>
        <p:spPr>
          <a:xfrm>
            <a:off x="3306172" y="253479"/>
            <a:ext cx="3049886" cy="2577112"/>
          </a:xfrm>
          <a:prstGeom prst="rect">
            <a:avLst/>
          </a:prstGeom>
        </p:spPr>
      </p:pic>
      <p:pic>
        <p:nvPicPr>
          <p:cNvPr id="8" name="Picture 7" descr="A diagram of a circle with text&#10;&#10;Description automatically generated with medium confidence">
            <a:extLst>
              <a:ext uri="{FF2B5EF4-FFF2-40B4-BE49-F238E27FC236}">
                <a16:creationId xmlns:a16="http://schemas.microsoft.com/office/drawing/2014/main" id="{F7E08132-9281-5F47-B3E6-FFA52EB43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4" t="6039" r="24277" b="28546"/>
          <a:stretch/>
        </p:blipFill>
        <p:spPr>
          <a:xfrm>
            <a:off x="153681" y="4741647"/>
            <a:ext cx="2064447" cy="1902777"/>
          </a:xfrm>
          <a:prstGeom prst="rect">
            <a:avLst/>
          </a:prstGeom>
        </p:spPr>
      </p:pic>
      <p:pic>
        <p:nvPicPr>
          <p:cNvPr id="10" name="Picture 9" descr="A diagram of diabetes&#10;&#10;Description automatically generated">
            <a:extLst>
              <a:ext uri="{FF2B5EF4-FFF2-40B4-BE49-F238E27FC236}">
                <a16:creationId xmlns:a16="http://schemas.microsoft.com/office/drawing/2014/main" id="{C0CCD04D-5AB2-8E9B-8141-57F15722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76" t="3875" r="25878" b="24672"/>
          <a:stretch/>
        </p:blipFill>
        <p:spPr>
          <a:xfrm>
            <a:off x="218664" y="110504"/>
            <a:ext cx="1999464" cy="2078448"/>
          </a:xfrm>
          <a:prstGeom prst="rect">
            <a:avLst/>
          </a:prstGeom>
        </p:spPr>
      </p:pic>
      <p:pic>
        <p:nvPicPr>
          <p:cNvPr id="12" name="Picture 11" descr="A pie chart with text&#10;&#10;Description automatically generated">
            <a:extLst>
              <a:ext uri="{FF2B5EF4-FFF2-40B4-BE49-F238E27FC236}">
                <a16:creationId xmlns:a16="http://schemas.microsoft.com/office/drawing/2014/main" id="{B57B1FC2-C4BB-9135-0934-0A6C82F79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14" t="2307" r="15179" b="21831"/>
          <a:stretch/>
        </p:blipFill>
        <p:spPr>
          <a:xfrm>
            <a:off x="6679140" y="782139"/>
            <a:ext cx="5294196" cy="3827318"/>
          </a:xfrm>
          <a:prstGeom prst="rect">
            <a:avLst/>
          </a:prstGeom>
        </p:spPr>
      </p:pic>
      <p:pic>
        <p:nvPicPr>
          <p:cNvPr id="16" name="Picture 15" descr="A diagram of a circle with text&#10;&#10;Description automatically generated">
            <a:extLst>
              <a:ext uri="{FF2B5EF4-FFF2-40B4-BE49-F238E27FC236}">
                <a16:creationId xmlns:a16="http://schemas.microsoft.com/office/drawing/2014/main" id="{7E31A223-7479-DCEF-B812-36CB97FA9C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011" t="5552" r="28619" b="29432"/>
          <a:stretch/>
        </p:blipFill>
        <p:spPr>
          <a:xfrm>
            <a:off x="248017" y="2321142"/>
            <a:ext cx="1940757" cy="2288315"/>
          </a:xfrm>
          <a:prstGeom prst="rect">
            <a:avLst/>
          </a:prstGeom>
        </p:spPr>
      </p:pic>
      <p:pic>
        <p:nvPicPr>
          <p:cNvPr id="14" name="Picture 13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45F34804-ADEB-4045-5817-CE7BE4E5F1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187" r="10720" b="22711"/>
          <a:stretch/>
        </p:blipFill>
        <p:spPr>
          <a:xfrm>
            <a:off x="2511856" y="3099547"/>
            <a:ext cx="4975041" cy="35448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0E4B-3BA7-F987-DEE1-420C75AD2F5F}"/>
              </a:ext>
            </a:extLst>
          </p:cNvPr>
          <p:cNvSpPr txBox="1"/>
          <p:nvPr/>
        </p:nvSpPr>
        <p:spPr>
          <a:xfrm>
            <a:off x="7909723" y="5891195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1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F19CD31-14A3-B647-1430-DB298B0EFA75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D1A1D-C829-1AB2-E39F-5E0D7BAEA895}"/>
              </a:ext>
            </a:extLst>
          </p:cNvPr>
          <p:cNvSpPr txBox="1"/>
          <p:nvPr/>
        </p:nvSpPr>
        <p:spPr>
          <a:xfrm>
            <a:off x="6705932" y="1288765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272AF0-1C15-2EC5-37C3-695128D4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498231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61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PROVEDENE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hr-HR" sz="89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OBRADE</a:t>
            </a:r>
            <a:endParaRPr kumimoji="0" lang="en-US" sz="8900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oucherie Block" panose="02000506000000020004" pitchFamily="2" charset="0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116761"/>
            <a:ext cx="5080697" cy="3796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nezavisna uzorka</a:t>
            </a: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dijabetičari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vs</a:t>
            </a:r>
            <a:r>
              <a:rPr lang="hr-HR" sz="1600" b="1" dirty="0">
                <a:solidFill>
                  <a:schemeClr val="bg2"/>
                </a:solidFill>
              </a:rPr>
              <a:t> ne-dijabetičari</a:t>
            </a:r>
          </a:p>
          <a:p>
            <a:r>
              <a:rPr lang="hr-HR" sz="1800" b="1" dirty="0">
                <a:solidFill>
                  <a:schemeClr val="bg2"/>
                </a:solidFill>
              </a:rPr>
              <a:t>Odabrane varijable</a:t>
            </a:r>
            <a:r>
              <a:rPr lang="en-US" sz="1800" b="1" dirty="0">
                <a:solidFill>
                  <a:schemeClr val="bg2"/>
                </a:solidFill>
              </a:rPr>
              <a:t> (</a:t>
            </a:r>
            <a:r>
              <a:rPr lang="en-US" sz="18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kontinuirane</a:t>
            </a:r>
            <a:r>
              <a:rPr lang="en-US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vrijednosti</a:t>
            </a:r>
            <a:r>
              <a:rPr lang="en-US" sz="1800" b="1" dirty="0">
                <a:solidFill>
                  <a:schemeClr val="bg2"/>
                </a:solidFill>
              </a:rPr>
              <a:t>)</a:t>
            </a:r>
            <a:endParaRPr lang="hr-HR" sz="1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BMI: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bg2"/>
                </a:solidFill>
              </a:rPr>
              <a:t>x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hr-HR" sz="1600" b="1" dirty="0">
                <a:solidFill>
                  <a:schemeClr val="bg2"/>
                </a:solidFill>
              </a:rPr>
              <a:t>1</a:t>
            </a:r>
            <a:r>
              <a:rPr lang="en-US" sz="1600" b="1" dirty="0">
                <a:solidFill>
                  <a:schemeClr val="bg2"/>
                </a:solidFill>
              </a:rPr>
              <a:t>2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hr-HR" sz="1600" b="1" dirty="0">
                <a:solidFill>
                  <a:schemeClr val="bg2"/>
                </a:solidFill>
              </a:rPr>
              <a:t> </a:t>
            </a:r>
            <a:r>
              <a:rPr lang="en-US" sz="1600" b="1" dirty="0">
                <a:solidFill>
                  <a:schemeClr val="bg2"/>
                </a:solidFill>
              </a:rPr>
              <a:t>98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r>
              <a:rPr lang="hr-HR" sz="1600" b="1" dirty="0">
                <a:solidFill>
                  <a:schemeClr val="bg2"/>
                </a:solidFill>
              </a:rPr>
              <a:t>, </a:t>
            </a:r>
            <a:r>
              <a:rPr lang="en-US" sz="1600" b="1" dirty="0">
                <a:solidFill>
                  <a:schemeClr val="bg2"/>
                </a:solidFill>
              </a:rPr>
              <a:t>Age: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bg2"/>
                </a:solidFill>
              </a:rPr>
              <a:t>x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600" b="1" dirty="0">
                <a:solidFill>
                  <a:schemeClr val="bg2"/>
                </a:solidFill>
              </a:rPr>
              <a:t>18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en-US" sz="1600" b="1" dirty="0">
                <a:solidFill>
                  <a:schemeClr val="bg2"/>
                </a:solidFill>
              </a:rPr>
              <a:t> 80+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hr-HR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l-PL" sz="1800" b="1" dirty="0">
                <a:solidFill>
                  <a:schemeClr val="bg2"/>
                </a:solidFill>
              </a:rPr>
              <a:t>Provjera uvjeta za parametarski test</a:t>
            </a:r>
            <a:r>
              <a:rPr lang="en-US" sz="1800" b="1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Normalna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distribucija</a:t>
            </a:r>
            <a:r>
              <a:rPr lang="en-US" sz="1600" b="1" dirty="0">
                <a:solidFill>
                  <a:schemeClr val="bg2"/>
                </a:solidFill>
              </a:rPr>
              <a:t> (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Shapiro-Wilks</a:t>
            </a:r>
            <a:r>
              <a:rPr lang="en-US" sz="1600" b="1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Jednakost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varijanci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skupova</a:t>
            </a:r>
            <a:endParaRPr lang="en-US" sz="1600" b="1" dirty="0">
              <a:solidFill>
                <a:schemeClr val="bg2"/>
              </a:solidFill>
            </a:endParaRPr>
          </a:p>
          <a:p>
            <a:pPr lvl="2"/>
            <a:r>
              <a:rPr lang="en-US" sz="1400" b="1" dirty="0">
                <a:solidFill>
                  <a:schemeClr val="bg2"/>
                </a:solidFill>
              </a:rPr>
              <a:t>S </a:t>
            </a:r>
            <a:r>
              <a:rPr lang="en-US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normalnom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distribucijom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/>
                </a:solidFill>
              </a:rPr>
              <a:t>skupova</a:t>
            </a:r>
            <a:r>
              <a:rPr lang="en-US" sz="1400" b="1" dirty="0">
                <a:solidFill>
                  <a:schemeClr val="bg2"/>
                </a:solidFill>
              </a:rPr>
              <a:t>: F-test</a:t>
            </a:r>
          </a:p>
          <a:p>
            <a:pPr lvl="2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Inače</a:t>
            </a:r>
            <a:r>
              <a:rPr lang="hr-HR" sz="1400" b="1" dirty="0">
                <a:solidFill>
                  <a:schemeClr val="bg2"/>
                </a:solidFill>
              </a:rPr>
              <a:t>: </a:t>
            </a:r>
            <a:r>
              <a:rPr lang="en-US" sz="1400" b="1" dirty="0" err="1">
                <a:solidFill>
                  <a:schemeClr val="bg2"/>
                </a:solidFill>
              </a:rPr>
              <a:t>Leveneov</a:t>
            </a:r>
            <a:r>
              <a:rPr lang="en-US" sz="1400" b="1" dirty="0">
                <a:solidFill>
                  <a:schemeClr val="bg2"/>
                </a:solidFill>
              </a:rPr>
              <a:t> &amp; </a:t>
            </a:r>
            <a:r>
              <a:rPr lang="en-US" sz="1400" b="1" dirty="0" err="1">
                <a:solidFill>
                  <a:schemeClr val="bg2"/>
                </a:solidFill>
              </a:rPr>
              <a:t>Bartlettov</a:t>
            </a:r>
            <a:r>
              <a:rPr lang="en-US" sz="1400" b="1" dirty="0">
                <a:solidFill>
                  <a:schemeClr val="bg2"/>
                </a:solidFill>
              </a:rPr>
              <a:t> test</a:t>
            </a:r>
            <a:endParaRPr lang="hr-HR" sz="1800" b="1" dirty="0">
              <a:solidFill>
                <a:schemeClr val="bg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3" y="1102281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PROVEDENE</a:t>
            </a:r>
          </a:p>
          <a:p>
            <a:pPr algn="ctr"/>
            <a:r>
              <a:rPr lang="hr-HR" sz="89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OBRADE</a:t>
            </a:r>
            <a:endParaRPr lang="en-US" sz="89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181858"/>
            <a:ext cx="51881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Hi-kvadrat testovi</a:t>
            </a:r>
          </a:p>
          <a:p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Shapiro-Wilksov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F-test, </a:t>
            </a:r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Leveneov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 </a:t>
            </a:r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Bartlettov</a:t>
            </a:r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Parametarski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T-test</a:t>
            </a:r>
          </a:p>
          <a:p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Neparametarski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MWW</a:t>
            </a:r>
            <a:r>
              <a:rPr lang="en-US" sz="2000" b="1" dirty="0">
                <a:solidFill>
                  <a:schemeClr val="bg2"/>
                </a:solidFill>
              </a:rPr>
              <a:t> (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Wilcoxon rank-sum</a:t>
            </a:r>
            <a:r>
              <a:rPr lang="en-US" sz="2000" b="1" dirty="0">
                <a:solidFill>
                  <a:schemeClr val="bg2"/>
                </a:solidFill>
              </a:rPr>
              <a:t>)</a:t>
            </a:r>
            <a:endParaRPr lang="hr-HR" sz="2000" b="1" dirty="0">
              <a:solidFill>
                <a:schemeClr val="bg2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2984BC1-F6CD-F0CC-295A-E5CEE0A1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36715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6CCDD37-6D88-93AC-3287-D78CFC0B058D}"/>
              </a:ext>
            </a:extLst>
          </p:cNvPr>
          <p:cNvSpPr txBox="1">
            <a:spLocks/>
          </p:cNvSpPr>
          <p:nvPr/>
        </p:nvSpPr>
        <p:spPr>
          <a:xfrm>
            <a:off x="-6315440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D048EA3-0086-7BD0-9736-0F4408EE63E9}"/>
              </a:ext>
            </a:extLst>
          </p:cNvPr>
          <p:cNvSpPr txBox="1">
            <a:spLocks/>
          </p:cNvSpPr>
          <p:nvPr/>
        </p:nvSpPr>
        <p:spPr>
          <a:xfrm>
            <a:off x="-6874815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96A20-5F5F-A7E5-C02E-CFBDFF8A559B}"/>
              </a:ext>
            </a:extLst>
          </p:cNvPr>
          <p:cNvSpPr txBox="1"/>
          <p:nvPr/>
        </p:nvSpPr>
        <p:spPr>
          <a:xfrm>
            <a:off x="6705932" y="9260033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96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879601"/>
            <a:ext cx="9525000" cy="4546600"/>
          </a:xfrm>
        </p:spPr>
        <p:txBody>
          <a:bodyPr>
            <a:normAutofit/>
          </a:bodyPr>
          <a:lstStyle/>
          <a:p>
            <a:r>
              <a:rPr lang="en-US" b="1" dirty="0" err="1"/>
              <a:t>HighChol</a:t>
            </a:r>
            <a:r>
              <a:rPr lang="en-US" b="1" dirty="0"/>
              <a:t> – H1</a:t>
            </a:r>
            <a:r>
              <a:rPr lang="hr-HR" b="1" dirty="0"/>
              <a:t> </a:t>
            </a:r>
            <a:endParaRPr lang="en-US" b="1" dirty="0"/>
          </a:p>
          <a:p>
            <a:r>
              <a:rPr lang="en-US" b="1" dirty="0" err="1"/>
              <a:t>CholCheck</a:t>
            </a:r>
            <a:r>
              <a:rPr lang="en-US" b="1" dirty="0"/>
              <a:t> – H1</a:t>
            </a:r>
          </a:p>
          <a:p>
            <a:r>
              <a:rPr lang="en-US" b="1" dirty="0" err="1"/>
              <a:t>BMI_Group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HvyAlcoholConsump</a:t>
            </a:r>
            <a:r>
              <a:rPr lang="en-US" b="1" dirty="0"/>
              <a:t> – H1</a:t>
            </a:r>
          </a:p>
          <a:p>
            <a:r>
              <a:rPr lang="en-US" b="1" dirty="0" err="1"/>
              <a:t>AnyHealthcare</a:t>
            </a:r>
            <a:r>
              <a:rPr lang="en-US" b="1" dirty="0"/>
              <a:t> – H0</a:t>
            </a:r>
          </a:p>
          <a:p>
            <a:r>
              <a:rPr lang="en-US" b="1" dirty="0" err="1"/>
              <a:t>NoDocbcCost</a:t>
            </a:r>
            <a:r>
              <a:rPr lang="en-US" b="1" dirty="0"/>
              <a:t> – H0</a:t>
            </a:r>
          </a:p>
          <a:p>
            <a:r>
              <a:rPr lang="en-US" b="1" dirty="0"/>
              <a:t>Sex – H0</a:t>
            </a:r>
          </a:p>
          <a:p>
            <a:r>
              <a:rPr lang="en-US" b="1" dirty="0" err="1"/>
              <a:t>Age_Group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Education_Group</a:t>
            </a:r>
            <a:r>
              <a:rPr lang="en-US" b="1" dirty="0"/>
              <a:t> – H1</a:t>
            </a:r>
          </a:p>
          <a:p>
            <a:r>
              <a:rPr lang="en-US" b="1" dirty="0"/>
              <a:t>Income – H1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na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razini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signifikantnosti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1%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601191"/>
            <a:ext cx="9525000" cy="584775"/>
          </a:xfrm>
        </p:spPr>
        <p:txBody>
          <a:bodyPr>
            <a:normAutofit/>
          </a:bodyPr>
          <a:lstStyle/>
          <a:p>
            <a:r>
              <a:rPr lang="hr-HR" sz="1800" dirty="0"/>
              <a:t>Grupiranje podataka za primjenu hi-kvadrat testa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371600" y="2165704"/>
            <a:ext cx="34765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"Underweight“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2"/>
          <a:stretch/>
        </p:blipFill>
        <p:spPr>
          <a:xfrm>
            <a:off x="1371601" y="4828351"/>
            <a:ext cx="8813800" cy="1743318"/>
          </a:xfrm>
          <a:prstGeom prst="rect">
            <a:avLst/>
          </a:prstGeom>
        </p:spPr>
      </p:pic>
      <p:pic>
        <p:nvPicPr>
          <p:cNvPr id="8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4075" r="6133" b="14466"/>
          <a:stretch/>
        </p:blipFill>
        <p:spPr>
          <a:xfrm>
            <a:off x="5203745" y="2041198"/>
            <a:ext cx="6426200" cy="2999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130398" y="5116668"/>
            <a:ext cx="305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BMI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BMI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1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1F5963B-AF3C-B89B-3F85-87F33DDDF9BF}"/>
              </a:ext>
            </a:extLst>
          </p:cNvPr>
          <p:cNvSpPr txBox="1">
            <a:spLocks/>
          </p:cNvSpPr>
          <p:nvPr/>
        </p:nvSpPr>
        <p:spPr>
          <a:xfrm>
            <a:off x="1371600" y="-5590731"/>
            <a:ext cx="9525000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/>
              <a:t>Grupiranje podataka za primjenu hi-kvadrat testa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FCF60-EDB7-2873-FF55-E6D1B161F2F0}"/>
              </a:ext>
            </a:extLst>
          </p:cNvPr>
          <p:cNvSpPr txBox="1"/>
          <p:nvPr/>
        </p:nvSpPr>
        <p:spPr>
          <a:xfrm>
            <a:off x="1371600" y="-5026218"/>
            <a:ext cx="34765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"Underweight“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41F9D0-DCCD-6935-9EFA-57567CA5C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2"/>
          <a:stretch/>
        </p:blipFill>
        <p:spPr>
          <a:xfrm>
            <a:off x="1371601" y="-2363571"/>
            <a:ext cx="8813800" cy="1743318"/>
          </a:xfrm>
          <a:prstGeom prst="rect">
            <a:avLst/>
          </a:prstGeom>
        </p:spPr>
      </p:pic>
      <p:pic>
        <p:nvPicPr>
          <p:cNvPr id="12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FCF5B612-4DCA-815E-A68E-CDEB102798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4075" r="6133" b="14466"/>
          <a:stretch/>
        </p:blipFill>
        <p:spPr>
          <a:xfrm>
            <a:off x="5203745" y="-5150724"/>
            <a:ext cx="6426200" cy="2999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890968-284F-C5C6-1E4F-4EDAC5395D1E}"/>
              </a:ext>
            </a:extLst>
          </p:cNvPr>
          <p:cNvSpPr txBox="1"/>
          <p:nvPr/>
        </p:nvSpPr>
        <p:spPr>
          <a:xfrm>
            <a:off x="7130398" y="-2075254"/>
            <a:ext cx="305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BMI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4" r="2038"/>
          <a:stretch/>
        </p:blipFill>
        <p:spPr>
          <a:xfrm>
            <a:off x="1371600" y="4672035"/>
            <a:ext cx="8277948" cy="1440759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71" t="7351" r="7697" b="15356"/>
          <a:stretch/>
        </p:blipFill>
        <p:spPr>
          <a:xfrm>
            <a:off x="6348045" y="1601192"/>
            <a:ext cx="5464311" cy="35154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godina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601191"/>
            <a:ext cx="9525000" cy="584775"/>
          </a:xfrm>
        </p:spPr>
        <p:txBody>
          <a:bodyPr>
            <a:normAutofit/>
          </a:bodyPr>
          <a:lstStyle/>
          <a:p>
            <a:r>
              <a:rPr lang="hr-HR" sz="1800" dirty="0" err="1"/>
              <a:t>Dataset</a:t>
            </a:r>
            <a:r>
              <a:rPr lang="hr-HR" sz="1800" dirty="0"/>
              <a:t> koristi </a:t>
            </a:r>
            <a:r>
              <a:rPr lang="hr-HR" sz="1800" dirty="0">
                <a:solidFill>
                  <a:schemeClr val="accent2"/>
                </a:solidFill>
              </a:rPr>
              <a:t>AGEG5YR</a:t>
            </a:r>
            <a:r>
              <a:rPr lang="hr-HR" sz="1800" dirty="0"/>
              <a:t> (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1 = 18-24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9 = 60-64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13 = 80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hr-HR" sz="18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371600" y="2373896"/>
            <a:ext cx="4809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"18-34"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"35-54"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"55-69"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"70-80+"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746763" y="5116668"/>
            <a:ext cx="333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godina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1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CFF8F-5938-61C4-27CA-9A87FE0D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51" y="2604980"/>
            <a:ext cx="9541436" cy="365376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580033"/>
            <a:ext cx="5532293" cy="918074"/>
          </a:xfrm>
        </p:spPr>
        <p:txBody>
          <a:bodyPr>
            <a:normAutofit fontScale="85000" lnSpcReduction="10000"/>
          </a:bodyPr>
          <a:lstStyle/>
          <a:p>
            <a:r>
              <a:rPr lang="hr-HR" dirty="0"/>
              <a:t>Na 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razini signifikantnosti 1% </a:t>
            </a:r>
            <a:r>
              <a:rPr lang="hr-HR" dirty="0"/>
              <a:t>- </a:t>
            </a:r>
            <a:r>
              <a:rPr lang="hr-HR" dirty="0">
                <a:solidFill>
                  <a:schemeClr val="accent2"/>
                </a:solidFill>
              </a:rPr>
              <a:t>odbačena je </a:t>
            </a:r>
            <a:r>
              <a:rPr lang="hr-HR" dirty="0" err="1">
                <a:solidFill>
                  <a:schemeClr val="accent2"/>
                </a:solidFill>
              </a:rPr>
              <a:t>nul</a:t>
            </a:r>
            <a:r>
              <a:rPr lang="hr-HR" dirty="0">
                <a:solidFill>
                  <a:schemeClr val="accent2"/>
                </a:solidFill>
              </a:rPr>
              <a:t>-hipoteza</a:t>
            </a:r>
          </a:p>
          <a:p>
            <a:r>
              <a:rPr lang="hr-HR" dirty="0"/>
              <a:t>Na razini signifikantnosti 5% - muškarci imaju veću tendenciju biti dijabetičari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1" t="7317" r="8995" b="15329"/>
          <a:stretch/>
        </p:blipFill>
        <p:spPr>
          <a:xfrm>
            <a:off x="6903893" y="843231"/>
            <a:ext cx="4468818" cy="2905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8234267" y="3760810"/>
            <a:ext cx="243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spol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5B4BB-4C79-C006-E9AF-D5CCA4E5BC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4" r="2038"/>
          <a:stretch/>
        </p:blipFill>
        <p:spPr>
          <a:xfrm>
            <a:off x="1371600" y="-2263977"/>
            <a:ext cx="8277948" cy="1440759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788084F-BAE3-1876-007D-83E8731C58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71" t="7351" r="7697" b="15356"/>
          <a:stretch/>
        </p:blipFill>
        <p:spPr>
          <a:xfrm>
            <a:off x="6348045" y="-5334820"/>
            <a:ext cx="5464311" cy="3515476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80B3A4B-0210-2A7A-4EE4-BD9F6A3A4D28}"/>
              </a:ext>
            </a:extLst>
          </p:cNvPr>
          <p:cNvSpPr txBox="1">
            <a:spLocks/>
          </p:cNvSpPr>
          <p:nvPr/>
        </p:nvSpPr>
        <p:spPr>
          <a:xfrm>
            <a:off x="1371600" y="-5334821"/>
            <a:ext cx="9525000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/>
              <a:t>Dataset koristi </a:t>
            </a:r>
            <a:r>
              <a:rPr lang="hr-HR">
                <a:solidFill>
                  <a:schemeClr val="accent2"/>
                </a:solidFill>
              </a:rPr>
              <a:t>AGEG5YR</a:t>
            </a:r>
            <a:r>
              <a:rPr lang="hr-HR"/>
              <a:t> (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1 = 18-24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9 = 60-64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13 = 80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hr-HR"/>
              <a:t>)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96171-D427-8747-B264-75A49FBA938D}"/>
              </a:ext>
            </a:extLst>
          </p:cNvPr>
          <p:cNvSpPr txBox="1"/>
          <p:nvPr/>
        </p:nvSpPr>
        <p:spPr>
          <a:xfrm>
            <a:off x="1371600" y="-4562116"/>
            <a:ext cx="4809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"18-34"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"35-54"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"55-69"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"70-80+"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555D8-867F-0475-BF13-95A025714EFC}"/>
              </a:ext>
            </a:extLst>
          </p:cNvPr>
          <p:cNvSpPr txBox="1"/>
          <p:nvPr/>
        </p:nvSpPr>
        <p:spPr>
          <a:xfrm>
            <a:off x="7746763" y="-1819344"/>
            <a:ext cx="333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godina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spol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3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EB32F-5E46-3545-503A-1117A278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51" y="-4681416"/>
            <a:ext cx="9541436" cy="3653764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EBC0EAE-4E29-8C13-66D7-CB15FB97E3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-5706363"/>
            <a:ext cx="5532293" cy="918074"/>
          </a:xfrm>
        </p:spPr>
        <p:txBody>
          <a:bodyPr>
            <a:normAutofit fontScale="85000" lnSpcReduction="10000"/>
          </a:bodyPr>
          <a:lstStyle/>
          <a:p>
            <a:r>
              <a:rPr lang="hr-HR" dirty="0"/>
              <a:t>Na 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razini signifikantnosti 1% </a:t>
            </a:r>
            <a:r>
              <a:rPr lang="hr-HR" dirty="0"/>
              <a:t>- </a:t>
            </a:r>
            <a:r>
              <a:rPr lang="hr-HR" dirty="0">
                <a:solidFill>
                  <a:schemeClr val="accent2"/>
                </a:solidFill>
              </a:rPr>
              <a:t>odbačena je </a:t>
            </a:r>
            <a:r>
              <a:rPr lang="hr-HR" dirty="0" err="1">
                <a:solidFill>
                  <a:schemeClr val="accent2"/>
                </a:solidFill>
              </a:rPr>
              <a:t>nul</a:t>
            </a:r>
            <a:r>
              <a:rPr lang="hr-HR" dirty="0">
                <a:solidFill>
                  <a:schemeClr val="accent2"/>
                </a:solidFill>
              </a:rPr>
              <a:t>-hipoteza</a:t>
            </a:r>
          </a:p>
          <a:p>
            <a:r>
              <a:rPr lang="hr-HR" dirty="0"/>
              <a:t>Na razini signifikantnosti 5% - muškarci imaju veću tendenciju biti dijabetičari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83DD04-5D32-C0BE-1A7B-A833A63CDD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1" t="7317" r="8995" b="15329"/>
          <a:stretch/>
        </p:blipFill>
        <p:spPr>
          <a:xfrm>
            <a:off x="6903893" y="-6443165"/>
            <a:ext cx="4468818" cy="2905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AF8D3-2C41-61C5-97CD-418A250CF969}"/>
              </a:ext>
            </a:extLst>
          </p:cNvPr>
          <p:cNvSpPr txBox="1"/>
          <p:nvPr/>
        </p:nvSpPr>
        <p:spPr>
          <a:xfrm>
            <a:off x="8234267" y="-3525586"/>
            <a:ext cx="243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spol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zarada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9" t="4105" r="6982" b="11673"/>
          <a:stretch/>
        </p:blipFill>
        <p:spPr>
          <a:xfrm>
            <a:off x="1268186" y="1953087"/>
            <a:ext cx="5219343" cy="3548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2687539" y="5476309"/>
            <a:ext cx="269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zaradu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E414C5-8D58-C86F-5C27-EC63DACC2A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041"/>
          <a:stretch/>
        </p:blipFill>
        <p:spPr>
          <a:xfrm>
            <a:off x="7764933" y="3167070"/>
            <a:ext cx="2658668" cy="1368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8C5F1D-35AA-E523-88C8-8140E76A39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179"/>
          <a:stretch/>
        </p:blipFill>
        <p:spPr>
          <a:xfrm>
            <a:off x="6729507" y="2951625"/>
            <a:ext cx="5153080" cy="136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E0268-B5A6-62AB-BF5D-3CC958F9C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4"/>
          <a:stretch/>
        </p:blipFill>
        <p:spPr>
          <a:xfrm>
            <a:off x="1212546" y="2061600"/>
            <a:ext cx="4883454" cy="3285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877C5F-9685-43F7-7A9F-28F9772B87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94"/>
          <a:stretch/>
        </p:blipFill>
        <p:spPr>
          <a:xfrm>
            <a:off x="6410946" y="2061599"/>
            <a:ext cx="4871726" cy="32858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ZA T-TESTOVE </a:t>
            </a:r>
            <a:r>
              <a:rPr lang="hr-HR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Shapiro-wilksovi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 testovi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79CC96-7B8D-BBC5-F66C-F0322EC4FF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9" t="4105" r="6982" b="11673"/>
          <a:stretch/>
        </p:blipFill>
        <p:spPr>
          <a:xfrm>
            <a:off x="1268186" y="-5382889"/>
            <a:ext cx="5219343" cy="3548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49B69-1707-A8AB-126C-8AEC1BE2CE18}"/>
              </a:ext>
            </a:extLst>
          </p:cNvPr>
          <p:cNvSpPr txBox="1"/>
          <p:nvPr/>
        </p:nvSpPr>
        <p:spPr>
          <a:xfrm>
            <a:off x="2687539" y="-1859667"/>
            <a:ext cx="269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zaradu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5B40F-F5C5-9CCB-FC18-8286777B69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041"/>
          <a:stretch/>
        </p:blipFill>
        <p:spPr>
          <a:xfrm>
            <a:off x="7764933" y="-4168906"/>
            <a:ext cx="2658668" cy="1368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C4026-3991-D35C-4121-05A7351B27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179"/>
          <a:stretch/>
        </p:blipFill>
        <p:spPr>
          <a:xfrm>
            <a:off x="6729507" y="-4384351"/>
            <a:ext cx="5153080" cy="136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70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CF099D-3C0E-7E25-6140-71789D81F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4"/>
          <a:stretch/>
        </p:blipFill>
        <p:spPr>
          <a:xfrm>
            <a:off x="1212546" y="-3890431"/>
            <a:ext cx="4883454" cy="3285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FBCBD-DD7A-9B21-FE0D-968756820E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94"/>
          <a:stretch/>
        </p:blipFill>
        <p:spPr>
          <a:xfrm>
            <a:off x="6410946" y="-3890432"/>
            <a:ext cx="4871726" cy="3285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38790B-8C8E-D335-0C72-B797076A8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088" y="1836449"/>
            <a:ext cx="4812176" cy="4076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ED3B3-E70E-33FA-3F39-63E066298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013" y="1842345"/>
            <a:ext cx="4882587" cy="41329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F-TEST, LEVENEOV &amp; BARTLETTOV test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2" y="1398733"/>
            <a:ext cx="3446584" cy="363122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r-HR" sz="7200" dirty="0">
                <a:latin typeface="Boucherie Block" panose="02000506000000020004" pitchFamily="2" charset="0"/>
              </a:rPr>
              <a:t>SADRŽAJ</a:t>
            </a:r>
            <a:endParaRPr lang="en-US" sz="7200" dirty="0"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E35D75A-A7A6-98C2-4715-E49DA7B74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210" y="60556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phic 7" descr="Clipboard Mixed with solid fill">
            <a:extLst>
              <a:ext uri="{FF2B5EF4-FFF2-40B4-BE49-F238E27FC236}">
                <a16:creationId xmlns:a16="http://schemas.microsoft.com/office/drawing/2014/main" id="{EE290897-32DF-1F57-52C9-17525CD1C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3210" y="3806348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5" name="Graphic 14" descr="Race Flag with solid fill">
            <a:extLst>
              <a:ext uri="{FF2B5EF4-FFF2-40B4-BE49-F238E27FC236}">
                <a16:creationId xmlns:a16="http://schemas.microsoft.com/office/drawing/2014/main" id="{E9F20D99-3730-361C-20E2-39E5D13AB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9071" y="4854782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8EBEF-157A-F446-3790-D7E299049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730" y="4854781"/>
            <a:ext cx="4873869" cy="831273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Zaključak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5CF2FAC-BED8-7127-0643-4B1C290C7565}"/>
              </a:ext>
            </a:extLst>
          </p:cNvPr>
          <p:cNvSpPr txBox="1">
            <a:spLocks/>
          </p:cNvSpPr>
          <p:nvPr/>
        </p:nvSpPr>
        <p:spPr>
          <a:xfrm>
            <a:off x="6016869" y="6055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Dataset </a:t>
            </a:r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i deskriptivna statistika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2C72D10-A765-3E24-4739-58B203B8CAA3}"/>
              </a:ext>
            </a:extLst>
          </p:cNvPr>
          <p:cNvSpPr txBox="1">
            <a:spLocks/>
          </p:cNvSpPr>
          <p:nvPr/>
        </p:nvSpPr>
        <p:spPr>
          <a:xfrm>
            <a:off x="6016869" y="3806348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Wilcoxon rank-sum test</a:t>
            </a:r>
          </a:p>
        </p:txBody>
      </p:sp>
      <p:pic>
        <p:nvPicPr>
          <p:cNvPr id="4" name="Graphic 3" descr="Bar chart with solid fill">
            <a:extLst>
              <a:ext uri="{FF2B5EF4-FFF2-40B4-BE49-F238E27FC236}">
                <a16:creationId xmlns:a16="http://schemas.microsoft.com/office/drawing/2014/main" id="{A1C5BB1C-D09E-37F5-5960-2A99ECBEC1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3210" y="1629591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BBD1519-5642-FAA3-2EB6-98B41B3AD1F8}"/>
              </a:ext>
            </a:extLst>
          </p:cNvPr>
          <p:cNvSpPr txBox="1">
            <a:spLocks/>
          </p:cNvSpPr>
          <p:nvPr/>
        </p:nvSpPr>
        <p:spPr>
          <a:xfrm>
            <a:off x="6016869" y="1660837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Provedene obrade</a:t>
            </a:r>
          </a:p>
        </p:txBody>
      </p:sp>
      <p:pic>
        <p:nvPicPr>
          <p:cNvPr id="7" name="Graphic 6" descr="Stop outline">
            <a:extLst>
              <a:ext uri="{FF2B5EF4-FFF2-40B4-BE49-F238E27FC236}">
                <a16:creationId xmlns:a16="http://schemas.microsoft.com/office/drawing/2014/main" id="{B3ECBB31-39BE-62A6-98DD-7A3E981C46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3210" y="2691711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3AD72B-90AE-FA3F-588B-C9BBF0AB789C}"/>
              </a:ext>
            </a:extLst>
          </p:cNvPr>
          <p:cNvSpPr txBox="1"/>
          <p:nvPr/>
        </p:nvSpPr>
        <p:spPr>
          <a:xfrm>
            <a:off x="4736122" y="2813559"/>
            <a:ext cx="1002323" cy="646331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l-GR" sz="3600" b="1" dirty="0">
                <a:solidFill>
                  <a:schemeClr val="accent2"/>
                </a:solidFill>
              </a:rPr>
              <a:t>χ2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7DF3029-B2E4-1B82-46EE-BFB9BBDEE28F}"/>
              </a:ext>
            </a:extLst>
          </p:cNvPr>
          <p:cNvSpPr txBox="1">
            <a:spLocks/>
          </p:cNvSpPr>
          <p:nvPr/>
        </p:nvSpPr>
        <p:spPr>
          <a:xfrm>
            <a:off x="6016869" y="2716114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Hi-Kvadrat test</a:t>
            </a:r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3B537-8175-AB44-821F-586A055A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88" y="-4528566"/>
            <a:ext cx="4812176" cy="4076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5E54AF-92CA-43FF-425E-28D432AB6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013" y="-4522670"/>
            <a:ext cx="4882587" cy="41329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za t-testove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zaključak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C3A40-FF10-34A6-50CC-FCE9A31654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580032"/>
            <a:ext cx="8813800" cy="2979267"/>
          </a:xfrm>
        </p:spPr>
        <p:txBody>
          <a:bodyPr>
            <a:normAutofit/>
          </a:bodyPr>
          <a:lstStyle/>
          <a:p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Shapiro-Wilks</a:t>
            </a:r>
            <a:r>
              <a:rPr lang="hr-HR" dirty="0"/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nema normalne distribucije za BMI ili Age </a:t>
            </a:r>
            <a:r>
              <a:rPr lang="hr-HR" dirty="0"/>
              <a:t>ni u grupi dijabetičara ni u grupi ne-dijabetičara </a:t>
            </a:r>
          </a:p>
          <a:p>
            <a:pPr lvl="1"/>
            <a:r>
              <a:rPr lang="hr-HR" sz="1800" i="1" dirty="0"/>
              <a:t>koristimo </a:t>
            </a:r>
            <a:r>
              <a:rPr lang="hr-HR" sz="1800" i="1" dirty="0" err="1"/>
              <a:t>Leveneove</a:t>
            </a:r>
            <a:r>
              <a:rPr lang="hr-HR" sz="1800" i="1" dirty="0"/>
              <a:t> i </a:t>
            </a:r>
            <a:r>
              <a:rPr lang="hr-HR" sz="1800" i="1" dirty="0" err="1"/>
              <a:t>Bartlettove</a:t>
            </a:r>
            <a:r>
              <a:rPr lang="hr-HR" sz="1800" i="1" dirty="0"/>
              <a:t> testove za potvrdu F-testa</a:t>
            </a:r>
          </a:p>
          <a:p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F-test,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Levene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i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Bartlett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varijance </a:t>
            </a:r>
            <a:r>
              <a:rPr lang="hr-HR" dirty="0"/>
              <a:t>između </a:t>
            </a:r>
            <a:r>
              <a:rPr lang="hr-HR" dirty="0">
                <a:solidFill>
                  <a:schemeClr val="accent2"/>
                </a:solidFill>
              </a:rPr>
              <a:t>skupova nisu jednake </a:t>
            </a:r>
            <a:r>
              <a:rPr lang="hr-HR" dirty="0"/>
              <a:t>ni za BMI ni za Age</a:t>
            </a:r>
          </a:p>
          <a:p>
            <a:r>
              <a:rPr lang="hr-HR" b="1" dirty="0"/>
              <a:t>Nisu ispunjeni uvjeti za parametarski test</a:t>
            </a:r>
          </a:p>
          <a:p>
            <a:r>
              <a:rPr lang="hr-HR" dirty="0"/>
              <a:t>Umjesto T-testova, </a:t>
            </a:r>
            <a:r>
              <a:rPr lang="hr-HR" dirty="0">
                <a:solidFill>
                  <a:schemeClr val="accent2"/>
                </a:solidFill>
              </a:rPr>
              <a:t>koristimo MWW</a:t>
            </a:r>
          </a:p>
        </p:txBody>
      </p:sp>
    </p:spTree>
    <p:extLst>
      <p:ext uri="{BB962C8B-B14F-4D97-AF65-F5344CB8AC3E}">
        <p14:creationId xmlns:p14="http://schemas.microsoft.com/office/powerpoint/2010/main" val="3364382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</a:t>
            </a:r>
            <a:r>
              <a:rPr lang="hr-HR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bmi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1EF42-92DD-C7A9-AE5E-E96E6D3B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27" y="1960427"/>
            <a:ext cx="10164973" cy="269605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B1194-B3D3-80F4-9C7C-87D1CCC6AA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-3734226"/>
            <a:ext cx="8813800" cy="2979267"/>
          </a:xfrm>
        </p:spPr>
        <p:txBody>
          <a:bodyPr>
            <a:normAutofit/>
          </a:bodyPr>
          <a:lstStyle/>
          <a:p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Shapiro-Wilks</a:t>
            </a:r>
            <a:r>
              <a:rPr lang="hr-HR" dirty="0"/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nema normalne distribucije za BMI ili Age </a:t>
            </a:r>
            <a:r>
              <a:rPr lang="hr-HR" dirty="0"/>
              <a:t>ni u grupi dijabetičara ni u grupi ne-dijabetičara </a:t>
            </a:r>
          </a:p>
          <a:p>
            <a:pPr lvl="1"/>
            <a:r>
              <a:rPr lang="hr-HR" sz="1800" i="1" dirty="0"/>
              <a:t>koristimo </a:t>
            </a:r>
            <a:r>
              <a:rPr lang="hr-HR" sz="1800" i="1" dirty="0" err="1"/>
              <a:t>Leveneove</a:t>
            </a:r>
            <a:r>
              <a:rPr lang="hr-HR" sz="1800" i="1" dirty="0"/>
              <a:t> i </a:t>
            </a:r>
            <a:r>
              <a:rPr lang="hr-HR" sz="1800" i="1" dirty="0" err="1"/>
              <a:t>Bartlettove</a:t>
            </a:r>
            <a:r>
              <a:rPr lang="hr-HR" sz="1800" i="1" dirty="0"/>
              <a:t> testove za potvrdu F-testa</a:t>
            </a:r>
          </a:p>
          <a:p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F-test,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Levene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i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Bartlett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varijance </a:t>
            </a:r>
            <a:r>
              <a:rPr lang="hr-HR" dirty="0"/>
              <a:t>između </a:t>
            </a:r>
            <a:r>
              <a:rPr lang="hr-HR" dirty="0">
                <a:solidFill>
                  <a:schemeClr val="accent2"/>
                </a:solidFill>
              </a:rPr>
              <a:t>skupova nisu jednake </a:t>
            </a:r>
            <a:r>
              <a:rPr lang="hr-HR" dirty="0"/>
              <a:t>ni za BMI ni za Age</a:t>
            </a:r>
          </a:p>
          <a:p>
            <a:r>
              <a:rPr lang="hr-HR" b="1" dirty="0"/>
              <a:t>Nisu ispunjeni uvjeti za parametarski test</a:t>
            </a:r>
          </a:p>
          <a:p>
            <a:r>
              <a:rPr lang="hr-HR" dirty="0"/>
              <a:t>Umjesto T-testova, </a:t>
            </a:r>
            <a:r>
              <a:rPr lang="hr-HR" dirty="0">
                <a:solidFill>
                  <a:schemeClr val="accent2"/>
                </a:solidFill>
              </a:rPr>
              <a:t>koristimo MWW</a:t>
            </a:r>
          </a:p>
        </p:txBody>
      </p:sp>
    </p:spTree>
    <p:extLst>
      <p:ext uri="{BB962C8B-B14F-4D97-AF65-F5344CB8AC3E}">
        <p14:creationId xmlns:p14="http://schemas.microsoft.com/office/powerpoint/2010/main" val="884632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5A38E0-E126-DC20-F71D-0183B82C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27" y="-3344482"/>
            <a:ext cx="10164973" cy="26960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age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1EF42-92DD-C7A9-AE5E-E96E6D3B9C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50752" y="2035410"/>
            <a:ext cx="10164973" cy="264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6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CE1D2E5-5D42-FF83-36FE-ED649578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-4868742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age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A35347-F100-4C8F-7677-D862369E1C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0752" y="-3079515"/>
            <a:ext cx="10164973" cy="26413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Content Placeholder 9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38474532-B841-5377-ED61-0C4DB9F64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1" y="293188"/>
            <a:ext cx="9539323" cy="3778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AB70B9-F0F4-5C45-E236-1B75D7684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105" y="4910533"/>
            <a:ext cx="5774956" cy="1510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AD2047-E855-5D4A-D5EC-46C0F9C1CA28}"/>
              </a:ext>
            </a:extLst>
          </p:cNvPr>
          <p:cNvSpPr txBox="1"/>
          <p:nvPr/>
        </p:nvSpPr>
        <p:spPr>
          <a:xfrm>
            <a:off x="5068601" y="4004296"/>
            <a:ext cx="272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7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Boxplotovi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analize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0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49497" y="322177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5284177" y="1828562"/>
            <a:ext cx="6460148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Više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dijabetičara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kod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većih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BMI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-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jeva</a:t>
            </a:r>
            <a:endParaRPr lang="en-US" b="1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Više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dijabetičara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u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starijim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dobnim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skupinama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(70+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godina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)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Manje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dijabetičara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s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višim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stopama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edukacije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i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zarade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Na 1%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razini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signifikantnosti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nema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korelacije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između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dijabetesa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i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spola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,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odnosno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imanja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zdravstvenog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osiguranja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Nedostatak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u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datasetu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ne razlikuje 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preddijabetes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, dijabetes tipa 1 i dijabetes tipa 2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, nego ih sve 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stavlja pod istu klasu</a:t>
            </a:r>
          </a:p>
          <a:p>
            <a:pPr marL="742950" lvl="1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zbog toga,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ne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možemo specificirati detaljnije</a:t>
            </a:r>
            <a:endParaRPr lang="en-US" b="1" dirty="0">
              <a:solidFill>
                <a:schemeClr val="bg2"/>
              </a:solidFill>
              <a:latin typeface="Arial Nova Light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220921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37534618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-6570404" y="324082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13771303" y="1828562"/>
            <a:ext cx="635502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kod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većih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BMI-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jeva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starijim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dobnim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skupinama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(70+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godina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)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Manje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stopama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edukacije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zarade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Na 1%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razini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signifikantnosti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korelacije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između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spola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odnosno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imanja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zdravstvenog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osiguranja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Nedostatak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datasetu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jasno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navedeno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je li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uzet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obzir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samo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II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ili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oba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–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drugom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slučaju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ne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mogu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generalizirati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za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tipove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-6608504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testovi.R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7BA8-6636-3702-5079-72C6EC483B5E}"/>
              </a:ext>
            </a:extLst>
          </p:cNvPr>
          <p:cNvSpPr txBox="1"/>
          <p:nvPr/>
        </p:nvSpPr>
        <p:spPr>
          <a:xfrm>
            <a:off x="304800" y="572532"/>
            <a:ext cx="12090400" cy="627864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"Underweight"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"18-34"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"35-54"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"55-69"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"70-80+"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CholCheck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HvyAlcoholConsump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AnyHealthcare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NoDocbcCost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"Sex"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beside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chisq.test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H0: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"H1: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not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nolint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Shapiro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-Wilk test for normality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-test for equality of variances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Levene's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bartlett.test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Bartlett's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"Both groups follow a normal distribution.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48027" y="565705"/>
            <a:ext cx="709000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338B1-2E7F-1C17-F84F-2381DB7FEDEC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13895" y="-7128309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testovi.R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7029" y="286266"/>
            <a:ext cx="622662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1B98-889A-01A3-630A-77AD0078BF44}"/>
              </a:ext>
            </a:extLst>
          </p:cNvPr>
          <p:cNvSpPr txBox="1"/>
          <p:nvPr/>
        </p:nvSpPr>
        <p:spPr>
          <a:xfrm>
            <a:off x="7616372" y="535550"/>
            <a:ext cx="6451600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3DB3F-1650-FD48-D7C6-1F048247A077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9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1B98-889A-01A3-630A-77AD0078BF44}"/>
              </a:ext>
            </a:extLst>
          </p:cNvPr>
          <p:cNvSpPr txBox="1"/>
          <p:nvPr/>
        </p:nvSpPr>
        <p:spPr>
          <a:xfrm>
            <a:off x="438152" y="14958"/>
            <a:ext cx="64516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BA9B1-AB85-F446-0B55-0977F55FBF53}"/>
              </a:ext>
            </a:extLst>
          </p:cNvPr>
          <p:cNvSpPr txBox="1"/>
          <p:nvPr/>
        </p:nvSpPr>
        <p:spPr>
          <a:xfrm>
            <a:off x="5381626" y="519116"/>
            <a:ext cx="72485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A2DE4-512C-A8F8-F289-E20742AC68C4}"/>
              </a:ext>
            </a:extLst>
          </p:cNvPr>
          <p:cNvSpPr txBox="1"/>
          <p:nvPr/>
        </p:nvSpPr>
        <p:spPr>
          <a:xfrm>
            <a:off x="0" y="-6770472"/>
            <a:ext cx="622662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1B145-AE43-CB9C-E78A-51218DC5F806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6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descriptive-statistics.R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24CAB-5F72-E6FE-0242-61C79A501570}"/>
              </a:ext>
            </a:extLst>
          </p:cNvPr>
          <p:cNvSpPr txBox="1"/>
          <p:nvPr/>
        </p:nvSpPr>
        <p:spPr>
          <a:xfrm>
            <a:off x="270686" y="711936"/>
            <a:ext cx="6451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    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FFDC4-638B-7483-7396-1D213551D8FE}"/>
              </a:ext>
            </a:extLst>
          </p:cNvPr>
          <p:cNvSpPr txBox="1"/>
          <p:nvPr/>
        </p:nvSpPr>
        <p:spPr>
          <a:xfrm>
            <a:off x="5469714" y="101600"/>
            <a:ext cx="645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0CA03-3AC4-E948-FAC1-D13D9AB24090}"/>
              </a:ext>
            </a:extLst>
          </p:cNvPr>
          <p:cNvSpPr txBox="1"/>
          <p:nvPr/>
        </p:nvSpPr>
        <p:spPr>
          <a:xfrm>
            <a:off x="0" y="-7782237"/>
            <a:ext cx="64516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2E0A9-2726-7A3B-4A91-1C2890188593}"/>
              </a:ext>
            </a:extLst>
          </p:cNvPr>
          <p:cNvSpPr txBox="1"/>
          <p:nvPr/>
        </p:nvSpPr>
        <p:spPr>
          <a:xfrm>
            <a:off x="4943474" y="-7782238"/>
            <a:ext cx="72485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C8D39C-562D-FB76-D51B-70596F79C42C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445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descriptive-statistics-pie-charts.R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24CAB-5F72-E6FE-0242-61C79A501570}"/>
              </a:ext>
            </a:extLst>
          </p:cNvPr>
          <p:cNvSpPr txBox="1"/>
          <p:nvPr/>
        </p:nvSpPr>
        <p:spPr>
          <a:xfrm>
            <a:off x="270686" y="711936"/>
            <a:ext cx="6451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FFDC4-638B-7483-7396-1D213551D8FE}"/>
              </a:ext>
            </a:extLst>
          </p:cNvPr>
          <p:cNvSpPr txBox="1"/>
          <p:nvPr/>
        </p:nvSpPr>
        <p:spPr>
          <a:xfrm>
            <a:off x="270686" y="3190727"/>
            <a:ext cx="769464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BA8C6-05D6-4F66-7B47-B5B863979C9D}"/>
              </a:ext>
            </a:extLst>
          </p:cNvPr>
          <p:cNvSpPr txBox="1"/>
          <p:nvPr/>
        </p:nvSpPr>
        <p:spPr>
          <a:xfrm>
            <a:off x="7125285" y="645877"/>
            <a:ext cx="51018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29907-5A4D-E295-9D4D-4F5259886AEF}"/>
              </a:ext>
            </a:extLst>
          </p:cNvPr>
          <p:cNvSpPr txBox="1"/>
          <p:nvPr/>
        </p:nvSpPr>
        <p:spPr>
          <a:xfrm>
            <a:off x="270686" y="-6058320"/>
            <a:ext cx="6451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    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8DDB1-9911-0798-F216-1DADA7BA14C1}"/>
              </a:ext>
            </a:extLst>
          </p:cNvPr>
          <p:cNvSpPr txBox="1"/>
          <p:nvPr/>
        </p:nvSpPr>
        <p:spPr>
          <a:xfrm>
            <a:off x="5469714" y="-6668656"/>
            <a:ext cx="645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5B786-A299-7D78-6ACA-DC8008D662A0}"/>
              </a:ext>
            </a:extLst>
          </p:cNvPr>
          <p:cNvSpPr txBox="1"/>
          <p:nvPr/>
        </p:nvSpPr>
        <p:spPr>
          <a:xfrm>
            <a:off x="140105" y="-700758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descriptive-statistics.R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009B9-D61D-26EB-9114-4C72C8B5F5BE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03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PODACI 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DATASETU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5080697" cy="32746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risk factor surveillance system (BRFSS) – </a:t>
            </a:r>
            <a:r>
              <a:rPr lang="hr-HR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godišnja anketa CDC-a preko telefona</a:t>
            </a:r>
          </a:p>
          <a:p>
            <a:r>
              <a:rPr lang="hr-HR" sz="19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70,692 pojedinaca odgovorilo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21 varijabli </a:t>
            </a:r>
            <a:r>
              <a:rPr lang="hr-HR" sz="1700" b="1" dirty="0">
                <a:solidFill>
                  <a:schemeClr val="bg2"/>
                </a:solidFill>
              </a:rPr>
              <a:t>(podaci su odgovori ili izračunati s obzirom na odgovore)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50% nema dijabetes</a:t>
            </a:r>
          </a:p>
          <a:p>
            <a:r>
              <a:rPr lang="hr-HR" sz="1900" b="1" dirty="0" err="1">
                <a:solidFill>
                  <a:schemeClr val="bg1"/>
                </a:solidFill>
              </a:rPr>
              <a:t>Diabetes_binary</a:t>
            </a:r>
            <a:endParaRPr lang="hr-HR" sz="1900" b="1" dirty="0">
              <a:solidFill>
                <a:schemeClr val="bg1"/>
              </a:solidFill>
            </a:endParaRP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hr-HR" sz="1700" b="1" dirty="0">
                <a:solidFill>
                  <a:schemeClr val="bg2"/>
                </a:solidFill>
              </a:rPr>
              <a:t> – nema dijabetes, </a:t>
            </a:r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hr-HR" sz="1700" b="1" dirty="0">
                <a:solidFill>
                  <a:schemeClr val="bg2"/>
                </a:solidFill>
              </a:rPr>
              <a:t> - ima </a:t>
            </a:r>
            <a:r>
              <a:rPr lang="hr-HR" sz="1700" b="1" dirty="0" err="1">
                <a:solidFill>
                  <a:schemeClr val="bg2"/>
                </a:solidFill>
              </a:rPr>
              <a:t>preddijabetes</a:t>
            </a:r>
            <a:r>
              <a:rPr lang="hr-HR" sz="1700" b="1" dirty="0">
                <a:solidFill>
                  <a:schemeClr val="bg2"/>
                </a:solidFill>
              </a:rPr>
              <a:t> ili dijabetes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PODACI O</a:t>
            </a:r>
            <a:r>
              <a:rPr lang="en-US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</a:t>
            </a:r>
            <a:r>
              <a:rPr lang="en-US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DATASETU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0968A-5614-EFC6-CA8C-14CE16D4BB0A}"/>
              </a:ext>
            </a:extLst>
          </p:cNvPr>
          <p:cNvSpPr txBox="1"/>
          <p:nvPr/>
        </p:nvSpPr>
        <p:spPr>
          <a:xfrm>
            <a:off x="7662035" y="1662548"/>
            <a:ext cx="2812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4A308-5E02-2D1F-4E15-1466A8120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09765"/>
              </p:ext>
            </p:extLst>
          </p:nvPr>
        </p:nvGraphicFramePr>
        <p:xfrm>
          <a:off x="6592174" y="3444182"/>
          <a:ext cx="5168027" cy="25983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0526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041401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332868">
                <a:tc>
                  <a:txBody>
                    <a:bodyPr/>
                    <a:lstStyle/>
                    <a:p>
                      <a:r>
                        <a:rPr lang="hr-HR" sz="8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8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38779" marR="38779" marT="21328" marB="21328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417631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088329"/>
            <a:ext cx="4883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>
                <a:solidFill>
                  <a:schemeClr val="bg1"/>
                </a:solidFill>
              </a:rPr>
              <a:t>Prikupljeni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podaci</a:t>
            </a:r>
            <a:r>
              <a:rPr lang="hr-HR" sz="1600" dirty="0">
                <a:solidFill>
                  <a:schemeClr val="bg1"/>
                </a:solidFill>
              </a:rPr>
              <a:t> za različite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rizične i druge faktore </a:t>
            </a:r>
            <a:r>
              <a:rPr lang="hr-HR" sz="1600" dirty="0">
                <a:solidFill>
                  <a:schemeClr val="bg1"/>
                </a:solidFill>
              </a:rPr>
              <a:t>za dijabetes – kolesterol, fizičko i mentalno zdravlje, pokriće zdravstvenim osiguranjem, ekonomski i socijalni status…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10BE3-721A-6FB1-1D6D-C721181055BB}"/>
              </a:ext>
            </a:extLst>
          </p:cNvPr>
          <p:cNvSpPr txBox="1"/>
          <p:nvPr/>
        </p:nvSpPr>
        <p:spPr>
          <a:xfrm>
            <a:off x="7500032" y="6142491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495800" y="1351508"/>
            <a:ext cx="724852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AGE5GYR - 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https://www.icpsr.umich.edu/web/NAHDAP/studies/34085/datasets/0001/variables/AGEG5YR?archive=NAHDAP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Body mass index (BMI) I NHS inform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https://www.nhsinform.scot/healthy-living/food-and-nutrition/healthy-eating-and-weight-loss/body-mass-index-bmi/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B7ED13-6361-4FD8-6B6C-CB3470278CEA}"/>
              </a:ext>
            </a:extLst>
          </p:cNvPr>
          <p:cNvSpPr txBox="1">
            <a:spLocks/>
          </p:cNvSpPr>
          <p:nvPr/>
        </p:nvSpPr>
        <p:spPr>
          <a:xfrm>
            <a:off x="259022" y="3242694"/>
            <a:ext cx="5314950" cy="22039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54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DC3E-ABF7-25B4-2599-D1E4C1B55027}"/>
              </a:ext>
            </a:extLst>
          </p:cNvPr>
          <p:cNvSpPr txBox="1"/>
          <p:nvPr/>
        </p:nvSpPr>
        <p:spPr>
          <a:xfrm>
            <a:off x="5114925" y="4111579"/>
            <a:ext cx="6629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EDUCA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https://www.icpsr.umich.edu/web/NAHDAP/studies/34085/datasets/0001/variables/EDUCA?archive=nahdap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20922" y="323130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66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8DCD8-683A-4BCC-DF17-304C27C4D016}"/>
              </a:ext>
            </a:extLst>
          </p:cNvPr>
          <p:cNvSpPr txBox="1"/>
          <p:nvPr/>
        </p:nvSpPr>
        <p:spPr>
          <a:xfrm>
            <a:off x="4736309" y="3004289"/>
            <a:ext cx="6882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Diabetes Health Indicators Dataset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https://www.kaggle.com/datasets/alexteboul/diabetes-health-indicators-dataset/data?select=diabetes_binary_5050split_health_indicators_BRFSS2015.csv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0B35C-0781-2E2F-1C2E-94FA0592199B}"/>
              </a:ext>
            </a:extLst>
          </p:cNvPr>
          <p:cNvSpPr txBox="1"/>
          <p:nvPr/>
        </p:nvSpPr>
        <p:spPr>
          <a:xfrm>
            <a:off x="5389303" y="5020699"/>
            <a:ext cx="62293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INCOME2 -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https://www.icpsr.umich.edu/web/NAHDAP/studies/34085/datasets/0001/variables/INCOME2?archive=NAHDAP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8C8CEC-ABA7-3981-9108-BB0769CC520E}"/>
              </a:ext>
            </a:extLst>
          </p:cNvPr>
          <p:cNvSpPr txBox="1"/>
          <p:nvPr/>
        </p:nvSpPr>
        <p:spPr>
          <a:xfrm>
            <a:off x="259023" y="4358086"/>
            <a:ext cx="3952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Sav </a:t>
            </a:r>
            <a:r>
              <a:rPr lang="en-US" sz="1600" dirty="0" err="1">
                <a:solidFill>
                  <a:schemeClr val="bg2"/>
                </a:solidFill>
              </a:rPr>
              <a:t>programski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kod</a:t>
            </a:r>
            <a:r>
              <a:rPr lang="en-US" sz="1600" dirty="0">
                <a:solidFill>
                  <a:schemeClr val="bg2"/>
                </a:solidFill>
              </a:rPr>
              <a:t> se </a:t>
            </a:r>
            <a:r>
              <a:rPr lang="en-US" sz="1600" dirty="0" err="1">
                <a:solidFill>
                  <a:schemeClr val="bg2"/>
                </a:solidFill>
              </a:rPr>
              <a:t>mo</a:t>
            </a:r>
            <a:r>
              <a:rPr lang="hr-HR" sz="1600" dirty="0">
                <a:solidFill>
                  <a:schemeClr val="bg2"/>
                </a:solidFill>
              </a:rPr>
              <a:t>ž</a:t>
            </a:r>
            <a:r>
              <a:rPr lang="en-US" sz="1600" dirty="0">
                <a:solidFill>
                  <a:schemeClr val="bg2"/>
                </a:solidFill>
              </a:rPr>
              <a:t>e </a:t>
            </a:r>
            <a:r>
              <a:rPr lang="hr-HR" sz="1600" dirty="0">
                <a:solidFill>
                  <a:schemeClr val="bg2"/>
                </a:solidFill>
              </a:rPr>
              <a:t>pronaći na javnom GitHub repozitoriju ovog rada: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https://github.com/jfletcher20/diabetes-health-indicators-analysis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d"/>
      </p:transition>
    </mc:Choice>
    <mc:Fallback xmlns="">
      <p:transition>
        <p:push dir="d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4419599"/>
            <a:ext cx="10610970" cy="15630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noa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mid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žić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1394313"/>
            <a:ext cx="6348288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1BF0FA-FA58-3541-925A-4D859265B33D}"/>
              </a:ext>
            </a:extLst>
          </p:cNvPr>
          <p:cNvSpPr txBox="1">
            <a:spLocks/>
          </p:cNvSpPr>
          <p:nvPr/>
        </p:nvSpPr>
        <p:spPr>
          <a:xfrm>
            <a:off x="1109787" y="1537188"/>
            <a:ext cx="6348288" cy="50445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split orient="vert"/>
      </p:transition>
    </mc:Choice>
    <mc:Fallback xmlns="">
      <p:transition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5932CD-5C75-7F21-0AA8-F9D50885269A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9F7A1D-298C-FA36-F69E-8AEE117D38C0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0CFD18-30EA-BD77-6005-88B8BF5403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083C454-2AB9-475A-A6F2-B44A613F0883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45DF-B1D9-BC32-92E2-F6E4D1966ABE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39B266-5C6D-E8DB-FF41-B39612E6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41099"/>
              </p:ext>
            </p:extLst>
          </p:nvPr>
        </p:nvGraphicFramePr>
        <p:xfrm>
          <a:off x="862084" y="1109299"/>
          <a:ext cx="10467828" cy="458361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61090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4673829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589696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739858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3AEF42-BD05-60AF-9574-FC640D5EF110}"/>
              </a:ext>
            </a:extLst>
          </p:cNvPr>
          <p:cNvSpPr txBox="1"/>
          <p:nvPr/>
        </p:nvSpPr>
        <p:spPr>
          <a:xfrm>
            <a:off x="4187962" y="5927050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1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13254"/>
              </p:ext>
            </p:extLst>
          </p:nvPr>
        </p:nvGraphicFramePr>
        <p:xfrm>
          <a:off x="1104317" y="1189368"/>
          <a:ext cx="9855201" cy="427319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Age_Group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AGE5GYR skala dobi: 1 = 18-24, 2 = 25-29, 3 = 30-34, 4 = 35-39, 5 = 40-44, 6 = 45-49, 7 = 50-54, 8 = 55-59, 9 = 60-64, 10 = 65-69, 11 = 70-74, 12 = 75-79, 13 = 80+ godina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1-13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Education_Group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EDUCA skala obrazovanja: 1 = samo vrtić, 2 = osnovna, 3 = nešto srednje škole, 4 = srednja škola, 5 = fakultet 1-3 godine, 6 = fakultet 4 godine ili više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1-6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  <a:tr h="132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INCOME2 skala zarade: 1 = manje od 10.000 dolara, 2 = 10.000-15.000 dolara, 3 = 15.000-20.000 dolara, 4 = 20.000-25.000, 5 = 25.000-35.000, 6 = 35.000-50.000, 7 = 50.000-75.000, 8 = 75.000 ili više dolara 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7054214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5829215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6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D2E258F-2221-E653-F4CB-5451E3A6BAE9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4D5A343E-DA6E-4F68-14BF-DF276A5972BB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AD19B-F37C-CFF2-6C79-DAB92F56C6DA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2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F490B53-0A34-8F64-9006-AF9E213A564F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FCC3286-7A36-CB04-9191-AC858A803A39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84E09-550C-CD23-A483-E63E78FBAE1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54" y="217023"/>
            <a:ext cx="10306146" cy="64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9BC538C1-1EAC-ECF9-84FB-0BEBC05273BA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7AFA0D8-5EFF-978F-2322-184947B7340D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A3F41-7F69-EA01-18CB-95668788A15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2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12539" y="1608706"/>
            <a:ext cx="567946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hr-H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266A223-1CCB-90E6-FB0E-421EAAD74CFA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pic>
        <p:nvPicPr>
          <p:cNvPr id="27" name="Picture 26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50304418-DF24-6E1C-EC55-108CFEB13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7" r="10720" b="22711"/>
          <a:stretch/>
        </p:blipFill>
        <p:spPr>
          <a:xfrm>
            <a:off x="1087451" y="3262575"/>
            <a:ext cx="3737823" cy="26633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05803A5-60C8-2BC5-CB41-C2200F8C7B07}"/>
              </a:ext>
            </a:extLst>
          </p:cNvPr>
          <p:cNvSpPr txBox="1"/>
          <p:nvPr/>
        </p:nvSpPr>
        <p:spPr>
          <a:xfrm>
            <a:off x="13694569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9" name="Picture 2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226694AC-2CBB-9CD7-5E7B-E19476372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13078" y="3728011"/>
            <a:ext cx="3506127" cy="21854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4A233E-7BED-0F79-09D5-1BB13402146D}"/>
              </a:ext>
            </a:extLst>
          </p:cNvPr>
          <p:cNvSpPr txBox="1"/>
          <p:nvPr/>
        </p:nvSpPr>
        <p:spPr>
          <a:xfrm>
            <a:off x="928215" y="5955024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1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{B4293EEA-35DE-4920-B06B-E04FB0D61421}tf89118109_win32</Template>
  <TotalTime>687</TotalTime>
  <Words>7539</Words>
  <Application>Microsoft Office PowerPoint</Application>
  <PresentationFormat>Widescreen</PresentationFormat>
  <Paragraphs>900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Nova Light</vt:lpstr>
      <vt:lpstr>Arial Nova Light (Body)</vt:lpstr>
      <vt:lpstr>Boucherie Block</vt:lpstr>
      <vt:lpstr>Calibri</vt:lpstr>
      <vt:lpstr>Consolas</vt:lpstr>
      <vt:lpstr>Elephant</vt:lpstr>
      <vt:lpstr>Wingdings</vt:lpstr>
      <vt:lpstr>ModOverlayVTI</vt:lpstr>
      <vt:lpstr>MULTIVARIJANTNA I DUBINSKA ANALIZA PODATAKA</vt:lpstr>
      <vt:lpstr>SADRŽAJ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Priprema podataka</vt:lpstr>
      <vt:lpstr>Priprema podataka</vt:lpstr>
      <vt:lpstr>Hi-kvadrat testovi na razini signifikantnosti 1%</vt:lpstr>
      <vt:lpstr>Hi-kvadrat testovi BMI grupe</vt:lpstr>
      <vt:lpstr>Hi-kvadrat testovi grupe godina</vt:lpstr>
      <vt:lpstr>Hi-kvadrat testovi spol</vt:lpstr>
      <vt:lpstr>Hi-kvadrat testovi zarada</vt:lpstr>
      <vt:lpstr>PROVJERA UVJETA ZA T-TESTOVE Shapiro-wilksovi testovi</vt:lpstr>
      <vt:lpstr>PROVJERA UVJETA F-TEST, LEVENEOV &amp; BARTLETTOV test</vt:lpstr>
      <vt:lpstr>PROVJERA UVJETA za t-testove zaključak</vt:lpstr>
      <vt:lpstr>MWW TEST nad bmi</vt:lpstr>
      <vt:lpstr>MWW TEST nad age</vt:lpstr>
      <vt:lpstr>MWW TEST nad 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MULTIVARIJANTNA I DUBINSKA ANALIZA PODATAKA</dc:title>
  <dc:creator>Joshua Lee Fletcher</dc:creator>
  <cp:lastModifiedBy>Joshua Lee Fletcher</cp:lastModifiedBy>
  <cp:revision>58</cp:revision>
  <dcterms:created xsi:type="dcterms:W3CDTF">2024-05-05T14:23:36Z</dcterms:created>
  <dcterms:modified xsi:type="dcterms:W3CDTF">2024-05-06T21:55:14Z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