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7"/>
  </p:notesMasterIdLst>
  <p:sldIdLst>
    <p:sldId id="256" r:id="rId5"/>
    <p:sldId id="257" r:id="rId6"/>
    <p:sldId id="260" r:id="rId7"/>
    <p:sldId id="261" r:id="rId8"/>
    <p:sldId id="262" r:id="rId9"/>
    <p:sldId id="282" r:id="rId10"/>
    <p:sldId id="283" r:id="rId11"/>
    <p:sldId id="280" r:id="rId12"/>
    <p:sldId id="281" r:id="rId13"/>
    <p:sldId id="263" r:id="rId14"/>
    <p:sldId id="284" r:id="rId15"/>
    <p:sldId id="305" r:id="rId16"/>
    <p:sldId id="285" r:id="rId17"/>
    <p:sldId id="286" r:id="rId18"/>
    <p:sldId id="287" r:id="rId19"/>
    <p:sldId id="302" r:id="rId20"/>
    <p:sldId id="288" r:id="rId21"/>
    <p:sldId id="289" r:id="rId22"/>
    <p:sldId id="290" r:id="rId23"/>
    <p:sldId id="304" r:id="rId24"/>
    <p:sldId id="306" r:id="rId25"/>
    <p:sldId id="292" r:id="rId26"/>
    <p:sldId id="293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94" r:id="rId35"/>
    <p:sldId id="274" r:id="rId3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3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customXml" Target="../ink/ink9.xml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image" Target="../media/image4.jpeg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19" Type="http://schemas.openxmlformats.org/officeDocument/2006/relationships/image" Target="../media/image5.jpeg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pi.spacexdata.com/v4/launches/pas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77" y="1686644"/>
            <a:ext cx="4355123" cy="1649144"/>
          </a:xfrm>
        </p:spPr>
        <p:txBody>
          <a:bodyPr anchor="ctr">
            <a:normAutofit fontScale="90000"/>
          </a:bodyPr>
          <a:lstStyle/>
          <a:p>
            <a:r>
              <a:rPr lang="en-US" dirty="0" err="1" smtClean="0">
                <a:solidFill>
                  <a:srgbClr val="0E659B"/>
                </a:solidFill>
              </a:rPr>
              <a:t>SpaceX</a:t>
            </a:r>
            <a:r>
              <a:rPr lang="en-US" dirty="0" smtClean="0">
                <a:solidFill>
                  <a:srgbClr val="0E659B"/>
                </a:solidFill>
              </a:rPr>
              <a:t> Launch</a:t>
            </a:r>
            <a:br>
              <a:rPr lang="en-US" dirty="0" smtClean="0">
                <a:solidFill>
                  <a:srgbClr val="0E659B"/>
                </a:solidFill>
              </a:rPr>
            </a:br>
            <a:r>
              <a:rPr lang="en-US" dirty="0" smtClean="0">
                <a:solidFill>
                  <a:srgbClr val="0E659B"/>
                </a:solidFill>
              </a:rPr>
              <a:t>Stage 1 Outcome Analysis </a:t>
            </a:r>
            <a:endParaRPr lang="en-US" dirty="0">
              <a:solidFill>
                <a:srgbClr val="0E659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923" y="4829908"/>
            <a:ext cx="3182815" cy="1258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Josh Flieder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22 June, 2022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ttps://www.startpage.com/av/proxy-image?piurl=https%3A%2F%2Fencrypted-tbn0.gstatic.com%2Fimages%3Fq%3Dtbn%3AANd9GcQn9ZzJ4KblMsCfjcGlKrtEer3JgThDnLSmZzML857ElN_KMFc%26s&amp;sp=1655911355Tc38bc11302c099eee053b3818ea6df2a2ce84a13f2987fca4378d079b646516c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67" y="1887053"/>
            <a:ext cx="5366751" cy="40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459" y="1702205"/>
            <a:ext cx="11365234" cy="1331141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Success rate appears to increase as flights progressed, and tended to increase with heavier payload masses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9" y="3003613"/>
            <a:ext cx="11365234" cy="31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459" y="1702205"/>
            <a:ext cx="11365234" cy="1331141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CCAFS has the highest number of successes overall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15" y="2871480"/>
            <a:ext cx="11173156" cy="32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4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459" y="1702205"/>
            <a:ext cx="11365234" cy="1331141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Orbit vs number of flights shows nothing in particular 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9" y="2619944"/>
            <a:ext cx="12064671" cy="34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13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234" y="1671728"/>
            <a:ext cx="6889951" cy="2482832"/>
          </a:xfrm>
        </p:spPr>
        <p:txBody>
          <a:bodyPr>
            <a:normAutofit fontScale="92500" lnSpcReduction="10000"/>
          </a:bodyPr>
          <a:lstStyle/>
          <a:p>
            <a:endParaRPr lang="en-US" sz="2200" dirty="0" smtClean="0"/>
          </a:p>
          <a:p>
            <a:r>
              <a:rPr lang="en-US" sz="2200" dirty="0" smtClean="0"/>
              <a:t>Launches to the SO orbit have no successes</a:t>
            </a:r>
          </a:p>
          <a:p>
            <a:r>
              <a:rPr lang="en-US" sz="2200" dirty="0" smtClean="0"/>
              <a:t>Launches to the following orbits have only successes:</a:t>
            </a:r>
          </a:p>
          <a:p>
            <a:pPr lvl="1"/>
            <a:r>
              <a:rPr lang="en-US" sz="1800" dirty="0" smtClean="0"/>
              <a:t>ES-L1</a:t>
            </a:r>
          </a:p>
          <a:p>
            <a:pPr lvl="1"/>
            <a:r>
              <a:rPr lang="en-US" sz="1800" dirty="0" smtClean="0"/>
              <a:t>GEO</a:t>
            </a:r>
          </a:p>
          <a:p>
            <a:pPr lvl="1"/>
            <a:r>
              <a:rPr lang="en-US" sz="1800" dirty="0" smtClean="0"/>
              <a:t>HEO</a:t>
            </a:r>
          </a:p>
          <a:p>
            <a:pPr lvl="1"/>
            <a:r>
              <a:rPr lang="en-US" sz="1800" dirty="0" smtClean="0"/>
              <a:t>SSO</a:t>
            </a:r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34" y="1499291"/>
            <a:ext cx="4465243" cy="2827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6" y="4319973"/>
            <a:ext cx="10058400" cy="19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2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459" y="1702205"/>
            <a:ext cx="5184241" cy="4215018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err="1" smtClean="0"/>
              <a:t>SpaceX’s</a:t>
            </a:r>
            <a:r>
              <a:rPr lang="en-US" sz="2200" dirty="0" smtClean="0"/>
              <a:t> success rate has generally, but not without exception, trended upwards over time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58" y="1982847"/>
            <a:ext cx="5785162" cy="39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3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159" y="1523634"/>
            <a:ext cx="3811033" cy="1026135"/>
          </a:xfrm>
        </p:spPr>
        <p:txBody>
          <a:bodyPr>
            <a:normAutofit lnSpcReduction="10000"/>
          </a:bodyPr>
          <a:lstStyle/>
          <a:p>
            <a:endParaRPr lang="en-US" sz="2200" dirty="0" smtClean="0"/>
          </a:p>
          <a:p>
            <a:r>
              <a:rPr lang="en-US" sz="2200" dirty="0" smtClean="0"/>
              <a:t>Here are the four unique launch sites: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" y="2964884"/>
            <a:ext cx="3490262" cy="2072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35" y="1368398"/>
            <a:ext cx="4386468" cy="50236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15762" y="4563209"/>
            <a:ext cx="4414089" cy="1697820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Here are the payload masses of NASA CRS launches: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9" name="Right Arrow 8"/>
          <p:cNvSpPr/>
          <p:nvPr/>
        </p:nvSpPr>
        <p:spPr>
          <a:xfrm>
            <a:off x="5217527" y="5547946"/>
            <a:ext cx="2018542" cy="527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644162" y="2467875"/>
            <a:ext cx="360484" cy="497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1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159" y="1523635"/>
            <a:ext cx="10387962" cy="709054"/>
          </a:xfrm>
        </p:spPr>
        <p:txBody>
          <a:bodyPr>
            <a:normAutofit fontScale="85000" lnSpcReduction="10000"/>
          </a:bodyPr>
          <a:lstStyle/>
          <a:p>
            <a:endParaRPr lang="en-US" sz="2200" dirty="0" smtClean="0"/>
          </a:p>
          <a:p>
            <a:r>
              <a:rPr lang="en-US" sz="2200" dirty="0" smtClean="0"/>
              <a:t>Here are the first 5 records from a launch site beginning with CCA: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28" y="2429157"/>
            <a:ext cx="10058400" cy="35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79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159" y="1523634"/>
            <a:ext cx="3811033" cy="1026135"/>
          </a:xfrm>
        </p:spPr>
        <p:txBody>
          <a:bodyPr>
            <a:normAutofit lnSpcReduction="10000"/>
          </a:bodyPr>
          <a:lstStyle/>
          <a:p>
            <a:endParaRPr lang="en-US" sz="2200" dirty="0" smtClean="0"/>
          </a:p>
          <a:p>
            <a:r>
              <a:rPr lang="en-US" sz="2200" dirty="0" smtClean="0"/>
              <a:t>The average payload mass in kg: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0" name="Down Arrow 9"/>
          <p:cNvSpPr/>
          <p:nvPr/>
        </p:nvSpPr>
        <p:spPr>
          <a:xfrm>
            <a:off x="1644162" y="2467875"/>
            <a:ext cx="360484" cy="497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5" y="3092515"/>
            <a:ext cx="3680779" cy="1478408"/>
          </a:xfr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868" y="1411210"/>
            <a:ext cx="4731599" cy="1571258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The date of the first successful ground pad launch: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5" name="Down Arrow 14"/>
          <p:cNvSpPr/>
          <p:nvPr/>
        </p:nvSpPr>
        <p:spPr>
          <a:xfrm>
            <a:off x="8464989" y="2964884"/>
            <a:ext cx="360484" cy="497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513" y="3552367"/>
            <a:ext cx="6081287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1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159" y="1523634"/>
            <a:ext cx="4568779" cy="136024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boosters between 4k and 6k kg that landed successfully on a drone ship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0" name="Down Arrow 9"/>
          <p:cNvSpPr/>
          <p:nvPr/>
        </p:nvSpPr>
        <p:spPr>
          <a:xfrm>
            <a:off x="2004646" y="3018814"/>
            <a:ext cx="360484" cy="497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868" y="1411210"/>
            <a:ext cx="4731599" cy="1571258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The count of all launch outcomes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5" name="Down Arrow 14"/>
          <p:cNvSpPr/>
          <p:nvPr/>
        </p:nvSpPr>
        <p:spPr>
          <a:xfrm>
            <a:off x="8464989" y="2964884"/>
            <a:ext cx="360484" cy="497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4" y="3552367"/>
            <a:ext cx="3482642" cy="240812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82" y="3515823"/>
            <a:ext cx="5464013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5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180" y="1523635"/>
            <a:ext cx="549368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Booster versions which carried the maximum launched payload mass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868" y="1411210"/>
            <a:ext cx="4731599" cy="1571258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r>
              <a:rPr lang="en-US" sz="2200" dirty="0" smtClean="0"/>
              <a:t>Details on the failed drone ship landings in 2015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5" name="Down Arrow 14"/>
          <p:cNvSpPr/>
          <p:nvPr/>
        </p:nvSpPr>
        <p:spPr>
          <a:xfrm>
            <a:off x="8464989" y="2964884"/>
            <a:ext cx="360484" cy="497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5" y="2006227"/>
            <a:ext cx="5075360" cy="430567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325" y="3642495"/>
            <a:ext cx="6416596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631" y="1735174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 smtClean="0"/>
              <a:t>Methodology</a:t>
            </a:r>
          </a:p>
          <a:p>
            <a:pPr lvl="1"/>
            <a:r>
              <a:rPr lang="en-US" sz="1800" dirty="0" smtClean="0"/>
              <a:t>Data collection</a:t>
            </a:r>
          </a:p>
          <a:p>
            <a:pPr lvl="1"/>
            <a:r>
              <a:rPr lang="en-US" sz="1800" dirty="0" smtClean="0"/>
              <a:t>Data wrangling</a:t>
            </a:r>
          </a:p>
          <a:p>
            <a:pPr lvl="1"/>
            <a:r>
              <a:rPr lang="en-US" sz="1800" dirty="0" smtClean="0"/>
              <a:t>Predictive analysis</a:t>
            </a:r>
            <a:endParaRPr lang="en-US" sz="1800" dirty="0"/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 smtClean="0"/>
              <a:t>Interactive visual analytics</a:t>
            </a:r>
            <a:endParaRPr lang="en-US" sz="1800" dirty="0"/>
          </a:p>
          <a:p>
            <a:pPr lvl="1"/>
            <a:r>
              <a:rPr lang="en-US" sz="1800" dirty="0" smtClean="0"/>
              <a:t>Predictive analysis</a:t>
            </a:r>
          </a:p>
          <a:p>
            <a:pPr lvl="1"/>
            <a:r>
              <a:rPr lang="en-US" sz="1800" dirty="0" smtClean="0"/>
              <a:t>Visual results</a:t>
            </a:r>
          </a:p>
          <a:p>
            <a:pPr lvl="1"/>
            <a:r>
              <a:rPr lang="en-US" sz="1800" dirty="0" smtClean="0"/>
              <a:t>SQL results</a:t>
            </a:r>
          </a:p>
          <a:p>
            <a:pPr lvl="1"/>
            <a:r>
              <a:rPr lang="en-US" sz="1800" dirty="0" smtClean="0"/>
              <a:t>Interactive Folium map</a:t>
            </a:r>
          </a:p>
          <a:p>
            <a:pPr lvl="1"/>
            <a:r>
              <a:rPr lang="en-US" sz="1800" dirty="0" err="1" smtClean="0"/>
              <a:t>Plotly</a:t>
            </a:r>
            <a:r>
              <a:rPr lang="en-US" sz="1800" dirty="0" smtClean="0"/>
              <a:t> Dashboard</a:t>
            </a:r>
          </a:p>
          <a:p>
            <a:pPr lvl="1"/>
            <a:r>
              <a:rPr lang="en-US" sz="1800" dirty="0" smtClean="0"/>
              <a:t>Predictive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5832231" y="4493375"/>
            <a:ext cx="533784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</a:rPr>
              <a:t>Discussion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</a:rPr>
              <a:t>Findings and Implications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</a:rPr>
              <a:t>Conclusion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solidFill>
                  <a:srgbClr val="0070C0"/>
                </a:solidFill>
                <a:latin typeface="IBM Plex Mono Text" panose="020B0509050203000203" pitchFamily="49" charset="0"/>
              </a:rPr>
              <a:t>Appendix</a:t>
            </a:r>
          </a:p>
          <a:p>
            <a:endParaRPr lang="en-US" dirty="0"/>
          </a:p>
        </p:txBody>
      </p:sp>
      <p:pic>
        <p:nvPicPr>
          <p:cNvPr id="3074" name="Picture 2" descr="https://www.startpage.com/av/proxy-image?piurl=https%3A%2F%2Fencrypted-tbn0.gstatic.com%2Fimages%3Fq%3Dtbn%3AANd9GcTfRO1V5yF5Jgu4rbzJAzQs46escrg26z8_LLDxkCoJSucASUY%26s&amp;sp=1655912478Ted1cffd37bfcc70d55919c45c0e642cdb26349642c02b6a7db9b6039e709d80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1" y="1678971"/>
            <a:ext cx="4310628" cy="256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EDA with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181" y="1523635"/>
            <a:ext cx="4078128" cy="1536088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US" sz="8000" dirty="0" smtClean="0"/>
              <a:t>Count </a:t>
            </a:r>
            <a:r>
              <a:rPr lang="en-US" sz="8000" dirty="0"/>
              <a:t>of successful </a:t>
            </a:r>
            <a:r>
              <a:rPr lang="en-US" sz="8000" dirty="0" err="1"/>
              <a:t>landing_outcomes</a:t>
            </a:r>
            <a:r>
              <a:rPr lang="en-US" sz="8000" dirty="0"/>
              <a:t> between the date 04-06-2010 and 20-03-2017 in descending </a:t>
            </a:r>
            <a:r>
              <a:rPr lang="en-US" sz="8000" dirty="0" smtClean="0"/>
              <a:t>order</a:t>
            </a:r>
            <a:endParaRPr lang="en-US" sz="8000" dirty="0"/>
          </a:p>
          <a:p>
            <a:r>
              <a:rPr lang="en-US" dirty="0"/>
              <a:t/>
            </a:r>
            <a:br>
              <a:rPr lang="en-US" dirty="0"/>
            </a:br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10" y="1523635"/>
            <a:ext cx="6835732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Folium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549368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Here is are the launches from </a:t>
            </a:r>
            <a:r>
              <a:rPr lang="en-US" sz="2200" dirty="0" smtClean="0"/>
              <a:t>VAFB: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5530" y="1545920"/>
            <a:ext cx="549368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Here is are the launches from </a:t>
            </a:r>
            <a:r>
              <a:rPr lang="en-US" sz="2200" dirty="0" smtClean="0"/>
              <a:t>KSC: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7" y="2384969"/>
            <a:ext cx="3898600" cy="389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3" y="2384969"/>
            <a:ext cx="4160636" cy="36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Folium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549368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Here is are the launches from CCAFS_SLC: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5530" y="1545920"/>
            <a:ext cx="549368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Here is are the launches from CCAFS_LC: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2" y="2232816"/>
            <a:ext cx="4221917" cy="3494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40" y="2232816"/>
            <a:ext cx="4545775" cy="37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Plotly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5493689" cy="559407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smtClean="0"/>
              <a:t>Here is the distribution of successful launches amongst the launch sites:</a:t>
            </a:r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8476" y="1478453"/>
            <a:ext cx="6387617" cy="75436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Here are the failure and success counts/percentages of launches from VAFB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1" y="2232817"/>
            <a:ext cx="5117714" cy="2998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10" y="2232817"/>
            <a:ext cx="5654530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Plotly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5493689" cy="559407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Here are the failure and success counts/percentages of launches from </a:t>
            </a:r>
            <a:r>
              <a:rPr lang="en-US" sz="2200" dirty="0" smtClean="0"/>
              <a:t>KSC</a:t>
            </a:r>
            <a:endParaRPr lang="en-US" sz="1800" dirty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8476" y="1478453"/>
            <a:ext cx="6387617" cy="75436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Here are the failure and success counts/percentages of launches from CCAFS SLC</a:t>
            </a:r>
            <a:endParaRPr lang="en-US" sz="1800" dirty="0" smtClean="0"/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8" y="2367755"/>
            <a:ext cx="5272907" cy="3074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8773"/>
            <a:ext cx="4683264" cy="27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9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Plotly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5493689" cy="559407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Here are the failure and success counts/percentages of launches from </a:t>
            </a:r>
            <a:r>
              <a:rPr lang="en-US" sz="2200" dirty="0" smtClean="0"/>
              <a:t>CCAFS LC</a:t>
            </a:r>
            <a:endParaRPr lang="en-US" sz="1800" dirty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0" y="2327618"/>
            <a:ext cx="5181600" cy="3048414"/>
          </a:xfrm>
        </p:spPr>
      </p:pic>
    </p:spTree>
    <p:extLst>
      <p:ext uri="{BB962C8B-B14F-4D97-AF65-F5344CB8AC3E}">
        <p14:creationId xmlns:p14="http://schemas.microsoft.com/office/powerpoint/2010/main" val="1342373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Plotly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1122347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Here </a:t>
            </a:r>
            <a:r>
              <a:rPr lang="en-US" sz="2200" dirty="0" smtClean="0"/>
              <a:t>is the spread of successes and failures broken down by payload mass and booster version for all launches</a:t>
            </a:r>
            <a:endParaRPr lang="en-US" sz="1800" dirty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880"/>
            <a:ext cx="11817240" cy="39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06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Plotly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1122347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Here </a:t>
            </a:r>
            <a:r>
              <a:rPr lang="en-US" sz="2200" dirty="0" smtClean="0"/>
              <a:t>is the spread of successes and failures broken down by payload mass and booster version for launches from VAFB</a:t>
            </a:r>
            <a:endParaRPr lang="en-US" sz="1800" dirty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" y="2097880"/>
            <a:ext cx="12187383" cy="417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63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Plotly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1122347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Here </a:t>
            </a:r>
            <a:r>
              <a:rPr lang="en-US" sz="2200" dirty="0" smtClean="0"/>
              <a:t>is the spread of successes and failures broken down by payload mass and booster version for launches from KSC</a:t>
            </a:r>
            <a:endParaRPr lang="en-US" sz="1800" dirty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2996"/>
            <a:ext cx="12139933" cy="404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1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Plotly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1122347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Here </a:t>
            </a:r>
            <a:r>
              <a:rPr lang="en-US" sz="2200" dirty="0" smtClean="0"/>
              <a:t>is the spread of successes and failures broken down by payload mass and booster version for launches from CCAFS SLC</a:t>
            </a:r>
            <a:endParaRPr lang="en-US" sz="1800" dirty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983"/>
            <a:ext cx="12195626" cy="42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4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926" y="1688898"/>
            <a:ext cx="9825636" cy="446544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Data was collected from a </a:t>
            </a:r>
            <a:r>
              <a:rPr lang="en-US" sz="2400" dirty="0" err="1" smtClean="0"/>
              <a:t>SpaceX</a:t>
            </a:r>
            <a:r>
              <a:rPr lang="en-US" sz="2400" dirty="0" smtClean="0"/>
              <a:t> API as well as scrapped from a Wikipedia page</a:t>
            </a:r>
          </a:p>
          <a:p>
            <a:r>
              <a:rPr lang="en-US" sz="2400" dirty="0" smtClean="0"/>
              <a:t>Missing data was treated and </a:t>
            </a:r>
            <a:r>
              <a:rPr lang="en-US" sz="2400" dirty="0" smtClean="0"/>
              <a:t>relevant data was then analyzed</a:t>
            </a:r>
            <a:endParaRPr lang="en-US" sz="2400" dirty="0"/>
          </a:p>
          <a:p>
            <a:r>
              <a:rPr lang="en-US" sz="2400" dirty="0" smtClean="0"/>
              <a:t>Plots, queries, and dashboards were made to visualize the data.</a:t>
            </a:r>
            <a:endParaRPr lang="en-US" sz="2400" dirty="0"/>
          </a:p>
          <a:p>
            <a:r>
              <a:rPr lang="en-US" sz="2400" dirty="0"/>
              <a:t>V1.1 boosters have a poor success rate</a:t>
            </a:r>
          </a:p>
          <a:p>
            <a:r>
              <a:rPr lang="en-US" sz="2400" dirty="0"/>
              <a:t>KSC launches have the best results with B4 boosters, and with launch payloads under 5.5k kg </a:t>
            </a:r>
          </a:p>
          <a:p>
            <a:r>
              <a:rPr lang="en-US" sz="2400" dirty="0"/>
              <a:t>CCAFS LC launches have the best results with FT boosters</a:t>
            </a:r>
          </a:p>
          <a:p>
            <a:r>
              <a:rPr lang="en-US" sz="2400" dirty="0"/>
              <a:t>Launches to the ES-L1, GEO, HEO, and SSO orbits have not resulted in failures.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</a:t>
            </a:r>
            <a:r>
              <a:rPr lang="en-US" dirty="0" err="1" smtClean="0"/>
              <a:t>Plotly</a:t>
            </a:r>
            <a:r>
              <a:rPr lang="en-US" dirty="0" smtClean="0"/>
              <a:t>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11223479" cy="559407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Here </a:t>
            </a:r>
            <a:r>
              <a:rPr lang="en-US" sz="2200" dirty="0" smtClean="0"/>
              <a:t>is the spread of successes and failures broken down by payload mass and booster version for launches from CCAFS LC</a:t>
            </a:r>
            <a:endParaRPr lang="en-US" sz="1800" dirty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8137"/>
            <a:ext cx="11971695" cy="42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45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RESULTS: Predictive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520594" cy="396850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calculated accuracies of the </a:t>
            </a:r>
            <a:r>
              <a:rPr lang="en-US" sz="2200" dirty="0" err="1" smtClean="0"/>
              <a:t>GridSearch</a:t>
            </a:r>
            <a:r>
              <a:rPr lang="en-US" sz="2200" dirty="0" smtClean="0"/>
              <a:t> models used were:</a:t>
            </a:r>
          </a:p>
          <a:p>
            <a:pPr lvl="1"/>
            <a:r>
              <a:rPr lang="en-US" sz="1800" dirty="0" smtClean="0"/>
              <a:t>Logistic regression: 82.22%</a:t>
            </a:r>
          </a:p>
          <a:p>
            <a:pPr lvl="1"/>
            <a:r>
              <a:rPr lang="en-US" sz="1800" dirty="0" smtClean="0"/>
              <a:t>SVM: 82.22%</a:t>
            </a:r>
          </a:p>
          <a:p>
            <a:pPr lvl="1"/>
            <a:r>
              <a:rPr lang="en-US" sz="1800" dirty="0" smtClean="0"/>
              <a:t>Decision tree classifier: 88.88%</a:t>
            </a:r>
          </a:p>
          <a:p>
            <a:pPr lvl="1"/>
            <a:r>
              <a:rPr lang="en-US" sz="1800" dirty="0" smtClean="0"/>
              <a:t>K-Nearest Neighbors: 84.44%</a:t>
            </a:r>
          </a:p>
          <a:p>
            <a:r>
              <a:rPr lang="en-US" sz="2200" dirty="0" smtClean="0"/>
              <a:t>Therefore, the best model to use going forward is the Decision tree classifier.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821" y="1538473"/>
            <a:ext cx="5493689" cy="559407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5530" y="1545920"/>
            <a:ext cx="5493689" cy="559407"/>
          </a:xfrm>
        </p:spPr>
        <p:txBody>
          <a:bodyPr>
            <a:normAutofit/>
          </a:bodyPr>
          <a:lstStyle/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0357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638" y="1690688"/>
            <a:ext cx="10982924" cy="41474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KSC is the launch site with the best success rate based on the Folium and </a:t>
            </a:r>
            <a:r>
              <a:rPr lang="en-US" dirty="0" err="1" smtClean="0"/>
              <a:t>Plotly</a:t>
            </a:r>
            <a:r>
              <a:rPr lang="en-US" dirty="0" smtClean="0"/>
              <a:t> results</a:t>
            </a:r>
            <a:endParaRPr lang="en-US" dirty="0"/>
          </a:p>
          <a:p>
            <a:r>
              <a:rPr lang="en-US" dirty="0" smtClean="0"/>
              <a:t>FT boosters carrying a payload under 6k kg have a good success rate</a:t>
            </a:r>
          </a:p>
          <a:p>
            <a:r>
              <a:rPr lang="en-US" dirty="0" smtClean="0"/>
              <a:t>V1.1 boosters have a poor success rate</a:t>
            </a:r>
            <a:endParaRPr lang="en-US" dirty="0"/>
          </a:p>
          <a:p>
            <a:r>
              <a:rPr lang="en-US" dirty="0" smtClean="0"/>
              <a:t>KSC launches have the best results with B4 boosters, and with launch payloads under 5.5k kg </a:t>
            </a:r>
            <a:endParaRPr lang="en-US" dirty="0"/>
          </a:p>
          <a:p>
            <a:r>
              <a:rPr lang="en-US" dirty="0" smtClean="0"/>
              <a:t>CCAFS LC launches have the best results with FT boosters</a:t>
            </a:r>
          </a:p>
          <a:p>
            <a:r>
              <a:rPr lang="en-US" dirty="0" smtClean="0"/>
              <a:t>Launches to the ES-L1, GEO, HEO, and SSO orbits have not resulted in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92368" y="1825625"/>
            <a:ext cx="73620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Reuse of stage 1 saves significant money for </a:t>
            </a:r>
            <a:r>
              <a:rPr lang="en-US" sz="2200" dirty="0" err="1" smtClean="0"/>
              <a:t>SpaceX</a:t>
            </a:r>
            <a:endParaRPr lang="en-US" sz="2200" dirty="0" smtClean="0"/>
          </a:p>
          <a:p>
            <a:r>
              <a:rPr lang="en-US" sz="2200" dirty="0" err="1" smtClean="0"/>
              <a:t>SpaceY</a:t>
            </a:r>
            <a:r>
              <a:rPr lang="en-US" sz="2200" dirty="0" smtClean="0"/>
              <a:t> requires the knowledge of </a:t>
            </a:r>
            <a:r>
              <a:rPr lang="en-US" sz="2200" dirty="0" err="1" smtClean="0"/>
              <a:t>SpaceX’s</a:t>
            </a:r>
            <a:r>
              <a:rPr lang="en-US" sz="2200" dirty="0" smtClean="0"/>
              <a:t> success in saving stage 1 from launches</a:t>
            </a:r>
          </a:p>
          <a:p>
            <a:r>
              <a:rPr lang="en-US" sz="2200" dirty="0" smtClean="0"/>
              <a:t>How has </a:t>
            </a:r>
            <a:r>
              <a:rPr lang="en-US" sz="2200" dirty="0" err="1" smtClean="0"/>
              <a:t>SpaceX</a:t>
            </a:r>
            <a:r>
              <a:rPr lang="en-US" sz="2200" dirty="0" smtClean="0"/>
              <a:t> done in saving stage 1?</a:t>
            </a:r>
          </a:p>
          <a:p>
            <a:r>
              <a:rPr lang="en-US" sz="2200" dirty="0" smtClean="0"/>
              <a:t>Will future </a:t>
            </a:r>
            <a:r>
              <a:rPr lang="en-US" sz="2200" dirty="0" err="1" smtClean="0"/>
              <a:t>SpaceX</a:t>
            </a:r>
            <a:r>
              <a:rPr lang="en-US" sz="2200" dirty="0" smtClean="0"/>
              <a:t> launches succeed?</a:t>
            </a:r>
            <a:endParaRPr lang="en-US" sz="2200" dirty="0"/>
          </a:p>
          <a:p>
            <a:r>
              <a:rPr lang="en-US" sz="2200" dirty="0" smtClean="0"/>
              <a:t>What factors effect </a:t>
            </a:r>
            <a:r>
              <a:rPr lang="en-US" sz="2200" dirty="0" err="1" smtClean="0"/>
              <a:t>SpaceX</a:t>
            </a:r>
            <a:r>
              <a:rPr lang="en-US" sz="2200" dirty="0" smtClean="0"/>
              <a:t> launch success?</a:t>
            </a:r>
          </a:p>
          <a:p>
            <a:pPr lvl="1"/>
            <a:r>
              <a:rPr lang="en-US" sz="1800" dirty="0" smtClean="0"/>
              <a:t>Launch site</a:t>
            </a:r>
          </a:p>
          <a:p>
            <a:pPr lvl="1"/>
            <a:r>
              <a:rPr lang="en-US" sz="1800" dirty="0" smtClean="0"/>
              <a:t>Payload</a:t>
            </a:r>
          </a:p>
          <a:p>
            <a:pPr lvl="1"/>
            <a:r>
              <a:rPr lang="en-US" sz="1800" dirty="0" smtClean="0"/>
              <a:t>Booster version</a:t>
            </a:r>
          </a:p>
          <a:p>
            <a:pPr lvl="1"/>
            <a:r>
              <a:rPr lang="en-US" sz="1800" dirty="0" smtClean="0"/>
              <a:t>Orbit</a:t>
            </a:r>
          </a:p>
          <a:p>
            <a:pPr lvl="1"/>
            <a:r>
              <a:rPr lang="en-US" sz="1800" dirty="0" smtClean="0"/>
              <a:t>Etc.</a:t>
            </a:r>
            <a:endParaRPr lang="en-US" sz="1800" dirty="0"/>
          </a:p>
        </p:txBody>
      </p:sp>
      <p:pic>
        <p:nvPicPr>
          <p:cNvPr id="2050" name="Picture 2" descr="https://www.startpage.com/av/proxy-image?piurl=https%3A%2F%2Fencrypted-tbn0.gstatic.com%2Fimages%3Fq%3Dtbn%3AANd9GcQgDQaASjS_2bvJ8JHqcaa0jT72dd4X5lQCiaJPTf9nTtQmfywb%26s&amp;sp=1655911937T3d703ba39804e5417da4ce8a71814d42509bacd252cf078d853ba6c6bf81e3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4" y="2499090"/>
            <a:ext cx="3761831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929301" cy="915827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METHODOLOGY: Collection and Wrangling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458" y="1702205"/>
            <a:ext cx="11423849" cy="271739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Data sources for </a:t>
            </a:r>
            <a:r>
              <a:rPr lang="en-US" sz="2200" dirty="0" err="1" smtClean="0"/>
              <a:t>SpaceX</a:t>
            </a:r>
            <a:r>
              <a:rPr lang="en-US" sz="2200" dirty="0" smtClean="0"/>
              <a:t> launches:</a:t>
            </a:r>
          </a:p>
          <a:p>
            <a:pPr lvl="1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api.spacexdata.com/v4/launches/past</a:t>
            </a:r>
            <a:endParaRPr lang="en-US" sz="1800" dirty="0" smtClean="0"/>
          </a:p>
          <a:p>
            <a:pPr lvl="1"/>
            <a:r>
              <a:rPr lang="en-US" sz="1800" dirty="0" smtClean="0"/>
              <a:t>https</a:t>
            </a:r>
            <a:r>
              <a:rPr lang="en-US" sz="1800" dirty="0"/>
              <a:t>://en.wikipedia.org/w/index.php?title=List_of_Falcon_9_and_Falcon_Heavy_launches&amp;oldid=1027686922</a:t>
            </a:r>
            <a:endParaRPr lang="en-US" sz="1400" dirty="0"/>
          </a:p>
          <a:p>
            <a:r>
              <a:rPr lang="en-US" sz="2200" dirty="0" smtClean="0"/>
              <a:t>Data wrangling:</a:t>
            </a:r>
          </a:p>
          <a:p>
            <a:pPr lvl="1"/>
            <a:r>
              <a:rPr lang="en-US" sz="1800" dirty="0" smtClean="0"/>
              <a:t>Functions were used to grab desired columns of data</a:t>
            </a:r>
          </a:p>
          <a:p>
            <a:pPr lvl="1"/>
            <a:r>
              <a:rPr lang="en-US" sz="1800" dirty="0" smtClean="0"/>
              <a:t>Non-Falcon 9 launches were filtered out</a:t>
            </a:r>
          </a:p>
          <a:p>
            <a:pPr lvl="1"/>
            <a:r>
              <a:rPr lang="en-US" sz="1800" dirty="0" smtClean="0"/>
              <a:t>Unknown payload masses replaced with average value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8" y="4689808"/>
            <a:ext cx="4848559" cy="3159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8" y="5275962"/>
            <a:ext cx="9391568" cy="6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</a:t>
            </a:r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24747" cy="363439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Check for success/failure of missions by plotting relationships:</a:t>
            </a:r>
          </a:p>
          <a:p>
            <a:pPr lvl="1"/>
            <a:r>
              <a:rPr lang="en-US" sz="1800" dirty="0" smtClean="0"/>
              <a:t>Payload mass vs flight number</a:t>
            </a:r>
          </a:p>
          <a:p>
            <a:pPr lvl="1"/>
            <a:r>
              <a:rPr lang="en-US" sz="1800" dirty="0" smtClean="0"/>
              <a:t>Launch site vs flight number</a:t>
            </a:r>
          </a:p>
          <a:p>
            <a:pPr lvl="1"/>
            <a:r>
              <a:rPr lang="en-US" sz="1800" dirty="0" smtClean="0"/>
              <a:t>Launch site vs payload mass</a:t>
            </a:r>
          </a:p>
          <a:p>
            <a:pPr lvl="1"/>
            <a:r>
              <a:rPr lang="en-US" sz="1800" dirty="0" smtClean="0"/>
              <a:t>Orbit vs flight number</a:t>
            </a:r>
          </a:p>
          <a:p>
            <a:pPr lvl="1"/>
            <a:r>
              <a:rPr lang="en-US" sz="1800" dirty="0" smtClean="0"/>
              <a:t>Orbit vs payload mass</a:t>
            </a:r>
          </a:p>
          <a:p>
            <a:r>
              <a:rPr lang="en-US" sz="2200" dirty="0" smtClean="0"/>
              <a:t>Look into success percentages by orbit</a:t>
            </a:r>
          </a:p>
          <a:p>
            <a:r>
              <a:rPr lang="en-US" sz="2200" dirty="0" smtClean="0"/>
              <a:t>Track yearly success overall</a:t>
            </a:r>
          </a:p>
        </p:txBody>
      </p:sp>
    </p:spTree>
    <p:extLst>
      <p:ext uri="{BB962C8B-B14F-4D97-AF65-F5344CB8AC3E}">
        <p14:creationId xmlns:p14="http://schemas.microsoft.com/office/powerpoint/2010/main" val="326992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365125"/>
            <a:ext cx="10791092" cy="1325563"/>
          </a:xfrm>
        </p:spPr>
        <p:txBody>
          <a:bodyPr/>
          <a:lstStyle/>
          <a:p>
            <a:r>
              <a:rPr lang="en-US" dirty="0"/>
              <a:t>METHODOLOGY: </a:t>
            </a:r>
            <a:r>
              <a:rPr lang="en-US" dirty="0" smtClean="0"/>
              <a:t>EDA and </a:t>
            </a:r>
            <a:r>
              <a:rPr lang="en-US" dirty="0" err="1" smtClean="0"/>
              <a:t>Viz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424747" cy="3634397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Check success of launches with heaviest payloads</a:t>
            </a:r>
          </a:p>
          <a:p>
            <a:r>
              <a:rPr lang="en-US" sz="2200" dirty="0" smtClean="0"/>
              <a:t>Compare totals of failures vs successes</a:t>
            </a:r>
          </a:p>
          <a:p>
            <a:r>
              <a:rPr lang="en-US" sz="2200" dirty="0" smtClean="0"/>
              <a:t>Investigate relationship between booster version and payload mass</a:t>
            </a:r>
          </a:p>
          <a:p>
            <a:r>
              <a:rPr lang="en-US" sz="2200" dirty="0" smtClean="0"/>
              <a:t>Find the average payload</a:t>
            </a:r>
          </a:p>
          <a:p>
            <a:r>
              <a:rPr lang="en-US" sz="2200" dirty="0"/>
              <a:t>Count successes and failures for each launch site</a:t>
            </a:r>
          </a:p>
          <a:p>
            <a:pPr lvl="1"/>
            <a:r>
              <a:rPr lang="en-US" sz="1800" dirty="0"/>
              <a:t>Use Folium module and marker clusters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1500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3"/>
            <a:ext cx="10999640" cy="87186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METHODOLOGY: </a:t>
            </a:r>
            <a:r>
              <a:rPr lang="en-US" dirty="0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459" y="1702205"/>
            <a:ext cx="11365234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/>
              <a:t>Predictive analysis preparation:</a:t>
            </a:r>
          </a:p>
          <a:p>
            <a:pPr lvl="1"/>
            <a:r>
              <a:rPr lang="en-US" sz="1800" dirty="0" smtClean="0"/>
              <a:t>Data normalized with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</a:t>
            </a:r>
            <a:r>
              <a:rPr lang="en-US" sz="1800" dirty="0" err="1" smtClean="0"/>
              <a:t>preprocessing.StandardScaler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smtClean="0"/>
              <a:t>Data prepared </a:t>
            </a:r>
            <a:r>
              <a:rPr lang="en-US" sz="1800" dirty="0"/>
              <a:t>with </a:t>
            </a:r>
            <a:r>
              <a:rPr lang="en-US" sz="1800" dirty="0" err="1"/>
              <a:t>train_test_split</a:t>
            </a:r>
            <a:r>
              <a:rPr lang="en-US" sz="1800" dirty="0"/>
              <a:t> w/ test size = 0.2 and random state = </a:t>
            </a:r>
            <a:r>
              <a:rPr lang="en-US" sz="1800" dirty="0" smtClean="0"/>
              <a:t>2</a:t>
            </a:r>
          </a:p>
          <a:p>
            <a:pPr lvl="1"/>
            <a:r>
              <a:rPr lang="en-US" sz="1800" dirty="0" smtClean="0"/>
              <a:t>Test set consisted of 18 samples</a:t>
            </a:r>
          </a:p>
          <a:p>
            <a:r>
              <a:rPr lang="en-US" sz="2200" dirty="0" smtClean="0"/>
              <a:t>Logistic regression </a:t>
            </a:r>
            <a:r>
              <a:rPr lang="en-US" sz="2200" dirty="0" err="1" smtClean="0"/>
              <a:t>GridSearch</a:t>
            </a:r>
            <a:r>
              <a:rPr lang="en-US" sz="2200" dirty="0" smtClean="0"/>
              <a:t> conducted</a:t>
            </a:r>
          </a:p>
          <a:p>
            <a:pPr lvl="1"/>
            <a:r>
              <a:rPr lang="en-US" sz="1800" dirty="0" smtClean="0"/>
              <a:t>“C</a:t>
            </a:r>
            <a:r>
              <a:rPr lang="en-US" sz="1800" dirty="0"/>
              <a:t>":[0.01,0.1,1</a:t>
            </a:r>
            <a:r>
              <a:rPr lang="en-US" sz="1800" dirty="0" smtClean="0"/>
              <a:t>]</a:t>
            </a:r>
          </a:p>
          <a:p>
            <a:pPr lvl="1"/>
            <a:r>
              <a:rPr lang="en-US" sz="1800" dirty="0" smtClean="0"/>
              <a:t>'penalty</a:t>
            </a:r>
            <a:r>
              <a:rPr lang="en-US" sz="1800" dirty="0"/>
              <a:t>':['l2</a:t>
            </a:r>
            <a:r>
              <a:rPr lang="en-US" sz="1800" dirty="0" smtClean="0"/>
              <a:t>']</a:t>
            </a:r>
          </a:p>
          <a:p>
            <a:pPr lvl="1"/>
            <a:r>
              <a:rPr lang="en-US" sz="1800" dirty="0" smtClean="0"/>
              <a:t>'solver</a:t>
            </a:r>
            <a:r>
              <a:rPr lang="en-US" sz="1800" dirty="0"/>
              <a:t>':['</a:t>
            </a:r>
            <a:r>
              <a:rPr lang="en-US" sz="1800" dirty="0" err="1"/>
              <a:t>lbfgs</a:t>
            </a:r>
            <a:r>
              <a:rPr lang="en-US" sz="1800" dirty="0" smtClean="0"/>
              <a:t>']}</a:t>
            </a:r>
          </a:p>
          <a:p>
            <a:pPr lvl="1"/>
            <a:r>
              <a:rPr lang="en-US" sz="1800" dirty="0" smtClean="0"/>
              <a:t>cv = 10</a:t>
            </a:r>
          </a:p>
          <a:p>
            <a:r>
              <a:rPr lang="en-US" sz="2200" dirty="0"/>
              <a:t>SVM </a:t>
            </a:r>
            <a:r>
              <a:rPr lang="en-US" sz="2200" dirty="0" err="1"/>
              <a:t>GridSearch</a:t>
            </a:r>
            <a:r>
              <a:rPr lang="en-US" sz="2200" dirty="0"/>
              <a:t> conducted</a:t>
            </a:r>
          </a:p>
          <a:p>
            <a:pPr lvl="1"/>
            <a:r>
              <a:rPr lang="en-US" sz="1800" dirty="0" smtClean="0"/>
              <a:t>'kernel</a:t>
            </a:r>
            <a:r>
              <a:rPr lang="en-US" sz="1800" dirty="0"/>
              <a:t>':('linear', '</a:t>
            </a:r>
            <a:r>
              <a:rPr lang="en-US" sz="1800" dirty="0" err="1"/>
              <a:t>rbf</a:t>
            </a:r>
            <a:r>
              <a:rPr lang="en-US" sz="1800" dirty="0"/>
              <a:t>','poly','</a:t>
            </a:r>
            <a:r>
              <a:rPr lang="en-US" sz="1800" dirty="0" err="1"/>
              <a:t>rbf</a:t>
            </a:r>
            <a:r>
              <a:rPr lang="en-US" sz="1800" dirty="0"/>
              <a:t>', 'sigmoid</a:t>
            </a:r>
            <a:r>
              <a:rPr lang="en-US" sz="1800" dirty="0" smtClean="0"/>
              <a:t>')</a:t>
            </a:r>
          </a:p>
          <a:p>
            <a:pPr lvl="1"/>
            <a:r>
              <a:rPr lang="en-US" sz="1800" dirty="0" smtClean="0"/>
              <a:t>'C</a:t>
            </a:r>
            <a:r>
              <a:rPr lang="en-US" sz="1800" dirty="0"/>
              <a:t>': </a:t>
            </a:r>
            <a:r>
              <a:rPr lang="en-US" sz="1800" dirty="0" err="1"/>
              <a:t>np.logspace</a:t>
            </a:r>
            <a:r>
              <a:rPr lang="en-US" sz="1800" dirty="0"/>
              <a:t>(-3, 3, 5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'gamma</a:t>
            </a:r>
            <a:r>
              <a:rPr lang="en-US" sz="1800" dirty="0"/>
              <a:t>':</a:t>
            </a:r>
            <a:r>
              <a:rPr lang="en-US" sz="1800" dirty="0" err="1"/>
              <a:t>np.logspace</a:t>
            </a:r>
            <a:r>
              <a:rPr lang="en-US" sz="1800" dirty="0"/>
              <a:t>(-3, 3, 5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1800" dirty="0" smtClean="0"/>
              <a:t>cv = 10</a:t>
            </a:r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772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459" y="1702205"/>
            <a:ext cx="11365234" cy="4351338"/>
          </a:xfrm>
        </p:spPr>
        <p:txBody>
          <a:bodyPr>
            <a:normAutofit lnSpcReduction="10000"/>
          </a:bodyPr>
          <a:lstStyle/>
          <a:p>
            <a:endParaRPr lang="en-US" sz="2200" dirty="0" smtClean="0"/>
          </a:p>
          <a:p>
            <a:r>
              <a:rPr lang="en-US" sz="2200" dirty="0" smtClean="0"/>
              <a:t>Decision Tree Classifier </a:t>
            </a:r>
            <a:r>
              <a:rPr lang="en-US" sz="2200" dirty="0" err="1" smtClean="0"/>
              <a:t>GridSearch</a:t>
            </a:r>
            <a:r>
              <a:rPr lang="en-US" sz="2200" dirty="0" smtClean="0"/>
              <a:t> conducted</a:t>
            </a:r>
          </a:p>
          <a:p>
            <a:pPr lvl="1"/>
            <a:r>
              <a:rPr lang="en-US" sz="1800" dirty="0" smtClean="0"/>
              <a:t>'criterion</a:t>
            </a:r>
            <a:r>
              <a:rPr lang="en-US" sz="1800" dirty="0"/>
              <a:t>': ['</a:t>
            </a:r>
            <a:r>
              <a:rPr lang="en-US" sz="1800" dirty="0" err="1"/>
              <a:t>gini</a:t>
            </a:r>
            <a:r>
              <a:rPr lang="en-US" sz="1800" dirty="0"/>
              <a:t>', 'entropy</a:t>
            </a:r>
            <a:r>
              <a:rPr lang="en-US" sz="1800" dirty="0" smtClean="0"/>
              <a:t>']</a:t>
            </a:r>
          </a:p>
          <a:p>
            <a:pPr lvl="1"/>
            <a:r>
              <a:rPr lang="en-US" sz="1800" dirty="0" smtClean="0"/>
              <a:t>'splitter</a:t>
            </a:r>
            <a:r>
              <a:rPr lang="en-US" sz="1800" dirty="0"/>
              <a:t>': ['best', 'random</a:t>
            </a:r>
            <a:r>
              <a:rPr lang="en-US" sz="1800" dirty="0" smtClean="0"/>
              <a:t>']</a:t>
            </a:r>
          </a:p>
          <a:p>
            <a:pPr lvl="1"/>
            <a:r>
              <a:rPr lang="en-US" sz="1800" dirty="0" smtClean="0"/>
              <a:t>'</a:t>
            </a:r>
            <a:r>
              <a:rPr lang="en-US" sz="1800" dirty="0" err="1" smtClean="0"/>
              <a:t>max_depth</a:t>
            </a:r>
            <a:r>
              <a:rPr lang="en-US" sz="1800" dirty="0"/>
              <a:t>': [2*n for n in range(1,10</a:t>
            </a:r>
            <a:r>
              <a:rPr lang="en-US" sz="1800" dirty="0" smtClean="0"/>
              <a:t>)]</a:t>
            </a:r>
          </a:p>
          <a:p>
            <a:pPr lvl="1"/>
            <a:r>
              <a:rPr lang="en-US" sz="1800" dirty="0" smtClean="0"/>
              <a:t>'</a:t>
            </a:r>
            <a:r>
              <a:rPr lang="en-US" sz="1800" dirty="0" err="1" smtClean="0"/>
              <a:t>max_features</a:t>
            </a:r>
            <a:r>
              <a:rPr lang="en-US" sz="1800" dirty="0"/>
              <a:t>': ['auto', '</a:t>
            </a:r>
            <a:r>
              <a:rPr lang="en-US" sz="1800" dirty="0" err="1"/>
              <a:t>sqrt</a:t>
            </a:r>
            <a:r>
              <a:rPr lang="en-US" sz="1800" dirty="0" smtClean="0"/>
              <a:t>']</a:t>
            </a:r>
          </a:p>
          <a:p>
            <a:pPr lvl="1"/>
            <a:r>
              <a:rPr lang="en-US" sz="1800" dirty="0" smtClean="0"/>
              <a:t>'</a:t>
            </a:r>
            <a:r>
              <a:rPr lang="en-US" sz="1800" dirty="0" err="1" smtClean="0"/>
              <a:t>min_samples_leaf</a:t>
            </a:r>
            <a:r>
              <a:rPr lang="en-US" sz="1800" dirty="0"/>
              <a:t>': [1, 2, 4</a:t>
            </a:r>
            <a:r>
              <a:rPr lang="en-US" sz="1800" dirty="0" smtClean="0"/>
              <a:t>]</a:t>
            </a:r>
          </a:p>
          <a:p>
            <a:pPr lvl="1"/>
            <a:r>
              <a:rPr lang="en-US" sz="1800" dirty="0" smtClean="0"/>
              <a:t>'</a:t>
            </a:r>
            <a:r>
              <a:rPr lang="en-US" sz="1800" dirty="0" err="1" smtClean="0"/>
              <a:t>min_samples_split</a:t>
            </a:r>
            <a:r>
              <a:rPr lang="en-US" sz="1800" dirty="0"/>
              <a:t>': [2, 5, 10</a:t>
            </a:r>
            <a:r>
              <a:rPr lang="en-US" sz="1800" dirty="0" smtClean="0"/>
              <a:t>]}</a:t>
            </a:r>
          </a:p>
          <a:p>
            <a:pPr lvl="1"/>
            <a:r>
              <a:rPr lang="en-US" sz="1800" dirty="0" smtClean="0"/>
              <a:t>cv = 10</a:t>
            </a:r>
          </a:p>
          <a:p>
            <a:r>
              <a:rPr lang="en-US" sz="2200" dirty="0" smtClean="0"/>
              <a:t>K-Nearest Neighbors </a:t>
            </a:r>
            <a:r>
              <a:rPr lang="en-US" sz="2200" dirty="0" err="1" smtClean="0"/>
              <a:t>GridSearch</a:t>
            </a:r>
            <a:r>
              <a:rPr lang="en-US" sz="2200" dirty="0" smtClean="0"/>
              <a:t> conducted</a:t>
            </a:r>
          </a:p>
          <a:p>
            <a:pPr lvl="1"/>
            <a:r>
              <a:rPr lang="en-US" sz="1800" dirty="0"/>
              <a:t>'</a:t>
            </a:r>
            <a:r>
              <a:rPr lang="en-US" sz="1800" dirty="0" err="1"/>
              <a:t>n_neighbors</a:t>
            </a:r>
            <a:r>
              <a:rPr lang="en-US" sz="1800" dirty="0"/>
              <a:t>': [1, 2, 3, 4, 5, 6, 7, 8, 9, 10</a:t>
            </a:r>
            <a:r>
              <a:rPr lang="en-US" sz="1800" dirty="0" smtClean="0"/>
              <a:t>]</a:t>
            </a:r>
            <a:endParaRPr lang="en-US" sz="1800" dirty="0"/>
          </a:p>
          <a:p>
            <a:pPr lvl="1"/>
            <a:r>
              <a:rPr lang="en-US" sz="1800" dirty="0" smtClean="0"/>
              <a:t>'algorithm</a:t>
            </a:r>
            <a:r>
              <a:rPr lang="en-US" sz="1800" dirty="0"/>
              <a:t>': ['auto', '</a:t>
            </a:r>
            <a:r>
              <a:rPr lang="en-US" sz="1800" dirty="0" err="1"/>
              <a:t>ball_tree</a:t>
            </a:r>
            <a:r>
              <a:rPr lang="en-US" sz="1800" dirty="0"/>
              <a:t>', '</a:t>
            </a:r>
            <a:r>
              <a:rPr lang="en-US" sz="1800" dirty="0" err="1"/>
              <a:t>kd_tree</a:t>
            </a:r>
            <a:r>
              <a:rPr lang="en-US" sz="1800" dirty="0"/>
              <a:t>', 'brute</a:t>
            </a:r>
            <a:r>
              <a:rPr lang="en-US" sz="1800" dirty="0" smtClean="0"/>
              <a:t>']</a:t>
            </a:r>
            <a:endParaRPr lang="en-US" sz="1800" dirty="0"/>
          </a:p>
          <a:p>
            <a:pPr lvl="1"/>
            <a:r>
              <a:rPr lang="en-US" sz="1800" dirty="0" smtClean="0"/>
              <a:t>'p</a:t>
            </a:r>
            <a:r>
              <a:rPr lang="en-US" sz="1800" dirty="0"/>
              <a:t>': [1,2</a:t>
            </a:r>
            <a:r>
              <a:rPr lang="en-US" sz="1800" dirty="0" smtClean="0"/>
              <a:t>]</a:t>
            </a:r>
          </a:p>
          <a:p>
            <a:pPr lvl="1"/>
            <a:r>
              <a:rPr lang="en-US" sz="1800" dirty="0" smtClean="0"/>
              <a:t>cv = 10</a:t>
            </a:r>
          </a:p>
          <a:p>
            <a:endParaRPr lang="en-US" sz="2200" dirty="0" smtClean="0"/>
          </a:p>
          <a:p>
            <a:pPr lvl="1"/>
            <a:endParaRPr lang="en-US" sz="1800" dirty="0" smtClean="0"/>
          </a:p>
          <a:p>
            <a:endParaRPr lang="en-US" sz="2200" dirty="0"/>
          </a:p>
          <a:p>
            <a:pPr lvl="1"/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3493" cy="1050437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METHODOLOGY: </a:t>
            </a:r>
            <a:r>
              <a:rPr lang="en-US" dirty="0"/>
              <a:t>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64787275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infopath/2007/PartnerControls"/>
    <ds:schemaRef ds:uri="155be751-a274-42e8-93fb-f39d3b9bccc8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f80a141d-92ca-4d3d-9308-f7e7b1d44ce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1112</Words>
  <Application>Microsoft Office PowerPoint</Application>
  <PresentationFormat>Widescreen</PresentationFormat>
  <Paragraphs>255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SpaceX Launch Stage 1 Outcome Analysis </vt:lpstr>
      <vt:lpstr>OUTLINE</vt:lpstr>
      <vt:lpstr>EXECUTIVE SUMMARY</vt:lpstr>
      <vt:lpstr>INTRODUCTION</vt:lpstr>
      <vt:lpstr>METHODOLOGY: Collection and Wrangling</vt:lpstr>
      <vt:lpstr>METHODOLOGY: EDA</vt:lpstr>
      <vt:lpstr>METHODOLOGY: EDA and Viz Analytics</vt:lpstr>
      <vt:lpstr>METHODOLOGY: Predictive analysis</vt:lpstr>
      <vt:lpstr>METHODOLOGY: Predictive analysis</vt:lpstr>
      <vt:lpstr>RESULTS: EDA with Visualization</vt:lpstr>
      <vt:lpstr>RESULTS: EDA with Visualization</vt:lpstr>
      <vt:lpstr>RESULTS: EDA with Visualization</vt:lpstr>
      <vt:lpstr>RESULTS: EDA with Visualization</vt:lpstr>
      <vt:lpstr>RESULTS: EDA with Visualization</vt:lpstr>
      <vt:lpstr>RESULTS: EDA with SQL</vt:lpstr>
      <vt:lpstr>RESULTS: EDA with SQL</vt:lpstr>
      <vt:lpstr>RESULTS: EDA with SQL</vt:lpstr>
      <vt:lpstr>RESULTS: EDA with SQL</vt:lpstr>
      <vt:lpstr>RESULTS: EDA with SQL</vt:lpstr>
      <vt:lpstr>RESULTS: EDA with SQL</vt:lpstr>
      <vt:lpstr>RESULTS: Folium</vt:lpstr>
      <vt:lpstr>RESULTS: Folium</vt:lpstr>
      <vt:lpstr>RESULTS: Plotly Dashboard</vt:lpstr>
      <vt:lpstr>RESULTS: Plotly Dashboard</vt:lpstr>
      <vt:lpstr>RESULTS: Plotly Dashboard</vt:lpstr>
      <vt:lpstr>RESULTS: Plotly Dashboard</vt:lpstr>
      <vt:lpstr>RESULTS: Plotly Dashboard</vt:lpstr>
      <vt:lpstr>RESULTS: Plotly Dashboard</vt:lpstr>
      <vt:lpstr>RESULTS: Plotly Dashboard</vt:lpstr>
      <vt:lpstr>RESULTS: Plotly Dashboard</vt:lpstr>
      <vt:lpstr>RESULTS: Predictive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Joshua Flieder</cp:lastModifiedBy>
  <cp:revision>50</cp:revision>
  <dcterms:created xsi:type="dcterms:W3CDTF">2020-10-28T18:29:43Z</dcterms:created>
  <dcterms:modified xsi:type="dcterms:W3CDTF">2022-06-22T21:04:47Z</dcterms:modified>
</cp:coreProperties>
</file>