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0"/>
  </p:notesMasterIdLst>
  <p:sldIdLst>
    <p:sldId id="256" r:id="rId5"/>
    <p:sldId id="257" r:id="rId6"/>
    <p:sldId id="260" r:id="rId7"/>
    <p:sldId id="261" r:id="rId8"/>
    <p:sldId id="262" r:id="rId9"/>
    <p:sldId id="280" r:id="rId10"/>
    <p:sldId id="281" r:id="rId11"/>
    <p:sldId id="282" r:id="rId12"/>
    <p:sldId id="283" r:id="rId13"/>
    <p:sldId id="258" r:id="rId14"/>
    <p:sldId id="264" r:id="rId15"/>
    <p:sldId id="278" r:id="rId16"/>
    <p:sldId id="279" r:id="rId17"/>
    <p:sldId id="267" r:id="rId18"/>
    <p:sldId id="268" r:id="rId19"/>
    <p:sldId id="269" r:id="rId20"/>
    <p:sldId id="270" r:id="rId21"/>
    <p:sldId id="272" r:id="rId22"/>
    <p:sldId id="273" r:id="rId23"/>
    <p:sldId id="274" r:id="rId24"/>
    <p:sldId id="275" r:id="rId25"/>
    <p:sldId id="284" r:id="rId26"/>
    <p:sldId id="285" r:id="rId27"/>
    <p:sldId id="276" r:id="rId28"/>
    <p:sldId id="277" r:id="rId29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93735" autoAdjust="0"/>
  </p:normalViewPr>
  <p:slideViewPr>
    <p:cSldViewPr snapToGrid="0" snapToObjects="1" showGuides="1">
      <p:cViewPr varScale="1">
        <p:scale>
          <a:sx n="80" d="100"/>
          <a:sy n="80" d="100"/>
        </p:scale>
        <p:origin x="97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66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customXml" Target="../ink/ink9.xml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37" Type="http://schemas.openxmlformats.org/officeDocument/2006/relationships/image" Target="../media/image4.gif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customXml" Target="../ink/ink31.xml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618" y="1997109"/>
            <a:ext cx="6292361" cy="1325563"/>
          </a:xfrm>
        </p:spPr>
        <p:txBody>
          <a:bodyPr anchor="ctr">
            <a:normAutofit fontScale="90000"/>
          </a:bodyPr>
          <a:lstStyle/>
          <a:p>
            <a:r>
              <a:rPr lang="en-US" dirty="0" smtClean="0">
                <a:solidFill>
                  <a:srgbClr val="0E659B"/>
                </a:solidFill>
              </a:rPr>
              <a:t>Programming Languages: Present and Future</a:t>
            </a:r>
            <a:endParaRPr lang="en-US" dirty="0">
              <a:solidFill>
                <a:srgbClr val="0E659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Josh Flieder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27 June, 2022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https://www.startpage.com/av/proxy-image?piurl=http%3A%2F%2Fres.cloudinary.com%2Fmanish%2Fimage%2Fupload%2Fv1411267416%2Fhappy_developer_jxnyk9.gif&amp;sp=1656336091T13676c2fc1696880daf1691ea69764db7077c1f609151acd329b7dc76d4c5a7c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134" y="1539020"/>
            <a:ext cx="4080524" cy="472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365125"/>
            <a:ext cx="11810756" cy="1325563"/>
          </a:xfrm>
        </p:spPr>
        <p:txBody>
          <a:bodyPr/>
          <a:lstStyle/>
          <a:p>
            <a:r>
              <a:rPr lang="en-US" dirty="0" smtClean="0"/>
              <a:t>Results: PROGRAMMING </a:t>
            </a:r>
            <a:r>
              <a:rPr lang="en-US" dirty="0"/>
              <a:t>LANGUAGE TRENDS</a:t>
            </a:r>
          </a:p>
        </p:txBody>
      </p:sp>
      <p:sp>
        <p:nvSpPr>
          <p:cNvPr id="5" name="AutoShape 2" descr="data:image/png;base64,iVBORw0KGgoAAAANSUhEUgAAAYsAAAEWCAYAAACXGLsWAAAAOXRFWHRTb2Z0d2FyZQBNYXRwbG90bGliIHZlcnNpb24zLjUuMiwgaHR0cHM6Ly9tYXRwbG90bGliLm9yZy8qNh9FAAAACXBIWXMAAAsTAAALEwEAmpwYAAAhL0lEQVR4nO3debxd093H8c9XQowxNNeQBNGKKqpITKV4HvqItkqfGtJJqDalRalq6URb6fDo4EFRnVAtT2jV0GppiJqKIBUxVEwRQmJODCH8nj/WOu7OzblnnZvcc++NfN+v13ndfdbea+2199ln//Za+9y1FRGYmZk1skxvV8DMzPo+BwszMytysDAzsyIHCzMzK3KwMDOzIgcLMzMrcrCwHiNpqqRderseSwtJJ0p6StITLSp/F0kzGsw/U9I3W7Fu63kOFksZSXMrrzckvVx5/4luWsdESa90WNf2EbFpREzsjnVU1jVMUkjq353lLukkrQscDWwSEWt3U5khacNml4+IQyLiu10oX5L+IelbHdLHSHpA0opdqa91L3/BljIRsXJtWtLDwGci4u8tWNVhEfHLFpRrzVkfeDoiZnU1o6T+ETG/BXVqKCJC0sHArZL+EBFTJbUBPwL2i4iXumM9vbV9Szq3LAwASQMknSzp8fw6WdKAPG8XSTMkfS13azy8KK2QnG83SYNzi2aNyrwtc9nL5veflnSPpGcl/U3S+ouwvm0k3STpOUkzJZ0mabnK/JB0iKT783p+Jkl5Xj9JP851ekjSYdUWTG1bKmWdIOm8yvsLJT0h6fl8tbxpZd7bJF0m6QVJt+buousr8zeWdJWkZyTdJ2m/yrwPSLpb0hxJj0n6cp3t3g24ChicW3Vn5/QP567A53Lr710dPpuvSroTeLFjS03SP/Lkv3KZ+1fmHS1pVt7HB1XSz5Z0Yp4eJOnyvO5nJF0naaHzT0TcD4wDfpXnnwL8ISKukfQhSZNzGTdK2ryyrmNz62NO3j8fqcw7UNINkn4q6RnghI7rtSZEhF9L6Qt4GNgtT38H+CewJtAG3Ah8N8/bBZgP/AQYAOwMvAi8s5NyJ5JaLI3WdzXw2cq8k4Az8/TewDTgXaTW7zeAGztZ1zAggP515o0AtstlDAPuAY6szA/gcmA1YD1gNjAqzzsEuBsYCqwO/L26nuq25PcnAOdV3n8aWCXvr5OByZV5F+TXisAmwKPA9XneSvn9QbneWwFPAZvm+TOB9+Xp1YGtOtkvuwAzKu83yp/Z+4Flga/kfbxcZXsmA+sCK3RSZgAbdljH/HzsLAt8AHgJWD3PPxs4MU9/HzgzL7cs8D5AnaynH3Az8Edget6PWwGzgG3z/DG5zgNynn2BwaQL4P3ztq6T5x2Y63l43qd1t8+vwvmityvgVy9++AuevB8APlCZtzvwcJ6unRRWqswfD3yzk3In5pPGc/l1e531fQa4Ok8rnyB3yu+vAA6ulLdMLm/9OusaRifBos6yRwIXV94HsGOHbTo2T18NfK4ybze6ECw6rHe1nHfVfKJ7jUqgBU6kPVjsD1zXIf/PgePz9HTgc8DAwrbuwoLB4pvA+A779DFgl8r2fLpQZr1g8XJ135NO6Nvl6bNpDxbfAS6p5i+sa9O8vr3y+zPIFy+VZe4Ddu4k/+RK3gOB6T353XorvtwNZTWDgUcq7x/JaTXPRsSLDeZ3dERErJZfW9WZfxGwvaTBwE6kE8N1ed76wP/m7obngGdIAWVIVzZI0ka56+MJSS8A3wMGdVis+kuhl4DaPZ3BpABWU50urbefpB/kbpEXSCdi8rrbSFe3nZW9PrBtbdvz9n8CqN2k/ijpCv4RSddK2r7Jai3w+UbEG3m91X3a9DZWPB0L9v9X92HVSaSWzJWSHpR0bKNCI2Jqnqz9XR84usN+WZd8DEo6oNJF9RywGQt+1ouybVbhYGE1j5O+kDXr5bSa1SWt1GB+l0TEc8CVwH7Ax4HzI18Gkr7Yn6sEm9UiYoWIuLGLqzkDuBcYHhEDga+Rgk4zZpK6oGrW7TD/RVI3Uk31F0cfB/YitUZWJbV+yOueTWqldVb2o8C1HbZ95Yg4FCAibo2IvUjdhX8itYaascDnm+/NrEtqXdS0bAjqiJgTEUdHxNuBPYEvSdq1C0U8CozrsF9WjIjz8/2sXwCHAW+LiNWAu1jws/bw2ovJwcJqzge+IalN0iDgW8B5HZb5tqTlJL0P+BBw4WKu8/fAAaSr5d9X0s8EjqvdFJa0qqR9C2UNkLR85bUMqa/7BWCupI2BQ7tQt/HAFyUNkbQa8NUO8ycDoyUtK2kksE9l3irAPOBpUkD5Xm1GRLxO6os/QdKKuV4HVPJeDmwk6VO57GUlbS3pXXnff0LSqhHxWt6217uwPR+UtKvSjwiOznXsSgB+Enh7F5Z/U745vWEOUrV6N1t3SMHgEEnbKllJ0gclrUK6zxOkQEy+yb7ZotTTOudgYTUnApOAO4EpwO05reYJ4FnSFervgEMi4t7FXOelwHDgyYj4Vy0xIi4GfghckLtx7gL2KJQ1l9R/Xnv9J/Bl0lX+HNLJ5v+6ULdfkFo+dwJ3AH8htQhqJ7hvAu8g7ZNvs2CwO5fU5fMY6Sb5PzuUfRipxfEE8FtSoJ4H6Qoc+C9gNGlfP0HaFwNy3k8BD+f9cgjwyWY2JiLuy8ueSrphviewZ0S82kz+7ATgnNzVs19p4Q6Gk34kMBe4CTg9uvA/NxExCfgscBppn08j3YsgIu4GfpzLfRJ4N3BDF+tnBWpv+ZvVp/Rf1+dFxNDCom9ZkvYg/Vqryz/hbaLsHwJrR8SY7i7brLu4ZWFWh6QVlP6nob+kIcDxwMXdVPbGkjbP3SnbAAd3V9lmreJgYVafSN1Lz5K6oe4h3cfpDquQ7lu8SLqX8GPSz0rN+ix3Q5mZWZFbFmZmVvSWHUhw0KBBMWzYsN6uhpnZEuW22257KiLaOqa/ZYPFsGHDmDRpUm9Xw8xsiSLpkXrp7oYyM7MiBwszMytysDAzsyIHCzMzK3KwMDOzIgcLMzMrcrAwM7MiBwszMytysDAzs6K37H9wd2bEMef2dhVa4raTDigvZGa2iNyyMDOzIgcLMzMrcrAwM7MiBwszMytysDAzsyIHCzMzK3KwMDOzIgcLMzMrcrAwM7MiBwszMytysDAzsyIHCzMzK2ppsJB0lKSpku6SdL6k5SWtIekqSffnv6tXlj9O0jRJ90navZI+QtKUPO8USWplvc3MbEEtCxaShgBHACMjYjOgHzAaOBaYEBHDgQn5PZI2yfM3BUYBp0vql4s7AxgLDM+vUa2qt5mZLazV3VD9gRUk9QdWBB4H9gLOyfPPAfbO03sBF0TEvIh4CJgGbCNpHWBgRNwUEQGcW8ljZmY9oGXBIiIeA34ETAdmAs9HxJXAWhExMy8zE1gzZxkCPFopYkZOG5KnO6YvRNJYSZMkTZo9e3Z3bo6Z2VKtld1Qq5NaCxsAg4GVJH2yUZY6adEgfeHEiLMiYmREjGxra+tqlc3MrBOt7IbaDXgoImZHxGvAH4H3Ak/mriXy31l5+RnAupX8Q0ndVjPydMd0MzPrIa0MFtOB7SStmH+9tCtwD3ApMCYvMwa4JE9fCoyWNEDSBqQb2bfkrqo5krbL5RxQyWNmZj2gZc/gjoibJV0E3A7MB+4AzgJWBsZLOpgUUPbNy0+VNB64Oy//hYh4PRd3KHA2sAJwRX7ZYpr+nXf3dhVaYr1vTentKpi95bQsWABExPHA8R2S55FaGfWWHweMq5M+Cdis2ytoZmZN8X9wm5lZkYOFmZkVOViYmVmRg4WZmRU5WJiZWZGDhZmZFTlYmJlZkYOFmZkVOViYmVmRg4WZmRU5WJiZWZGDhZmZFTlYmJlZkYOFmZkVOViYmVlRS59nYbak2OHUHXq7Ci1xw+E39HYV7C3CLQszMytysDAzsyIHCzMzK3KwMDOzIgcLMzMrcrAwM7MiBwszMytysDAzsyIHCzMzK3KwMDOzIgcLMzMrcrAwM7MiBwszMytysDAzsyIHCzMzK3KwMDOzIgcLMzMrcrAwM7MiBwszMytysDAzsyIHCzMzK3KwMDOzIgcLMzMrammwkLSapIsk3SvpHknbS1pD0lWS7s9/V68sf5ykaZLuk7R7JX2EpCl53imS1Mp6m5nZglrdsvhf4K8RsTHwHuAe4FhgQkQMBybk90jaBBgNbAqMAk6X1C+XcwYwFhieX6NaXG8zM6toWbCQNBDYCfgVQES8GhHPAXsB5+TFzgH2ztN7ARdExLyIeAiYBmwjaR1gYETcFBEBnFvJY2ZmPaCVLYu3A7OB30i6Q9IvJa0ErBURMwHy3zXz8kOARyv5Z+S0IXm6Y/pCJI2VNEnSpNmzZ3fv1piZLcVaGSz6A1sBZ0TElsCL5C6nTtS7DxEN0hdOjDgrIkZGxMi2trau1tfMzDrRymAxA5gRETfn9xeRgseTuWuJ/HdWZfl1K/mHAo/n9KF10s3MrIe0LFhExBPAo5LemZN2Be4GLgXG5LQxwCV5+lJgtKQBkjYg3ci+JXdVzZG0Xf4V1AGVPGZm1gP6t7j8w4HfSVoOeBA4iBSgxks6GJgO7AsQEVMljScFlPnAFyLi9VzOocDZwArAFfllZmY9pKXBIiImAyPrzNq1k+XHAePqpE8CNuvWypmZWdP8H9xmZlbkYGFmZkUOFmZmVuRgYWZmRQ4WZmZW5GBhZmZFDhZmZlbkYGFmZkUOFmZmVuRgYWZmRQ4WZmZW5GBhZmZFDhZmZlbkYGFmZkUOFmZmVuRgYWZmRU0FC0k7NJNmZmZvTc22LE5tMs3MzN6CGj5WVdL2wHuBNklfqswaCPRrZcXMzKzvKD2Dezlg5bzcKpX0F4B9WlUpMzPrWxoGi4i4FrhW0tkR8UgP1cnMzPqYUsuiZoCks4Bh1TwR8Z+tqJSZmfUtzQaLC4EzgV8Cr7euOmZm1hc1GyzmR8QZLa2JmZn1Wc3+dPYySZ+XtI6kNWqvltbMzMz6jGZbFmPy32MqaQG8vXurY2ZmfVFTwSIiNmh1Rcysb7h2p517uwotsfM/ru3tKizRmgoWkg6olx4R53ZvdczMrC9qthtq68r08sCuwO2Ag4WZ2VKg2W6ow6vvJa0K/LYlNTIz6yNOO/qy3q5CSxz24z27nGdRhyh/CRi+iHnNzGwJ0+w9i8tIv36CNIDgu4DxraqUmZn1Lc3es/hRZXo+8EhEzGhBfczMrA9qqhsqDyh4L2nk2dWBV1tZKTMz61uafVLefsAtwL7AfsDNkjxEuZnZUqLZbqivA1tHxCwASW3A34GLWlUxMzPrO5r9NdQytUCRPd2FvGZmtoRrtmXxV0l/A87P7/cH/tKaKpmZWV/TsHUgaUNJO0TEMcDPgc2B9wA3AWc1swJJ/STdIeny/H4NSVdJuj//Xb2y7HGSpkm6T9LulfQRkqbkeadI0iJsq5mZLaJSV9LJwByAiPhjRHwpIo4itSpObnIdXwTuqbw/FpgQEcOBCfk9kjYBRgObAqOA0yX1y3nOAMaS/hFweJ5vZmY9pBQshkXEnR0TI2IS6RGrDUkaCnyQ9IS9mr2Ac/L0OcDelfQLImJeRDwETAO2kbQOMDAiboqIII1HtTdmZtZjSsFi+QbzVmii/JOBrwBvVNLWioiZAPnvmjl9CPBoZbkZOW1Inu6YvhBJYyVNkjRp9uzZTVTPzMyaUQoWt0r6bMdESQcDtzXKKOlDwKyIaLhcNUudtGiQvnBixFkRMTIiRra1tTW5WjMzKyn9GupI4GJJn6A9OIwElgM+Usi7A/BhSR8gtVAGSjoPeFLSOhExM3cx1X6SOwNYt5J/KPB4Th9aJ93MzHpIw5ZFRDwZEe8Fvg08nF/fjojtI+KJQt7jImJoRAwj3bi+OiI+CVxK+2NaxwCX5OlLgdGSBkjagHQj+5bcVTVH0nb5V1AHVPKYmVkPaPZ5FtcA13TTOn8AjM9dWdNJQ4gQEVMljQfuJg1W+IWIeD3nORQ4m3Sf5Ir8MjOzHtLsP+UtloiYCEzM00+TnrRXb7lxwLg66ZOAzVpXQzMza8RDdpiZWZGDhZmZFTlYmJlZkYOFmZkVOViYmVmRg4WZmRU5WJiZWZGDhZmZFTlYmJlZkYOFmZkVOViYmVmRg4WZmRU5WJiZWZGDhZmZFTlYmJlZkYOFmZkVOViYmVmRg4WZmRU5WJiZWZGDhZmZFTlYmJlZkYOFmZkVOViYmVmRg4WZmRU5WJiZWZGDhZmZFTlYmJlZkYOFmZkVOViYmVmRg4WZmRU5WJiZWZGDhZmZFTlYmJlZkYOFmZkVOViYmVmRg4WZmRU5WJiZWZGDhZmZFTlYmJlZUcuChaR1JV0j6R5JUyV9MaevIekqSffnv6tX8hwnaZqk+yTtXkkfIWlKnneKJLWq3mZmtrBWtizmA0dHxLuA7YAvSNoEOBaYEBHDgQn5PXneaGBTYBRwuqR+uawzgLHA8Pwa1cJ6m5lZBy0LFhExMyJuz9NzgHuAIcBewDl5sXOAvfP0XsAFETEvIh4CpgHbSFoHGBgRN0VEAOdW8piZWQ/okXsWkoYBWwI3A2tFxExIAQVYMy82BHi0km1GThuSpzum11vPWEmTJE2aPXt2t26DmdnSrOXBQtLKwB+AIyPihUaL1kmLBukLJ0acFREjI2JkW1tb1ytrZmZ1tTRYSFqWFCh+FxF/zMlP5q4l8t9ZOX0GsG4l+1Dg8Zw+tE66mZn1kFb+GkrAr4B7IuInlVmXAmPy9Bjgkkr6aEkDJG1AupF9S+6qmiNpu1zmAZU8ZmbWA/q3sOwdgE8BUyRNzmlfA34AjJd0MDAd2BcgIqZKGg/cTfol1Rci4vWc71DgbGAF4Ir8MjOzHtKyYBER11P/fgPArp3kGQeMq5M+Cdis+2pnZmZd4f/gNjOzIgcLMzMrcrAwM7MiBwszMytysDAzsyIHCzMzK3KwMDOzIgcLMzMrcrAwM7MiBwszMytysDAzsyIHCzMzK3KwMDOzIgcLMzMrcrAwM7MiBwszMytysDAzsyIHCzMzK3KwMDOzIgcLMzMrcrAwM7MiBwszMytysDAzsyIHCzMzK3KwMDOzIgcLMzMrcrAwM7MiBwszMytysDAzsyIHCzMzK3KwMDOzIgcLMzMrcrAwM7MiBwszMytysDAzsyIHCzMzK3KwMDOzIgcLMzMrcrAwM7OiJSZYSBol6T5J0yQd29v1MTNbmiwRwUJSP+BnwB7AJsDHJG3Su7UyM1t6LBHBAtgGmBYRD0bEq8AFwF69XCczs6WGIqK361AkaR9gVER8Jr//FLBtRBzWYbmxwNj89p3AfT1a0YUNAp7q5Tr0Fd4X7bwv2nlftOsr+2L9iGjrmNi/N2qyCFQnbaEoFxFnAWe1vjrNkTQpIkb2dj36Au+Ldt4X7bwv2vX1fbGkdEPNANatvB8KPN5LdTEzW+osKcHiVmC4pA0kLQeMBi7t5TqZmS01lohuqIiYL+kw4G9AP+DXETG1l6vVjD7TJdYHeF+0875o533Rrk/viyXiBreZmfWuJaUbyszMepGDhZmZFS31wULS3G4u7+uSpkq6U9JkSdt2Ie9gSRcVlllN0ucXv6YLlTu3w/sDJZ2Wt2dyfr1emT5C0gmSQtKGlXxH5bSR+f3DkgbVWd+ykm7L02tLukDSA5LulvQXSRtJWkbSKZLukjRF0q2SNsh5Pp3T7szz+8w/adY7BiQtJ+nkvI3TJF0uab1KnobHYWXf/0vS7ZLeu4h1q/t55HnVz6Tucdwofydl7iLp8jx9oKTTKvPWkXSlpGGSXs7ruVvSmZJafm4qHF9dOi/kbXsjb8Os/Dmt2GD5YZI+3iH/aZ0t3xcsETe4lxSStgc+BGwVEfPyl2q5JvP2j4jHgX0Ki64GfB44fXHq2qyIGAeMg/QFiogtavMknQBMIf067cScvA9wdxNF7wjcKEnAxcA5ETE6l7sFsBYwAhgMbB4Rb0gaCryY/36dtJ+fl7QysNA/EfWGBsfA94BVgI0i4nVJBwGXSBoREW80UfTLtX0vaXfg+8DO3Vz92meyyMdxF40i/WgF4IGI2EJSf+BqYG/gjy1YJ5C+b8C+1Dm+FqPY+XkbTgA+DBwC/KSTZYcBHwd+vxjr61FLfcsCQNLKkibkK7YptatUST+sXsXnK+mjO1seWAd4KiLmAUTEUzkAIGlrSTfmK45bJK2SryYulHQZULvCuisvf6CkSyT9VWkAxePzOn4AvCNfwZzUQ7uokT+Rh16R9HbgeWB2E/lGAVcA/wG8FhFn1mZExOSIuI60P2fWTqYRMSMingXWBOYAc3P63Ih4qNu2aPEsdAwAzwEHAUdFxOs5/Tek+u+2COsYCDwLDY/dlST9OR9vd0nav5L/8MryG1fSa59Jp8dxZ/nz+n6dr87vUHMtvdr63hQR84EbgQ0lrZ+37c78dz1J/SQ9qGS1fDW/U67DdZI27KwuHb9vdH58kZcfl/ffPyWtldPaJP0hl32rpB062bYH8zZ8V9IXO5R5BOl7/L78PT4qzx6cv+/3S/qfSp6P5X19l6QfVtLn1qtjy0TEUv0ifWH7AwPz+0HANNJ/jW8JXFtZ9m5gvQbLrwxMBv5NuvLfOS+zHOng2Tq/H5jLOJD0D4dr5PRhwF15+kBgJvA2YAXgLmBkdZlu3g+v57rXXtOB0zruqw7vTwC+TLoC3Ix0tT8GmAiMzMs8DAyqs75bgBWBI4CfdlKnoTn/ZODHwJY5vR/pinQ68Btgz94+jip1XugYADYH7qiz7E+BI+vt2wafz72kgDwip3d2LH4U+EUl/6qVz+PwPP154Jd1PpO6x3Gj/KSW0yfz9Go570rALsDllWP6tMpnOLnOcb8i6f+q9gAuA8bk9E8Df8rTfwU2JbV+bs3H3QDgoUJdDmTB71vd4yvPi9pxBfwP8I08/Xtgxzy9HnBPZdtezdPfIX1fD83bdntOXwZ4gPSdfnO/VPI/CKwKLA88QvpH5MGk47yN9FlfDezdqI6terllkQj4nqQ7gb8DQ4C1IuIOYE2lewnvAZ6NiOkNlp9L6joZS7q6/j9JB5LGqZoZEbcCRMQLka6gAK6KiGc6qddVEfF0RLxMOiHv2P2b/qaXI2KL2gv4VhfyXkDqitqb1KXUkKTBwDMR8VKj5SJiBmnfHQe8AUyQtGukq/NRpC6vfwM/zU3/XlfvGCC1nur9Rr3eMDadqX0+G5O2/VxJopNjkdQ9uFtuHb8vIp6vlFXr3rmNdDJb4DNpcBx3mh/4L+BYSZNJFwvLk06mndkWuLny/h057w3AnyPiCmB72rtpfkv78X8dsFN+fT+nb00KHKW6vPl96+z4ysu9ClxeZzt3A07LZV8KDJS0Sp7XP6ePJbUmfxURDwNPS9oy1+uOiHi6k30yISKej4hXSBem6+ftmhgRs/M543d5uxvVsSV8zyL5BClyj4iI1yQ9TDrAAC4inZTWJp0UGy6fT2QTgYmSppCutG+n/skCGveRdszTV/8p5jLgJGBSRLyQzmEN7UF7X/VUGtynidQVcgVwhaQnSQFpQqTLqVuAWyRdRWphnLAY29Bt6hwDnwPWl7RKRMypLLoV6fjqavk3Kd1HaAM+QJ1jMSL+LWlEnv99SVdGxHdyEfPy39dpPwdUP5POjuOzG+QX8NGIWGDwzgZdI3uQWgg1D0Tlflhnm57/Xke6HzCYdFFzDOlK/R+FumxLh+9bZ8cXqWu0tr7qdi4DbJ8v4Kplw4L3LOZGGiEb4JeklsPawK8bbN+8ynRtnY2+TJ3VsSXcskhWBWblL9t/kCJ6Te2qeR/av9h1l5f0TknDK3m3IDUn7yX1R26dl1tF6QZbyfslrSFpBdJBfAOpr36Vhrl6WP7ifJV8I7wJ1b7qq4EBkj5bm6l0f2dnSVvlK16Ufh2zOfBIbultVSlvC9J+7nWdHAP3AecAP1F6NguSDgBeIX2mXV3HxqRunKfp/FgcDLwUEecBPyIFpkbe/EwaHMeN/I10L0O5jC0Ly+9KOik3ciPpuwfpAu36PH0z8F7gjXwVPpkUkK/rSl06O74KdboSeHO0a6UfY5RcTNq/W9MekJv9Ht8M7CxpUD52PgZc20S+brdUtyzyCXseqWl3maRJtPcLAxARU3Mz87GImJmTO1t+ZeBUSasB80n9x2Mj4lWlG4yn5hP/yzR3Y/N6UvN7Q+D3ETEp1/sGpRvhV0TEMYu6/d0pIi5oMPtOSbVf/FwIDI+Ie3O+kPQR4GSlJyC+QupHPhJ4B/ALSQNy3luA00jdLD/KX/RXSF0lh3TvFi2yuscA6eRwEnBfPgZmk65Qa1eGK0qaUSnnJxFR/SXNCrmLA9LV5phIv6rq7Fh8N3BS3u+vkfrP68onoTc/kwbb0Mh3gZNJn7VIn+GHOllfG/BKRLxQKPMI4NeSjiHtr4MgtQYkPQr8My93HekkOqWLdVmT+sdXqU4/y91+/UmtmYbHXv7+XwM8l1tsAHcC8yX9i9Rie7aTvDMlHQdcQ/rc/xIRlxTq2BJL9XAf+T7ELyJim96uS0e5j3hkdHhmx5JO0o6km4995eTe4yStTeqCOT3SsPq9XZ8e/UwkfRIYGhE/6In19bbcarkd2Dci7u/t+iyqpTZYSDqEdJVwZERc2dv16eitGizMliZKj3++HLg4Io7u7fosjqU2WJiZWfN8g9vMzIocLMzMrMjBwszMihwszDpQN49EbPZW4GBhZmZFDhZmTZC0p6SblUYx/bvaRyE9QWmE04lKo6EeUcnzTUn3SrpK0vmSvpzTJ6r9eR+D8hAdtWccXKc0ouubz6xQeu7C6UrPl7hc6Xkf++R5IyRdK+k2SX+TtE4P7xpbSjhYmDXnemC7iNiSNATMVyrzNgZ2B7YBjld6iNBI0sivWwL/TRoxuGQW8P6I2ArYHzglp/83aZC4dwOfIQ2wh6RlgVOBfSJiBGncoWaHXDHrkqV6uA+zLhhKGn11HdKQ89XnZ/w5D0g3T9Is0nAkOwKX1AacU3qGQsmypBFNtyANDLdRTt8RuDDScxeeyENHQBoxdTPgqjwMUj/SsPZm3c7Bwqw5p5LGa7pU0i4sOMJtV0cLnU97q375SvpRwJPAe/L8V3J6Z2UJmBoR25erb7Z43A1l1pxVgcfy9Jgmlr8e2FPS8kqPff1gZd7DpOdFwILDs69K+5PbPkVqKdTK+mi+d7EWaThuSKPZtik9BrX2DO1Nu7RVZk1ysDBb2IqSZlReXyK1JC6UdB3wVKmA/KCrS4F/kR4WNIn0hDtIQ4YfKulG0tPtak4Hxkj6J6kLqvbshT+QnvB2F/Bz0rDVz+fnJewD/DCPXjqZNHS3Wbfz2FBmLSJp5YiYK2lF0lDWYyPi9sUs622kobR3iIgnurO+Zo34noVZ65yVRx1dHjhnUQNFdnl+vsRywHcdKKynuWVhZmZFvmdhZmZFDhZmZlbkYGFmZkUOFmZmVuRgYWZmRf8PCpQ0Dwe9Gi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2966784" cy="296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65" y="2076594"/>
            <a:ext cx="5170434" cy="34537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921" y="2076594"/>
            <a:ext cx="5246287" cy="346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293" y="1825625"/>
            <a:ext cx="5181600" cy="4478460"/>
          </a:xfrm>
          <a:ln>
            <a:solidFill>
              <a:srgbClr val="00B05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Findings:</a:t>
            </a:r>
          </a:p>
          <a:p>
            <a:pPr marL="0" indent="0">
              <a:buNone/>
            </a:pPr>
            <a:r>
              <a:rPr lang="en-US" dirty="0" smtClean="0"/>
              <a:t>JavaScript and HTML are and are projected to be the two 2 languages</a:t>
            </a:r>
          </a:p>
          <a:p>
            <a:r>
              <a:rPr lang="en-US" dirty="0" smtClean="0"/>
              <a:t>SQL and Bash/Shell are just behind, but both drop in the future.</a:t>
            </a:r>
          </a:p>
          <a:p>
            <a:r>
              <a:rPr lang="en-US" dirty="0" smtClean="0"/>
              <a:t>Python is closely behind those and is climbing!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398477" cy="4351338"/>
          </a:xfrm>
          <a:ln>
            <a:solidFill>
              <a:srgbClr val="0070C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Implications: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JavaScript and HTML maintain tops spots</a:t>
            </a:r>
          </a:p>
          <a:p>
            <a:r>
              <a:rPr lang="en-US" dirty="0" smtClean="0"/>
              <a:t>Python and </a:t>
            </a:r>
            <a:r>
              <a:rPr lang="en-US" dirty="0" err="1" smtClean="0"/>
              <a:t>TypeScript</a:t>
            </a:r>
            <a:r>
              <a:rPr lang="en-US" dirty="0" smtClean="0"/>
              <a:t> gaining in relative use/popularity</a:t>
            </a:r>
          </a:p>
          <a:p>
            <a:r>
              <a:rPr lang="en-US" dirty="0" smtClean="0"/>
              <a:t>SQL and Bash/Shell dropping in relative use/popularity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 smtClean="0"/>
              <a:t>Results: DATABASE </a:t>
            </a:r>
            <a:r>
              <a:rPr lang="en-US" dirty="0"/>
              <a:t>TRENDS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34" y="2080601"/>
            <a:ext cx="5031420" cy="33707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739" y="2115138"/>
            <a:ext cx="5026438" cy="330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2192000" cy="1325563"/>
          </a:xfrm>
        </p:spPr>
        <p:txBody>
          <a:bodyPr/>
          <a:lstStyle/>
          <a:p>
            <a:r>
              <a:rPr lang="en-US" dirty="0"/>
              <a:t>DATABASE TRENDS - </a:t>
            </a:r>
            <a:r>
              <a:rPr lang="en-US" sz="3600" dirty="0"/>
              <a:t>FINDINGS &amp; </a:t>
            </a:r>
            <a:r>
              <a:rPr lang="en-US" sz="3600" dirty="0" smtClean="0"/>
              <a:t>IMPLICATIONS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951" y="1825625"/>
            <a:ext cx="5827465" cy="4351338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200" dirty="0" smtClean="0"/>
              <a:t>MySQL is most popular now but will drop in the future.</a:t>
            </a:r>
          </a:p>
          <a:p>
            <a:r>
              <a:rPr lang="en-US" sz="2200" dirty="0" smtClean="0"/>
              <a:t>PostgreSQL popular and will become more so</a:t>
            </a:r>
          </a:p>
          <a:p>
            <a:r>
              <a:rPr lang="en-US" sz="2200" dirty="0" smtClean="0"/>
              <a:t>Microsoft SQL and SQLite popular but will drop significantly</a:t>
            </a:r>
            <a:endParaRPr lang="en-US" sz="2200" dirty="0"/>
          </a:p>
          <a:p>
            <a:r>
              <a:rPr lang="en-US" sz="2200" dirty="0" smtClean="0"/>
              <a:t>MongoDB popular and rising</a:t>
            </a:r>
          </a:p>
          <a:p>
            <a:r>
              <a:rPr lang="en-US" sz="2200" dirty="0" err="1" smtClean="0"/>
              <a:t>Redis</a:t>
            </a:r>
            <a:r>
              <a:rPr lang="en-US" sz="2200" dirty="0"/>
              <a:t> </a:t>
            </a:r>
            <a:r>
              <a:rPr lang="en-US" sz="2200" dirty="0" smtClean="0"/>
              <a:t>and </a:t>
            </a:r>
            <a:r>
              <a:rPr lang="en-US" sz="2200" dirty="0" err="1" smtClean="0"/>
              <a:t>ElasticSearch</a:t>
            </a:r>
            <a:r>
              <a:rPr lang="en-US" sz="2200" dirty="0" smtClean="0"/>
              <a:t> will jump into top 5 soon</a:t>
            </a:r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Implications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 smtClean="0"/>
              <a:t>PostgreSQL, </a:t>
            </a:r>
            <a:r>
              <a:rPr lang="en-US" sz="2200" dirty="0" err="1" smtClean="0"/>
              <a:t>Redis</a:t>
            </a:r>
            <a:r>
              <a:rPr lang="en-US" sz="2200" dirty="0" smtClean="0"/>
              <a:t>, and </a:t>
            </a:r>
            <a:r>
              <a:rPr lang="en-US" sz="2200" dirty="0" err="1" smtClean="0"/>
              <a:t>ElasticSearch</a:t>
            </a:r>
            <a:r>
              <a:rPr lang="en-US" sz="2200" dirty="0" smtClean="0"/>
              <a:t> worth investing in</a:t>
            </a:r>
          </a:p>
          <a:p>
            <a:r>
              <a:rPr lang="en-US" sz="2200" dirty="0" smtClean="0"/>
              <a:t>Perhaps best to move away from Microsoft SQL, SQLite, MySQL</a:t>
            </a:r>
          </a:p>
          <a:p>
            <a:r>
              <a:rPr lang="en-US" sz="2200" dirty="0" smtClean="0"/>
              <a:t>MongoDB also worthy on further investment/education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0294" y="2857474"/>
            <a:ext cx="5046306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&lt;https://dataplatform.cloud.ibm.com/dashboards/dd441547-3410-46cb-b1e8-9d47ba0915c6/view/0107c21d3d9514ce50fddce407992e50743e7159bbbbd007d5817b495c672397f06d1a95c8261f0cd9430232f4e5470acf</a:t>
            </a:r>
          </a:p>
        </p:txBody>
      </p:sp>
      <p:pic>
        <p:nvPicPr>
          <p:cNvPr id="6146" name="Picture 2" descr="https://www.startpage.com/av/proxy-image?piurl=https%3A%2F%2Fencrypted-tbn0.gstatic.com%2Fimages%3Fq%3Dtbn%3AANd9GcTIB29u_475QI36nV1Iqn3wn_cqXkZZZX4jDDAOBiOUE2LqxKUz%26s&amp;sp=1656350745Tfbd66c3d9067f185e339197074dae0df77f85aa7485710cc95011ce7ce27aa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84" y="2471218"/>
            <a:ext cx="4248558" cy="334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DASHBOARD: Current Technology Use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290" y="1690688"/>
            <a:ext cx="7605419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DASHBOARD: Future Technology Use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876" y="1690688"/>
            <a:ext cx="7468247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DASHBOARD: Demographics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153" y="1690688"/>
            <a:ext cx="7544454" cy="42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 smtClean="0"/>
              <a:t>Bash/Shell in a language that is being moved away from</a:t>
            </a:r>
          </a:p>
          <a:p>
            <a:r>
              <a:rPr lang="en-US" dirty="0"/>
              <a:t>Microsoft SQL, SQLite</a:t>
            </a:r>
            <a:r>
              <a:rPr lang="en-US" dirty="0" smtClean="0"/>
              <a:t>, and MySQL are databases that are being moved away from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Men in their 20’s dominate the programming field</a:t>
            </a:r>
          </a:p>
          <a:p>
            <a:r>
              <a:rPr lang="en-US" dirty="0" smtClean="0"/>
              <a:t>JavaScript, HTML and Python are and will be strong language choices</a:t>
            </a:r>
          </a:p>
          <a:p>
            <a:r>
              <a:rPr lang="en-US" dirty="0" smtClean="0"/>
              <a:t>MongoDB and PostgreSQL are strong databases with upward momentum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Investing in HTML, JS, and Python are and will be top languages</a:t>
            </a:r>
            <a:endParaRPr lang="en-US" dirty="0"/>
          </a:p>
          <a:p>
            <a:endParaRPr lang="en-US" dirty="0"/>
          </a:p>
          <a:p>
            <a:r>
              <a:rPr lang="en-US" dirty="0"/>
              <a:t>MongoDB and </a:t>
            </a:r>
            <a:r>
              <a:rPr lang="en-US" dirty="0" smtClean="0"/>
              <a:t>PostgreSQL are and will be top databases</a:t>
            </a:r>
          </a:p>
          <a:p>
            <a:r>
              <a:rPr lang="en-US" dirty="0" smtClean="0"/>
              <a:t>Decrease expected for Microsoft SQL and Bash/Shell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Investing in HTML, JS, and Python are likely to pay off</a:t>
            </a:r>
          </a:p>
          <a:p>
            <a:r>
              <a:rPr lang="en-US" dirty="0"/>
              <a:t>Investing in MongoDB and PostgreSQL </a:t>
            </a:r>
            <a:r>
              <a:rPr lang="en-US" dirty="0" smtClean="0"/>
              <a:t>are </a:t>
            </a:r>
            <a:r>
              <a:rPr lang="en-US" dirty="0"/>
              <a:t>likely to pay off</a:t>
            </a:r>
          </a:p>
          <a:p>
            <a:r>
              <a:rPr lang="en-US" dirty="0" smtClean="0"/>
              <a:t>Focusing employee searches on men in their 20’s like to pay 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3825" y="2066907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r>
              <a:rPr lang="en-US" sz="2200" dirty="0" smtClean="0"/>
              <a:t>Discussion</a:t>
            </a:r>
            <a:endParaRPr lang="en-US" sz="2200" dirty="0"/>
          </a:p>
          <a:p>
            <a:r>
              <a:rPr lang="en-US" sz="2200" dirty="0" smtClean="0"/>
              <a:t>Conclusion</a:t>
            </a:r>
            <a:endParaRPr lang="en-US" sz="2200" dirty="0"/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Investing in HTML, JS, and Python are likely to pay off</a:t>
            </a:r>
          </a:p>
          <a:p>
            <a:r>
              <a:rPr lang="en-US" dirty="0"/>
              <a:t>Investing in MongoDB and PostgreSQL are likely to pay off</a:t>
            </a:r>
          </a:p>
          <a:p>
            <a:r>
              <a:rPr lang="en-US" dirty="0"/>
              <a:t>Focusing employee searches on men in their 20’s like to pay </a:t>
            </a:r>
            <a:r>
              <a:rPr lang="en-US" dirty="0" smtClean="0"/>
              <a:t>off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mtClean="0"/>
              <a:t>APPENDIX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69" y="2136907"/>
            <a:ext cx="4911044" cy="31815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06" y="2097243"/>
            <a:ext cx="5149890" cy="322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APPENDIX: Respondent Data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69" y="2136907"/>
            <a:ext cx="4911044" cy="31815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06" y="2097243"/>
            <a:ext cx="5149890" cy="322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87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APPENDIX: Respondent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92" y="2086053"/>
            <a:ext cx="5606941" cy="36887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865" y="2200513"/>
            <a:ext cx="5094514" cy="331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99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821" y="1708614"/>
            <a:ext cx="7765248" cy="455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10471874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</a:t>
            </a:r>
            <a:r>
              <a:rPr lang="en-US" dirty="0" smtClean="0"/>
              <a:t>LANGUAGES (job listings)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100" y="1708614"/>
            <a:ext cx="7643060" cy="442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 smtClean="0"/>
              <a:t>JavaScript and HTML are most popular languages and will remain so</a:t>
            </a:r>
            <a:endParaRPr lang="en-US" sz="2200" dirty="0"/>
          </a:p>
          <a:p>
            <a:r>
              <a:rPr lang="en-US" sz="2200" dirty="0" smtClean="0"/>
              <a:t>Python and </a:t>
            </a:r>
            <a:r>
              <a:rPr lang="en-US" sz="2200" dirty="0" err="1" smtClean="0"/>
              <a:t>TypeScript</a:t>
            </a:r>
            <a:r>
              <a:rPr lang="en-US" sz="2200" dirty="0" smtClean="0"/>
              <a:t> rising while SQL and Bash/Shell are falling</a:t>
            </a:r>
            <a:endParaRPr lang="en-US" sz="1800" dirty="0"/>
          </a:p>
          <a:p>
            <a:r>
              <a:rPr lang="en-US" sz="2200" dirty="0" smtClean="0"/>
              <a:t>PostgreSQL database is popular and will become more so</a:t>
            </a:r>
            <a:endParaRPr lang="en-US" sz="2200" dirty="0"/>
          </a:p>
          <a:p>
            <a:r>
              <a:rPr lang="en-US" sz="2200" dirty="0" err="1"/>
              <a:t>Redis</a:t>
            </a:r>
            <a:r>
              <a:rPr lang="en-US" sz="2200" dirty="0"/>
              <a:t> and </a:t>
            </a:r>
            <a:r>
              <a:rPr lang="en-US" sz="2200" dirty="0" err="1"/>
              <a:t>ElasticSearch</a:t>
            </a:r>
            <a:r>
              <a:rPr lang="en-US" sz="2200" dirty="0"/>
              <a:t> </a:t>
            </a:r>
            <a:r>
              <a:rPr lang="en-US" sz="2200" dirty="0" smtClean="0"/>
              <a:t>databases will </a:t>
            </a:r>
            <a:r>
              <a:rPr lang="en-US" sz="2200" dirty="0"/>
              <a:t>jump </a:t>
            </a:r>
            <a:r>
              <a:rPr lang="en-US" sz="2200" dirty="0" smtClean="0"/>
              <a:t>up </a:t>
            </a:r>
            <a:r>
              <a:rPr lang="en-US" sz="2200" dirty="0"/>
              <a:t>soon</a:t>
            </a:r>
          </a:p>
          <a:p>
            <a:r>
              <a:rPr lang="en-US" sz="2200" dirty="0" smtClean="0"/>
              <a:t>MySQL, Microsoft SQL, </a:t>
            </a:r>
            <a:r>
              <a:rPr lang="en-US" sz="2200" dirty="0"/>
              <a:t>and </a:t>
            </a:r>
            <a:r>
              <a:rPr lang="en-US" sz="2200" dirty="0" smtClean="0"/>
              <a:t>SQLite are popular databases but will decrease in popularity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328537" y="2071810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Programming languages drive and underlie many businesses and industries</a:t>
            </a:r>
            <a:endParaRPr lang="en-US" sz="2200" dirty="0"/>
          </a:p>
          <a:p>
            <a:r>
              <a:rPr lang="en-US" sz="2200" dirty="0" smtClean="0"/>
              <a:t>Knowing the landscape can boost productivity and predict future trends</a:t>
            </a:r>
            <a:endParaRPr lang="en-US" sz="2200" dirty="0"/>
          </a:p>
          <a:p>
            <a:r>
              <a:rPr lang="en-US" sz="2200" dirty="0" smtClean="0"/>
              <a:t>What programming languages are in demand?</a:t>
            </a:r>
          </a:p>
          <a:p>
            <a:r>
              <a:rPr lang="en-US" sz="2200" dirty="0" smtClean="0"/>
              <a:t>What database skills are most used?</a:t>
            </a:r>
            <a:endParaRPr lang="en-US" sz="2200" dirty="0"/>
          </a:p>
          <a:p>
            <a:r>
              <a:rPr lang="en-US" sz="2200" dirty="0" smtClean="0"/>
              <a:t>What are the general demographics of programmers?</a:t>
            </a:r>
          </a:p>
          <a:p>
            <a:r>
              <a:rPr lang="en-US" sz="2200" dirty="0" smtClean="0"/>
              <a:t>What are likely changes to these distributions in the short term future?</a:t>
            </a:r>
            <a:endParaRPr lang="en-US" sz="1800" dirty="0"/>
          </a:p>
        </p:txBody>
      </p:sp>
      <p:pic>
        <p:nvPicPr>
          <p:cNvPr id="2052" name="Picture 4" descr="https://www.startpage.com/av/proxy-image?piurl=https%3A%2F%2Fencrypted-tbn0.gstatic.com%2Fimages%3Fq%3Dtbn%3AANd9GcR8k-mBXkjYTd1jsq9kixhEoig4BfNMp7YCZ7vwI2UcVThiZY0%26s&amp;sp=1656336299T1375d3b2f8f456c9566f32e6d09b32a9ec5e090b8b22482276d03aa5ccab77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194" y="2576958"/>
            <a:ext cx="3431686" cy="240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METHODOLOGY - API’s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97414" y="2150940"/>
            <a:ext cx="7068725" cy="368715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Data obtained from Kaggle.com by IBM</a:t>
            </a:r>
            <a:endParaRPr lang="en-US" sz="2200" dirty="0"/>
          </a:p>
          <a:p>
            <a:r>
              <a:rPr lang="en-US" sz="2200" dirty="0" smtClean="0"/>
              <a:t>Portion of data passed onwards by IBM</a:t>
            </a:r>
            <a:endParaRPr lang="en-US" sz="2200" dirty="0"/>
          </a:p>
          <a:p>
            <a:r>
              <a:rPr lang="en-US" sz="2200" dirty="0" smtClean="0"/>
              <a:t>Requests module used to grab data</a:t>
            </a:r>
            <a:endParaRPr lang="en-US" sz="2200" dirty="0"/>
          </a:p>
          <a:p>
            <a:r>
              <a:rPr lang="en-US" sz="2200" dirty="0" err="1" smtClean="0"/>
              <a:t>Json</a:t>
            </a:r>
            <a:r>
              <a:rPr lang="en-US" sz="2200" dirty="0" smtClean="0"/>
              <a:t> method converted format of data</a:t>
            </a:r>
          </a:p>
          <a:p>
            <a:r>
              <a:rPr lang="en-US" sz="2200" dirty="0" smtClean="0"/>
              <a:t>Custom functions used to grab desired data</a:t>
            </a:r>
          </a:p>
          <a:p>
            <a:r>
              <a:rPr lang="en-US" sz="2200" dirty="0" err="1"/>
              <a:t>Openpyxl</a:t>
            </a:r>
            <a:r>
              <a:rPr lang="en-US" sz="2200" dirty="0"/>
              <a:t> module used to transfer data to familiar Excel format.</a:t>
            </a:r>
          </a:p>
        </p:txBody>
      </p:sp>
      <p:pic>
        <p:nvPicPr>
          <p:cNvPr id="3074" name="Picture 2" descr="https://www.startpage.com/av/proxy-image?piurl=https%3A%2F%2Fencrypted-tbn0.gstatic.com%2Fimages%3Fq%3Dtbn%3AANd9GcSB7K6pynpHBA9Z59QJ4dSmtemGJ9pkBCj0pfiYn-sk7C14vD4%26s&amp;sp=1656341249Tcb848367a75a957e6bd648a8aa307879f196df38ab6e6718394d3d41c8840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98" y="2682020"/>
            <a:ext cx="3845260" cy="202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10665532" cy="132556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METHODOLOGY - </a:t>
            </a:r>
            <a:r>
              <a:rPr lang="en-US" dirty="0" err="1" smtClean="0"/>
              <a:t>Webscraping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8991" y="2414710"/>
            <a:ext cx="6672101" cy="3010144"/>
          </a:xfrm>
        </p:spPr>
        <p:txBody>
          <a:bodyPr>
            <a:normAutofit/>
          </a:bodyPr>
          <a:lstStyle/>
          <a:p>
            <a:r>
              <a:rPr lang="en-US" sz="2200" dirty="0" smtClean="0"/>
              <a:t>Data obtained from Kaggle.com by IBM</a:t>
            </a:r>
            <a:endParaRPr lang="en-US" sz="2200" dirty="0"/>
          </a:p>
          <a:p>
            <a:r>
              <a:rPr lang="en-US" sz="2200" dirty="0" smtClean="0"/>
              <a:t>Portion of data passed onwards by IBM</a:t>
            </a:r>
            <a:endParaRPr lang="en-US" sz="2200" dirty="0"/>
          </a:p>
          <a:p>
            <a:r>
              <a:rPr lang="en-US" sz="2200" dirty="0" smtClean="0"/>
              <a:t>Requests module used to grab data</a:t>
            </a:r>
            <a:endParaRPr lang="en-US" sz="2200" dirty="0"/>
          </a:p>
          <a:p>
            <a:r>
              <a:rPr lang="en-US" sz="2200" dirty="0" err="1" smtClean="0"/>
              <a:t>BeautifulSoup</a:t>
            </a:r>
            <a:r>
              <a:rPr lang="en-US" sz="2200" dirty="0" smtClean="0"/>
              <a:t> function from bs4 module used to parse html</a:t>
            </a:r>
          </a:p>
          <a:p>
            <a:r>
              <a:rPr lang="en-US" sz="2200" dirty="0" smtClean="0"/>
              <a:t>Custom functions utilized to grab desired data</a:t>
            </a:r>
            <a:endParaRPr lang="en-US" sz="2200" dirty="0"/>
          </a:p>
        </p:txBody>
      </p:sp>
      <p:pic>
        <p:nvPicPr>
          <p:cNvPr id="1026" name="Picture 2" descr="https://www.startpage.com/av/proxy-image?piurl=https%3A%2F%2Fencrypted-tbn0.gstatic.com%2Fimages%3Fq%3Dtbn%3AANd9GcSnZ5s4qBk_SUTagnJ3i1wg89NlBIic8eTD4CZOJ1o8gdXt-GY%26s&amp;sp=1656342079T19ac71b07af717de3fcd4fa409fccc0ebf4eadf279a6d43522ac097c43575a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092" y="2398750"/>
            <a:ext cx="5282818" cy="289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37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10428139" cy="132556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METHODOLOGY – Data Exploration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8383" y="2265240"/>
            <a:ext cx="6672101" cy="4021259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Data obtained from Kaggle.com by IBM</a:t>
            </a:r>
            <a:endParaRPr lang="en-US" sz="2200" dirty="0"/>
          </a:p>
          <a:p>
            <a:r>
              <a:rPr lang="en-US" sz="2200" dirty="0" smtClean="0"/>
              <a:t>Portion of data passed onwards by IBM as a URL</a:t>
            </a:r>
            <a:endParaRPr lang="en-US" sz="2200" dirty="0"/>
          </a:p>
          <a:p>
            <a:r>
              <a:rPr lang="en-US" sz="2200" dirty="0" smtClean="0"/>
              <a:t>Pandas module use to convert data to </a:t>
            </a:r>
            <a:r>
              <a:rPr lang="en-US" sz="2200" dirty="0" err="1" smtClean="0"/>
              <a:t>DataFrame</a:t>
            </a:r>
            <a:endParaRPr lang="en-US" sz="2200" dirty="0"/>
          </a:p>
          <a:p>
            <a:r>
              <a:rPr lang="en-US" sz="2200" dirty="0" smtClean="0"/>
              <a:t>Various Pandas methods employed to glean insights from data</a:t>
            </a:r>
          </a:p>
          <a:p>
            <a:pPr lvl="1"/>
            <a:r>
              <a:rPr lang="en-US" sz="1800" dirty="0" smtClean="0"/>
              <a:t>head()</a:t>
            </a:r>
          </a:p>
          <a:p>
            <a:pPr lvl="1"/>
            <a:r>
              <a:rPr lang="en-US" sz="1800" dirty="0" smtClean="0"/>
              <a:t>shape</a:t>
            </a:r>
          </a:p>
          <a:p>
            <a:pPr lvl="1"/>
            <a:r>
              <a:rPr lang="en-US" sz="1800" dirty="0" err="1" smtClean="0"/>
              <a:t>dtypes</a:t>
            </a:r>
            <a:r>
              <a:rPr lang="en-US" sz="1800" dirty="0"/>
              <a:t> </a:t>
            </a:r>
            <a:endParaRPr lang="en-US" sz="1800" dirty="0" smtClean="0"/>
          </a:p>
          <a:p>
            <a:pPr lvl="1"/>
            <a:r>
              <a:rPr lang="en-US" sz="1800" dirty="0" smtClean="0"/>
              <a:t>mean()</a:t>
            </a:r>
          </a:p>
          <a:p>
            <a:pPr lvl="1"/>
            <a:r>
              <a:rPr lang="en-US" sz="1800" dirty="0" smtClean="0"/>
              <a:t>unique()</a:t>
            </a:r>
          </a:p>
        </p:txBody>
      </p:sp>
      <p:pic>
        <p:nvPicPr>
          <p:cNvPr id="2050" name="Picture 2" descr="https://www.startpage.com/av/proxy-image?piurl=https%3A%2F%2Fencrypted-tbn0.gstatic.com%2Fimages%3Fq%3Dtbn%3AANd9GcSd_9VHWFmpb4EuMhKKK5TxcrFNenuNP34F_5rRrGVGzEMzTUU%26s&amp;sp=1656342780T48787d985fd6852ae227d72abc3305ae43c10294af6070a96b30a4bd7c9fb8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21" y="2185782"/>
            <a:ext cx="3959225" cy="343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17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10428139" cy="132556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METHODOLOGY – Data Wrangling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253" y="1869233"/>
            <a:ext cx="6672101" cy="4021259"/>
          </a:xfrm>
        </p:spPr>
        <p:txBody>
          <a:bodyPr>
            <a:normAutofit/>
          </a:bodyPr>
          <a:lstStyle/>
          <a:p>
            <a:r>
              <a:rPr lang="en-US" sz="2200" dirty="0" smtClean="0"/>
              <a:t>Data obtained from Kaggle.com by IBM</a:t>
            </a:r>
            <a:endParaRPr lang="en-US" sz="2200" dirty="0"/>
          </a:p>
          <a:p>
            <a:r>
              <a:rPr lang="en-US" sz="2200" dirty="0" smtClean="0"/>
              <a:t>Portion of data passed onwards by IBM as a URL</a:t>
            </a:r>
            <a:endParaRPr lang="en-US" sz="2200" dirty="0"/>
          </a:p>
          <a:p>
            <a:r>
              <a:rPr lang="en-US" sz="2200" dirty="0" smtClean="0"/>
              <a:t>Pandas module use to convert data to </a:t>
            </a:r>
            <a:r>
              <a:rPr lang="en-US" sz="2200" dirty="0" err="1" smtClean="0"/>
              <a:t>DataFrame</a:t>
            </a:r>
            <a:endParaRPr lang="en-US" sz="2200" dirty="0"/>
          </a:p>
          <a:p>
            <a:r>
              <a:rPr lang="en-US" sz="2200" dirty="0" smtClean="0"/>
              <a:t>Various Pandas methods employed to clean/prepare the data</a:t>
            </a:r>
          </a:p>
          <a:p>
            <a:pPr lvl="1"/>
            <a:r>
              <a:rPr lang="en-US" sz="1800" dirty="0" smtClean="0"/>
              <a:t>duplicated(), </a:t>
            </a:r>
            <a:r>
              <a:rPr lang="en-US" sz="1800" dirty="0" err="1" smtClean="0"/>
              <a:t>drop_duplicates</a:t>
            </a:r>
            <a:r>
              <a:rPr lang="en-US" sz="1800" dirty="0" smtClean="0"/>
              <a:t>()</a:t>
            </a:r>
          </a:p>
          <a:p>
            <a:pPr lvl="1"/>
            <a:r>
              <a:rPr lang="en-US" sz="1800" dirty="0" err="1" smtClean="0"/>
              <a:t>isnull</a:t>
            </a:r>
            <a:r>
              <a:rPr lang="en-US" sz="1800" dirty="0" smtClean="0"/>
              <a:t>(), </a:t>
            </a:r>
            <a:r>
              <a:rPr lang="en-US" sz="1800" dirty="0" err="1" smtClean="0"/>
              <a:t>fillna</a:t>
            </a:r>
            <a:r>
              <a:rPr lang="en-US" sz="1800" dirty="0" smtClean="0"/>
              <a:t>()</a:t>
            </a:r>
          </a:p>
          <a:p>
            <a:pPr lvl="1"/>
            <a:r>
              <a:rPr lang="en-US" sz="1800" dirty="0" smtClean="0"/>
              <a:t>mode(), </a:t>
            </a:r>
          </a:p>
          <a:p>
            <a:pPr lvl="1"/>
            <a:r>
              <a:rPr lang="en-US" sz="1800" dirty="0" err="1" smtClean="0"/>
              <a:t>value_counts</a:t>
            </a:r>
            <a:r>
              <a:rPr lang="en-US" sz="1800" dirty="0" smtClean="0"/>
              <a:t>(), unique(), head()</a:t>
            </a:r>
          </a:p>
        </p:txBody>
      </p:sp>
      <p:pic>
        <p:nvPicPr>
          <p:cNvPr id="3074" name="Picture 2" descr="https://www.startpage.com/av/proxy-image?piurl=https%3A%2F%2Fencrypted-tbn0.gstatic.com%2Fimages%3Fq%3Dtbn%3AANd9GcR7CIJqO5HiVLvJm2fiN6FEvafpT1tvKezbTGSGrh3hUSn4AH0%26s&amp;sp=1656343495Tea7c8acb55240cb0fb4670894a4c02f794dc5d9cf83e1645fd3621e0befa1f7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067" y="1702205"/>
            <a:ext cx="2886564" cy="433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862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76642"/>
            <a:ext cx="12192000" cy="132556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METHODOLOGY – Exploratory Data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253" y="2141794"/>
            <a:ext cx="6672101" cy="325668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Data obtained from Kaggle.com by IBM</a:t>
            </a:r>
            <a:endParaRPr lang="en-US" sz="2200" dirty="0"/>
          </a:p>
          <a:p>
            <a:r>
              <a:rPr lang="en-US" sz="2200" dirty="0" smtClean="0"/>
              <a:t>Portion of data passed onwards by IBM as a URL</a:t>
            </a:r>
            <a:endParaRPr lang="en-US" sz="2200" dirty="0"/>
          </a:p>
          <a:p>
            <a:r>
              <a:rPr lang="en-US" sz="2200" dirty="0" smtClean="0"/>
              <a:t>Various Pandas methods employed to format/plot data</a:t>
            </a:r>
          </a:p>
          <a:p>
            <a:pPr lvl="1"/>
            <a:r>
              <a:rPr lang="en-US" sz="1800" dirty="0" smtClean="0"/>
              <a:t>Pandas/</a:t>
            </a:r>
            <a:r>
              <a:rPr lang="en-US" sz="1800" dirty="0" err="1" smtClean="0"/>
              <a:t>Numpy</a:t>
            </a:r>
            <a:r>
              <a:rPr lang="en-US" sz="1800" dirty="0" smtClean="0"/>
              <a:t> modules for formatting</a:t>
            </a:r>
          </a:p>
          <a:p>
            <a:pPr lvl="1"/>
            <a:r>
              <a:rPr lang="en-US" sz="1800" dirty="0"/>
              <a:t>m</a:t>
            </a:r>
            <a:r>
              <a:rPr lang="en-US" sz="1800" dirty="0" smtClean="0"/>
              <a:t>in(), max(), median(), quantile()</a:t>
            </a:r>
          </a:p>
          <a:p>
            <a:pPr lvl="1"/>
            <a:r>
              <a:rPr lang="en-US" sz="1800" dirty="0" err="1"/>
              <a:t>m</a:t>
            </a:r>
            <a:r>
              <a:rPr lang="en-US" sz="1800" dirty="0" err="1" smtClean="0"/>
              <a:t>atplotlib</a:t>
            </a:r>
            <a:r>
              <a:rPr lang="en-US" sz="1800" dirty="0" smtClean="0"/>
              <a:t> and </a:t>
            </a:r>
            <a:r>
              <a:rPr lang="en-US" sz="1800" dirty="0" err="1" smtClean="0"/>
              <a:t>Seaborn</a:t>
            </a:r>
            <a:r>
              <a:rPr lang="en-US" sz="1800" dirty="0" smtClean="0"/>
              <a:t> for plotting</a:t>
            </a:r>
          </a:p>
          <a:p>
            <a:pPr lvl="1"/>
            <a:r>
              <a:rPr lang="en-US" sz="1800" dirty="0" err="1"/>
              <a:t>d</a:t>
            </a:r>
            <a:r>
              <a:rPr lang="en-US" sz="1800" dirty="0" err="1" smtClean="0"/>
              <a:t>istplot</a:t>
            </a:r>
            <a:r>
              <a:rPr lang="en-US" sz="1800" dirty="0" smtClean="0"/>
              <a:t>(), plot(), boxplot(), .</a:t>
            </a:r>
            <a:r>
              <a:rPr lang="en-US" sz="1800" dirty="0" err="1" smtClean="0"/>
              <a:t>corr</a:t>
            </a:r>
            <a:r>
              <a:rPr lang="en-US" sz="1800" dirty="0" smtClean="0"/>
              <a:t>()</a:t>
            </a:r>
          </a:p>
          <a:p>
            <a:pPr lvl="1"/>
            <a:endParaRPr lang="en-US" sz="1800" dirty="0" smtClean="0"/>
          </a:p>
          <a:p>
            <a:pPr lvl="1"/>
            <a:endParaRPr lang="en-US" sz="1400" dirty="0" smtClean="0"/>
          </a:p>
        </p:txBody>
      </p:sp>
      <p:pic>
        <p:nvPicPr>
          <p:cNvPr id="4098" name="Picture 2" descr="https://www.startpage.com/av/proxy-image?piurl=https%3A%2F%2Fencrypted-tbn0.gstatic.com%2Fimages%3Fq%3Dtbn%3AANd9GcQxJmR7Yz-qoD2UyX72w1O8oeJ3cZQmSmrtY7ZeThTYfNjvD9vS%26s&amp;sp=1656344235T0e251a1f6421ee144c9f1884d31b38c6dfeb178c930c5caa5ffbdf6bb993591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852" y="2342615"/>
            <a:ext cx="4327889" cy="288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236933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155be751-a274-42e8-93fb-f39d3b9bccc8"/>
    <ds:schemaRef ds:uri="http://schemas.openxmlformats.org/package/2006/metadata/core-properties"/>
    <ds:schemaRef ds:uri="f80a141d-92ca-4d3d-9308-f7e7b1d44ce8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719</Words>
  <Application>Microsoft Office PowerPoint</Application>
  <PresentationFormat>Widescreen</PresentationFormat>
  <Paragraphs>124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Helv</vt:lpstr>
      <vt:lpstr>IBM Plex Mono SemiBold</vt:lpstr>
      <vt:lpstr>IBM Plex Mono Text</vt:lpstr>
      <vt:lpstr>IBM Plex Sans Text</vt:lpstr>
      <vt:lpstr>SLIDE_TEMPLATE_skill_network</vt:lpstr>
      <vt:lpstr>Programming Languages: Present and Future</vt:lpstr>
      <vt:lpstr>OUTLINE</vt:lpstr>
      <vt:lpstr>EXECUTIVE SUMMARY</vt:lpstr>
      <vt:lpstr>INTRODUCTION</vt:lpstr>
      <vt:lpstr>METHODOLOGY - API’s</vt:lpstr>
      <vt:lpstr>METHODOLOGY - Webscraping</vt:lpstr>
      <vt:lpstr>METHODOLOGY – Data Exploration</vt:lpstr>
      <vt:lpstr>METHODOLOGY – Data Wrangling</vt:lpstr>
      <vt:lpstr>METHODOLOGY – Exploratory Data Analysis</vt:lpstr>
      <vt:lpstr>Results: PROGRAMMING LANGUAGE TRENDS</vt:lpstr>
      <vt:lpstr>PROGRAMMING LANGUAGE TRENDS - FINDINGS &amp; IMPLICATIONS</vt:lpstr>
      <vt:lpstr>Results: DATABASE TRENDS</vt:lpstr>
      <vt:lpstr>DATABASE TRENDS - FINDINGS &amp; IMPLICATIONS</vt:lpstr>
      <vt:lpstr>DASHBOARD</vt:lpstr>
      <vt:lpstr>DASHBOARD: Current Technology Use</vt:lpstr>
      <vt:lpstr>DASHBOARD: Future Technology Use</vt:lpstr>
      <vt:lpstr>DASHBOARD: Demographics</vt:lpstr>
      <vt:lpstr>DISCUSSION</vt:lpstr>
      <vt:lpstr>OVERALL FINDINGS &amp; IMPLICATIONS</vt:lpstr>
      <vt:lpstr>CONCLUSION</vt:lpstr>
      <vt:lpstr>APPENDIX</vt:lpstr>
      <vt:lpstr>APPENDIX: Respondent Data</vt:lpstr>
      <vt:lpstr>APPENDIX: Respondent Data</vt:lpstr>
      <vt:lpstr> JOB POSTINGS</vt:lpstr>
      <vt:lpstr>POPULAR LANGUAGES (job listings)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Joshua Flieder</cp:lastModifiedBy>
  <cp:revision>42</cp:revision>
  <dcterms:created xsi:type="dcterms:W3CDTF">2020-10-28T18:29:43Z</dcterms:created>
  <dcterms:modified xsi:type="dcterms:W3CDTF">2022-06-27T18:52:35Z</dcterms:modified>
</cp:coreProperties>
</file>