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lores, Joshua" initials="FJ" lastIdx="1" clrIdx="0">
    <p:extLst>
      <p:ext uri="{19B8F6BF-5375-455C-9EA6-DF929625EA0E}">
        <p15:presenceInfo xmlns:p15="http://schemas.microsoft.com/office/powerpoint/2012/main" userId="Flores, Joshu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17T22:47:31.914" idx="1">
    <p:pos x="10" y="10"/>
    <p:text/>
    <p:extLst>
      <p:ext uri="{C676402C-5697-4E1C-873F-D02D1690AC5C}">
        <p15:threadingInfo xmlns:p15="http://schemas.microsoft.com/office/powerpoint/2012/main" timeZoneBias="-18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01:41.494"/>
    </inkml:context>
    <inkml:brush xml:id="br0">
      <inkml:brushProperty name="width" value="0.1" units="cm"/>
      <inkml:brushProperty name="height" value="0.1" units="cm"/>
      <inkml:brushProperty name="color" value="#AE198D"/>
      <inkml:brushProperty name="inkEffects" value="galaxy"/>
      <inkml:brushProperty name="anchorX" value="-3238.73462"/>
      <inkml:brushProperty name="anchorY" value="-6818.23535"/>
      <inkml:brushProperty name="scaleFactor" value="0.5"/>
    </inkml:brush>
  </inkml:definitions>
  <inkml:trace contextRef="#ctx0" brushRef="#br0">0 0 24575,'0'0'0</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972F1C2-8F23-4FA6-9A15-BE077B103B08}" type="datetimeFigureOut">
              <a:rPr lang="en-US" smtClean="0"/>
              <a:t>12/17/2022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3CC0FAD-34A5-42D9-8528-1C153C2784C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8660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72F1C2-8F23-4FA6-9A15-BE077B103B08}"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C0FAD-34A5-42D9-8528-1C153C2784CF}" type="slidenum">
              <a:rPr lang="en-US" smtClean="0"/>
              <a:t>‹#›</a:t>
            </a:fld>
            <a:endParaRPr lang="en-US"/>
          </a:p>
        </p:txBody>
      </p:sp>
    </p:spTree>
    <p:extLst>
      <p:ext uri="{BB962C8B-B14F-4D97-AF65-F5344CB8AC3E}">
        <p14:creationId xmlns:p14="http://schemas.microsoft.com/office/powerpoint/2010/main" val="3905619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72F1C2-8F23-4FA6-9A15-BE077B103B08}"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C0FAD-34A5-42D9-8528-1C153C2784C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615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72F1C2-8F23-4FA6-9A15-BE077B103B08}"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C0FAD-34A5-42D9-8528-1C153C2784C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925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72F1C2-8F23-4FA6-9A15-BE077B103B08}"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C0FAD-34A5-42D9-8528-1C153C2784CF}" type="slidenum">
              <a:rPr lang="en-US" smtClean="0"/>
              <a:t>‹#›</a:t>
            </a:fld>
            <a:endParaRPr lang="en-US"/>
          </a:p>
        </p:txBody>
      </p:sp>
    </p:spTree>
    <p:extLst>
      <p:ext uri="{BB962C8B-B14F-4D97-AF65-F5344CB8AC3E}">
        <p14:creationId xmlns:p14="http://schemas.microsoft.com/office/powerpoint/2010/main" val="3527974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72F1C2-8F23-4FA6-9A15-BE077B103B08}"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C0FAD-34A5-42D9-8528-1C153C2784C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8144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72F1C2-8F23-4FA6-9A15-BE077B103B08}"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C0FAD-34A5-42D9-8528-1C153C2784C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7390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2F1C2-8F23-4FA6-9A15-BE077B103B08}"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C0FAD-34A5-42D9-8528-1C153C2784C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0328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2F1C2-8F23-4FA6-9A15-BE077B103B08}"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C0FAD-34A5-42D9-8528-1C153C2784C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540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2F1C2-8F23-4FA6-9A15-BE077B103B08}"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C0FAD-34A5-42D9-8528-1C153C2784CF}" type="slidenum">
              <a:rPr lang="en-US" smtClean="0"/>
              <a:t>‹#›</a:t>
            </a:fld>
            <a:endParaRPr lang="en-US"/>
          </a:p>
        </p:txBody>
      </p:sp>
    </p:spTree>
    <p:extLst>
      <p:ext uri="{BB962C8B-B14F-4D97-AF65-F5344CB8AC3E}">
        <p14:creationId xmlns:p14="http://schemas.microsoft.com/office/powerpoint/2010/main" val="1327391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72F1C2-8F23-4FA6-9A15-BE077B103B08}"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C0FAD-34A5-42D9-8528-1C153C2784C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4077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72F1C2-8F23-4FA6-9A15-BE077B103B08}"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C0FAD-34A5-42D9-8528-1C153C2784CF}" type="slidenum">
              <a:rPr lang="en-US" smtClean="0"/>
              <a:t>‹#›</a:t>
            </a:fld>
            <a:endParaRPr lang="en-US"/>
          </a:p>
        </p:txBody>
      </p:sp>
    </p:spTree>
    <p:extLst>
      <p:ext uri="{BB962C8B-B14F-4D97-AF65-F5344CB8AC3E}">
        <p14:creationId xmlns:p14="http://schemas.microsoft.com/office/powerpoint/2010/main" val="3012880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72F1C2-8F23-4FA6-9A15-BE077B103B08}" type="datetimeFigureOut">
              <a:rPr lang="en-US" smtClean="0"/>
              <a:t>12/17/2022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CC0FAD-34A5-42D9-8528-1C153C2784C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3068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72F1C2-8F23-4FA6-9A15-BE077B103B08}" type="datetimeFigureOut">
              <a:rPr lang="en-US" smtClean="0"/>
              <a:t>12/17/2022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CC0FAD-34A5-42D9-8528-1C153C2784C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3327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72F1C2-8F23-4FA6-9A15-BE077B103B08}" type="datetimeFigureOut">
              <a:rPr lang="en-US" smtClean="0"/>
              <a:t>12/17/2022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CC0FAD-34A5-42D9-8528-1C153C2784CF}" type="slidenum">
              <a:rPr lang="en-US" smtClean="0"/>
              <a:t>‹#›</a:t>
            </a:fld>
            <a:endParaRPr lang="en-US"/>
          </a:p>
        </p:txBody>
      </p:sp>
    </p:spTree>
    <p:extLst>
      <p:ext uri="{BB962C8B-B14F-4D97-AF65-F5344CB8AC3E}">
        <p14:creationId xmlns:p14="http://schemas.microsoft.com/office/powerpoint/2010/main" val="3053480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72F1C2-8F23-4FA6-9A15-BE077B103B08}"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C0FAD-34A5-42D9-8528-1C153C2784C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22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72F1C2-8F23-4FA6-9A15-BE077B103B08}"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C0FAD-34A5-42D9-8528-1C153C2784CF}" type="slidenum">
              <a:rPr lang="en-US" smtClean="0"/>
              <a:t>‹#›</a:t>
            </a:fld>
            <a:endParaRPr lang="en-US"/>
          </a:p>
        </p:txBody>
      </p:sp>
    </p:spTree>
    <p:extLst>
      <p:ext uri="{BB962C8B-B14F-4D97-AF65-F5344CB8AC3E}">
        <p14:creationId xmlns:p14="http://schemas.microsoft.com/office/powerpoint/2010/main" val="4255345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72F1C2-8F23-4FA6-9A15-BE077B103B08}" type="datetimeFigureOut">
              <a:rPr lang="en-US" smtClean="0"/>
              <a:t>12/17/2022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CC0FAD-34A5-42D9-8528-1C153C2784CF}" type="slidenum">
              <a:rPr lang="en-US" smtClean="0"/>
              <a:t>‹#›</a:t>
            </a:fld>
            <a:endParaRPr lang="en-US"/>
          </a:p>
        </p:txBody>
      </p:sp>
    </p:spTree>
    <p:extLst>
      <p:ext uri="{BB962C8B-B14F-4D97-AF65-F5344CB8AC3E}">
        <p14:creationId xmlns:p14="http://schemas.microsoft.com/office/powerpoint/2010/main" val="1456861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oftwareengineering.stackexchange.com/questions/440591/what-is-the-significance-of-reaching-major-version-1-0-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1C36-43CA-8B8D-8ACF-3B5F52A5B9EA}"/>
              </a:ext>
            </a:extLst>
          </p:cNvPr>
          <p:cNvSpPr>
            <a:spLocks noGrp="1"/>
          </p:cNvSpPr>
          <p:nvPr>
            <p:ph type="ctrTitle"/>
          </p:nvPr>
        </p:nvSpPr>
        <p:spPr/>
        <p:txBody>
          <a:bodyPr/>
          <a:lstStyle/>
          <a:p>
            <a:r>
              <a:rPr lang="en-US" dirty="0"/>
              <a:t>The Scrum approach</a:t>
            </a:r>
          </a:p>
        </p:txBody>
      </p:sp>
      <p:sp>
        <p:nvSpPr>
          <p:cNvPr id="3" name="Subtitle 2">
            <a:extLst>
              <a:ext uri="{FF2B5EF4-FFF2-40B4-BE49-F238E27FC236}">
                <a16:creationId xmlns:a16="http://schemas.microsoft.com/office/drawing/2014/main" id="{C6AEFCFD-D4EB-56E2-A475-0666EF692BBF}"/>
              </a:ext>
            </a:extLst>
          </p:cNvPr>
          <p:cNvSpPr>
            <a:spLocks noGrp="1"/>
          </p:cNvSpPr>
          <p:nvPr>
            <p:ph type="subTitle" idx="1"/>
          </p:nvPr>
        </p:nvSpPr>
        <p:spPr/>
        <p:txBody>
          <a:bodyPr/>
          <a:lstStyle/>
          <a:p>
            <a:r>
              <a:rPr lang="en-US" dirty="0"/>
              <a:t>Presentation by:</a:t>
            </a:r>
          </a:p>
          <a:p>
            <a:r>
              <a:rPr lang="en-US" dirty="0"/>
              <a:t>Joshua Flores</a:t>
            </a:r>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7" name="Ink 6">
                <a:extLst>
                  <a:ext uri="{FF2B5EF4-FFF2-40B4-BE49-F238E27FC236}">
                    <a16:creationId xmlns:a16="http://schemas.microsoft.com/office/drawing/2014/main" id="{7DDF035B-7B9B-A7CC-D2D8-85AB2AC9095A}"/>
                  </a:ext>
                </a:extLst>
              </p14:cNvPr>
              <p14:cNvContentPartPr/>
              <p14:nvPr/>
            </p14:nvContentPartPr>
            <p14:xfrm>
              <a:off x="10810240" y="1889640"/>
              <a:ext cx="360" cy="360"/>
            </p14:xfrm>
          </p:contentPart>
        </mc:Choice>
        <mc:Fallback>
          <p:pic>
            <p:nvPicPr>
              <p:cNvPr id="7" name="Ink 6">
                <a:extLst>
                  <a:ext uri="{FF2B5EF4-FFF2-40B4-BE49-F238E27FC236}">
                    <a16:creationId xmlns:a16="http://schemas.microsoft.com/office/drawing/2014/main" id="{7DDF035B-7B9B-A7CC-D2D8-85AB2AC9095A}"/>
                  </a:ext>
                </a:extLst>
              </p:cNvPr>
              <p:cNvPicPr/>
              <p:nvPr/>
            </p:nvPicPr>
            <p:blipFill>
              <a:blip r:embed="rId3"/>
              <a:stretch>
                <a:fillRect/>
              </a:stretch>
            </p:blipFill>
            <p:spPr>
              <a:xfrm>
                <a:off x="10792240" y="1871640"/>
                <a:ext cx="36000" cy="36000"/>
              </a:xfrm>
              <a:prstGeom prst="rect">
                <a:avLst/>
              </a:prstGeom>
            </p:spPr>
          </p:pic>
        </mc:Fallback>
      </mc:AlternateContent>
    </p:spTree>
    <p:extLst>
      <p:ext uri="{BB962C8B-B14F-4D97-AF65-F5344CB8AC3E}">
        <p14:creationId xmlns:p14="http://schemas.microsoft.com/office/powerpoint/2010/main" val="429991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58FA4-8981-079C-F687-69E1D00E4DE1}"/>
              </a:ext>
            </a:extLst>
          </p:cNvPr>
          <p:cNvSpPr>
            <a:spLocks noGrp="1"/>
          </p:cNvSpPr>
          <p:nvPr>
            <p:ph type="title"/>
          </p:nvPr>
        </p:nvSpPr>
        <p:spPr/>
        <p:txBody>
          <a:bodyPr>
            <a:normAutofit/>
          </a:bodyPr>
          <a:lstStyle/>
          <a:p>
            <a:r>
              <a:rPr lang="en-US" sz="3600" u="sng" dirty="0"/>
              <a:t>So which to choose?</a:t>
            </a:r>
          </a:p>
        </p:txBody>
      </p:sp>
      <p:sp>
        <p:nvSpPr>
          <p:cNvPr id="3" name="Content Placeholder 2">
            <a:extLst>
              <a:ext uri="{FF2B5EF4-FFF2-40B4-BE49-F238E27FC236}">
                <a16:creationId xmlns:a16="http://schemas.microsoft.com/office/drawing/2014/main" id="{ACB47E70-557D-267B-FC85-95B8B59B5CDD}"/>
              </a:ext>
            </a:extLst>
          </p:cNvPr>
          <p:cNvSpPr>
            <a:spLocks noGrp="1"/>
          </p:cNvSpPr>
          <p:nvPr>
            <p:ph idx="1"/>
          </p:nvPr>
        </p:nvSpPr>
        <p:spPr/>
        <p:txBody>
          <a:bodyPr>
            <a:normAutofit fontScale="77500" lnSpcReduction="20000"/>
          </a:bodyPr>
          <a:lstStyle/>
          <a:p>
            <a:pPr marL="457200" lvl="1" indent="0">
              <a:buNone/>
            </a:pPr>
            <a:r>
              <a:rPr lang="en-US" dirty="0"/>
              <a:t>When we are deciding on which methodology to employ in our project development we should consider some factors. How big is the project? How long is the project? How difficult is the project? Is it a project that should fall strict guidelines? So after considering this perhaps you are wondering which method to choose when doing the SNHU Travel project. Firstly the scope of the project of SNHU Travel is a medium scope attempting to reach their customers that are using SNHU Travel for booking their trips. When considering this only perhaps it makes sense to go with either methodology. Secondly when considering the length, it is something that was requested to be done before the start of the travel season so that they could reach their customers. It is a quick length project so agile would work better because of its ability to work in short term sprints(Cobb,2015). Thirdly how difficult will it to be to implement the project? In this SNHU Travel project the project implementation was meant to be simple as it was an update to the packages and meant to accommodate the wish list of travel locations for SNHU Travel. Perhaps if we used a waterfall in this step it would be time consuming as using a waterfall method would put too much time aside for a quick start. Agile would work better to get a working product running. Finally the user stories changed throughout the project so following strict guidelines were not something that we wished to do in the project. Thus the Agile methodology was a better choice for the creation of this project</a:t>
            </a:r>
          </a:p>
        </p:txBody>
      </p:sp>
    </p:spTree>
    <p:extLst>
      <p:ext uri="{BB962C8B-B14F-4D97-AF65-F5344CB8AC3E}">
        <p14:creationId xmlns:p14="http://schemas.microsoft.com/office/powerpoint/2010/main" val="3679386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1E336-C237-720F-E79A-ECC8586F9861}"/>
              </a:ext>
            </a:extLst>
          </p:cNvPr>
          <p:cNvSpPr>
            <a:spLocks noGrp="1"/>
          </p:cNvSpPr>
          <p:nvPr>
            <p:ph type="title"/>
          </p:nvPr>
        </p:nvSpPr>
        <p:spPr/>
        <p:txBody>
          <a:bodyPr>
            <a:normAutofit/>
          </a:bodyPr>
          <a:lstStyle/>
          <a:p>
            <a:r>
              <a:rPr lang="en-US"/>
              <a:t>References</a:t>
            </a:r>
          </a:p>
        </p:txBody>
      </p:sp>
      <p:sp>
        <p:nvSpPr>
          <p:cNvPr id="3" name="Content Placeholder 2">
            <a:extLst>
              <a:ext uri="{FF2B5EF4-FFF2-40B4-BE49-F238E27FC236}">
                <a16:creationId xmlns:a16="http://schemas.microsoft.com/office/drawing/2014/main" id="{635691E3-FC67-C96F-BBF4-206161BDDD26}"/>
              </a:ext>
            </a:extLst>
          </p:cNvPr>
          <p:cNvSpPr>
            <a:spLocks noGrp="1"/>
          </p:cNvSpPr>
          <p:nvPr>
            <p:ph idx="1"/>
          </p:nvPr>
        </p:nvSpPr>
        <p:spPr/>
        <p:txBody>
          <a:bodyPr>
            <a:normAutofit fontScale="92500"/>
          </a:bodyPr>
          <a:lstStyle/>
          <a:p>
            <a:pPr marL="0" indent="0">
              <a:buNone/>
            </a:pPr>
            <a:r>
              <a:rPr lang="en-US" b="0" i="0" dirty="0">
                <a:solidFill>
                  <a:srgbClr val="05103E"/>
                </a:solidFill>
                <a:effectLst/>
              </a:rPr>
              <a:t>Cobb, C. G. (2015). </a:t>
            </a:r>
            <a:r>
              <a:rPr lang="en-US" b="0" i="1" dirty="0">
                <a:solidFill>
                  <a:srgbClr val="05103E"/>
                </a:solidFill>
                <a:effectLst/>
              </a:rPr>
              <a:t>The Project Manager’s Guide to Mastering Agile: Principles and Practices for 	an Adaptive Approach</a:t>
            </a:r>
            <a:r>
              <a:rPr lang="en-US" b="0" i="0" dirty="0">
                <a:solidFill>
                  <a:srgbClr val="05103E"/>
                </a:solidFill>
                <a:effectLst/>
              </a:rPr>
              <a:t> (1st ed.). Wiley.</a:t>
            </a:r>
          </a:p>
          <a:p>
            <a:pPr marL="0" indent="0">
              <a:buNone/>
            </a:pPr>
            <a:r>
              <a:rPr lang="en-US" b="0" i="1" dirty="0">
                <a:solidFill>
                  <a:srgbClr val="05103E"/>
                </a:solidFill>
                <a:effectLst/>
              </a:rPr>
              <a:t>What is the significance of reaching major version 1.0.0? (2022, August 24). Software Engineering 	Stack Exchange. </a:t>
            </a:r>
            <a:r>
              <a:rPr lang="en-US" b="0" i="1" dirty="0">
                <a:solidFill>
                  <a:srgbClr val="05103E"/>
                </a:solidFill>
                <a:effectLst/>
                <a:hlinkClick r:id="rId2"/>
              </a:rPr>
              <a:t>https://softwareengineering.stackexchange.com/questions/440591/what-is-	the-significance-of-reaching-major-version-1-0-0</a:t>
            </a:r>
            <a:endParaRPr lang="en-US" b="0" i="1" dirty="0">
              <a:solidFill>
                <a:srgbClr val="05103E"/>
              </a:solidFill>
              <a:effectLst/>
            </a:endParaRPr>
          </a:p>
          <a:p>
            <a:pPr marL="0" indent="0">
              <a:buNone/>
            </a:pPr>
            <a:r>
              <a:rPr lang="en-US" dirty="0">
                <a:effectLst/>
              </a:rPr>
              <a:t>Admin. “Dot Voting - Agile Estimation Method.” </a:t>
            </a:r>
            <a:r>
              <a:rPr lang="en-US" i="1" dirty="0">
                <a:effectLst/>
              </a:rPr>
              <a:t>Tech Agilist</a:t>
            </a:r>
            <a:r>
              <a:rPr lang="en-US" dirty="0">
                <a:effectLst/>
              </a:rPr>
              <a:t>, 20 Nov. 2020, 	https://www.techagilist.com/agile/scrum/dot-voting-agile-estimation-method/. </a:t>
            </a:r>
          </a:p>
          <a:p>
            <a:pPr marL="0" indent="0">
              <a:buNone/>
            </a:pPr>
            <a:endParaRPr lang="en-US" i="1" dirty="0">
              <a:solidFill>
                <a:srgbClr val="05103E"/>
              </a:solidFill>
            </a:endParaRPr>
          </a:p>
        </p:txBody>
      </p:sp>
    </p:spTree>
    <p:extLst>
      <p:ext uri="{BB962C8B-B14F-4D97-AF65-F5344CB8AC3E}">
        <p14:creationId xmlns:p14="http://schemas.microsoft.com/office/powerpoint/2010/main" val="1318274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9EEDF-41C4-723F-7741-C2FF638AB6E5}"/>
              </a:ext>
            </a:extLst>
          </p:cNvPr>
          <p:cNvSpPr>
            <a:spLocks noGrp="1"/>
          </p:cNvSpPr>
          <p:nvPr>
            <p:ph type="title"/>
          </p:nvPr>
        </p:nvSpPr>
        <p:spPr>
          <a:xfrm>
            <a:off x="4458970" y="982133"/>
            <a:ext cx="3274059" cy="450428"/>
          </a:xfrm>
        </p:spPr>
        <p:txBody>
          <a:bodyPr>
            <a:noAutofit/>
          </a:bodyPr>
          <a:lstStyle/>
          <a:p>
            <a:r>
              <a:rPr lang="en-US" sz="3600" u="sng" dirty="0"/>
              <a:t>Scrum roles</a:t>
            </a:r>
          </a:p>
        </p:txBody>
      </p:sp>
      <p:sp>
        <p:nvSpPr>
          <p:cNvPr id="3" name="Content Placeholder 2">
            <a:extLst>
              <a:ext uri="{FF2B5EF4-FFF2-40B4-BE49-F238E27FC236}">
                <a16:creationId xmlns:a16="http://schemas.microsoft.com/office/drawing/2014/main" id="{FA8A2211-E73A-01A8-0985-8AC46DA01D6C}"/>
              </a:ext>
            </a:extLst>
          </p:cNvPr>
          <p:cNvSpPr>
            <a:spLocks noGrp="1"/>
          </p:cNvSpPr>
          <p:nvPr>
            <p:ph idx="1"/>
          </p:nvPr>
        </p:nvSpPr>
        <p:spPr>
          <a:xfrm>
            <a:off x="1295401" y="1696721"/>
            <a:ext cx="9601196" cy="999068"/>
          </a:xfrm>
        </p:spPr>
        <p:txBody>
          <a:bodyPr/>
          <a:lstStyle/>
          <a:p>
            <a:pPr marL="0" indent="0">
              <a:buNone/>
            </a:pPr>
            <a:r>
              <a:rPr lang="en-US" i="1" dirty="0"/>
              <a:t>Scrum has certain roles that work well for adaptability and creating functional products.</a:t>
            </a:r>
          </a:p>
          <a:p>
            <a:endParaRPr lang="en-US" dirty="0"/>
          </a:p>
        </p:txBody>
      </p:sp>
      <p:sp>
        <p:nvSpPr>
          <p:cNvPr id="8" name="TextBox 7">
            <a:extLst>
              <a:ext uri="{FF2B5EF4-FFF2-40B4-BE49-F238E27FC236}">
                <a16:creationId xmlns:a16="http://schemas.microsoft.com/office/drawing/2014/main" id="{71D818B6-913D-71D2-BA33-97475CA0DA7F}"/>
              </a:ext>
            </a:extLst>
          </p:cNvPr>
          <p:cNvSpPr txBox="1"/>
          <p:nvPr/>
        </p:nvSpPr>
        <p:spPr>
          <a:xfrm>
            <a:off x="1056640" y="2695789"/>
            <a:ext cx="9839957" cy="3139321"/>
          </a:xfrm>
          <a:prstGeom prst="rect">
            <a:avLst/>
          </a:prstGeom>
          <a:noFill/>
        </p:spPr>
        <p:txBody>
          <a:bodyPr wrap="square" rtlCol="0">
            <a:spAutoFit/>
          </a:bodyPr>
          <a:lstStyle/>
          <a:p>
            <a:r>
              <a:rPr lang="en-US" b="1" u="sng" dirty="0"/>
              <a:t>Scrum Master </a:t>
            </a:r>
            <a:r>
              <a:rPr lang="en-US" dirty="0"/>
              <a:t>– The scrum master is in charge of organizing and helping the team adapt to scrum and ensuring scrum principles are effectively applied throughout, the process, the product, and helping with the daily scrum meetings. The scrum master helps the product owner in managing the product backlog if needed and helps coach the product owner in scrum as well as the development team in scrum techniques.</a:t>
            </a:r>
          </a:p>
          <a:p>
            <a:endParaRPr lang="en-US" dirty="0"/>
          </a:p>
          <a:p>
            <a:r>
              <a:rPr lang="en-US" b="1" u="sng" dirty="0"/>
              <a:t>Product Owner </a:t>
            </a:r>
            <a:r>
              <a:rPr lang="en-US" dirty="0"/>
              <a:t>– The product owner is responsible for creating the direction of the product. The Product owner is to ensure that the vision of the client and/or stakeholders is matching to what the current production of the project is. The product owner is the main person responsible for product backlog management and is required to provide both input for direction to the team as well as inform the client/s and stakeholder on the progress of the project.</a:t>
            </a:r>
          </a:p>
          <a:p>
            <a:endParaRPr lang="en-US" dirty="0"/>
          </a:p>
        </p:txBody>
      </p:sp>
      <p:sp>
        <p:nvSpPr>
          <p:cNvPr id="10" name="TextBox 9">
            <a:extLst>
              <a:ext uri="{FF2B5EF4-FFF2-40B4-BE49-F238E27FC236}">
                <a16:creationId xmlns:a16="http://schemas.microsoft.com/office/drawing/2014/main" id="{396FE92D-BC62-B180-2370-EB5838959DA8}"/>
              </a:ext>
            </a:extLst>
          </p:cNvPr>
          <p:cNvSpPr txBox="1"/>
          <p:nvPr/>
        </p:nvSpPr>
        <p:spPr>
          <a:xfrm>
            <a:off x="426720" y="6464846"/>
            <a:ext cx="6116320" cy="369332"/>
          </a:xfrm>
          <a:prstGeom prst="rect">
            <a:avLst/>
          </a:prstGeom>
          <a:noFill/>
        </p:spPr>
        <p:txBody>
          <a:bodyPr wrap="square">
            <a:spAutoFit/>
          </a:bodyPr>
          <a:lstStyle/>
          <a:p>
            <a:r>
              <a:rPr lang="en-US" sz="1800" dirty="0"/>
              <a:t>Reference: (Cobb, 2015) </a:t>
            </a:r>
          </a:p>
        </p:txBody>
      </p:sp>
    </p:spTree>
    <p:extLst>
      <p:ext uri="{BB962C8B-B14F-4D97-AF65-F5344CB8AC3E}">
        <p14:creationId xmlns:p14="http://schemas.microsoft.com/office/powerpoint/2010/main" val="1745971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ADC1-F018-F5BF-F5C7-92AC05ED885B}"/>
              </a:ext>
            </a:extLst>
          </p:cNvPr>
          <p:cNvSpPr>
            <a:spLocks noGrp="1"/>
          </p:cNvSpPr>
          <p:nvPr>
            <p:ph type="title"/>
          </p:nvPr>
        </p:nvSpPr>
        <p:spPr/>
        <p:txBody>
          <a:bodyPr>
            <a:normAutofit/>
          </a:bodyPr>
          <a:lstStyle/>
          <a:p>
            <a:r>
              <a:rPr lang="en-US" sz="3600" u="sng" dirty="0"/>
              <a:t>Scrum roles continued</a:t>
            </a:r>
            <a:endParaRPr lang="en-US" sz="3600" dirty="0"/>
          </a:p>
        </p:txBody>
      </p:sp>
      <p:sp>
        <p:nvSpPr>
          <p:cNvPr id="3" name="Content Placeholder 2">
            <a:extLst>
              <a:ext uri="{FF2B5EF4-FFF2-40B4-BE49-F238E27FC236}">
                <a16:creationId xmlns:a16="http://schemas.microsoft.com/office/drawing/2014/main" id="{FFBDC6F5-E057-4258-861E-C80C0DB90E50}"/>
              </a:ext>
            </a:extLst>
          </p:cNvPr>
          <p:cNvSpPr>
            <a:spLocks noGrp="1"/>
          </p:cNvSpPr>
          <p:nvPr>
            <p:ph idx="1"/>
          </p:nvPr>
        </p:nvSpPr>
        <p:spPr/>
        <p:txBody>
          <a:bodyPr>
            <a:normAutofit fontScale="85000" lnSpcReduction="10000"/>
          </a:bodyPr>
          <a:lstStyle/>
          <a:p>
            <a:r>
              <a:rPr lang="en-US" b="1" i="1" u="sng" dirty="0"/>
              <a:t>Development team </a:t>
            </a:r>
            <a:r>
              <a:rPr lang="en-US" i="1" dirty="0"/>
              <a:t>– the development team consists of many distinctly skilled individuals below are some such positions.</a:t>
            </a:r>
          </a:p>
          <a:p>
            <a:pPr lvl="1"/>
            <a:r>
              <a:rPr lang="en-US" b="1" u="sng" dirty="0"/>
              <a:t>Developer</a:t>
            </a:r>
            <a:r>
              <a:rPr lang="en-US" dirty="0"/>
              <a:t> – The developer is in charge of creating a functional product. The developer’s job is to take work based from the Product Backlog and take work according to the scrum backlog organization. They should be able to communicate with other team members so that they know which functionalities of the job they should be working on. They are also always reporting during their daily Scrum on the successful implementations, the future work they will start on next and if they are having issues, as well as they may report their successes working with scrum.</a:t>
            </a:r>
          </a:p>
          <a:p>
            <a:pPr lvl="1"/>
            <a:r>
              <a:rPr lang="en-US" b="1" u="sng" dirty="0"/>
              <a:t>Tester</a:t>
            </a:r>
            <a:r>
              <a:rPr lang="en-US" dirty="0"/>
              <a:t> – The tester’s job is similar to the developers however, their job is to ensure that code which is created by the developer works properly and no new issues arise that are caused by the code/new functionalities. They should help ensure smooth interoperability of new code with previously created code.</a:t>
            </a:r>
          </a:p>
        </p:txBody>
      </p:sp>
      <p:sp>
        <p:nvSpPr>
          <p:cNvPr id="5" name="TextBox 4">
            <a:extLst>
              <a:ext uri="{FF2B5EF4-FFF2-40B4-BE49-F238E27FC236}">
                <a16:creationId xmlns:a16="http://schemas.microsoft.com/office/drawing/2014/main" id="{085BA9A8-F5E4-D813-F054-7AB99D21D953}"/>
              </a:ext>
            </a:extLst>
          </p:cNvPr>
          <p:cNvSpPr txBox="1"/>
          <p:nvPr/>
        </p:nvSpPr>
        <p:spPr>
          <a:xfrm>
            <a:off x="345440" y="6457890"/>
            <a:ext cx="6116320" cy="400110"/>
          </a:xfrm>
          <a:prstGeom prst="rect">
            <a:avLst/>
          </a:prstGeom>
          <a:noFill/>
        </p:spPr>
        <p:txBody>
          <a:bodyPr wrap="square">
            <a:spAutoFit/>
          </a:bodyPr>
          <a:lstStyle/>
          <a:p>
            <a:r>
              <a:rPr lang="en-US" sz="2000" dirty="0"/>
              <a:t>Reference: (Cobb, 2015) </a:t>
            </a:r>
          </a:p>
        </p:txBody>
      </p:sp>
    </p:spTree>
    <p:extLst>
      <p:ext uri="{BB962C8B-B14F-4D97-AF65-F5344CB8AC3E}">
        <p14:creationId xmlns:p14="http://schemas.microsoft.com/office/powerpoint/2010/main" val="929920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89ECB2-DFEA-B0F0-7D4F-F292F0719547}"/>
              </a:ext>
            </a:extLst>
          </p:cNvPr>
          <p:cNvSpPr/>
          <p:nvPr/>
        </p:nvSpPr>
        <p:spPr>
          <a:xfrm>
            <a:off x="825500" y="2362200"/>
            <a:ext cx="10149840" cy="35822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aphicFrame>
        <p:nvGraphicFramePr>
          <p:cNvPr id="13" name="Table 12">
            <a:extLst>
              <a:ext uri="{FF2B5EF4-FFF2-40B4-BE49-F238E27FC236}">
                <a16:creationId xmlns:a16="http://schemas.microsoft.com/office/drawing/2014/main" id="{40246709-3C86-168C-5FBB-A3C96D8DC7EC}"/>
              </a:ext>
            </a:extLst>
          </p:cNvPr>
          <p:cNvGraphicFramePr>
            <a:graphicFrameLocks noGrp="1"/>
          </p:cNvGraphicFramePr>
          <p:nvPr>
            <p:extLst>
              <p:ext uri="{D42A27DB-BD31-4B8C-83A1-F6EECF244321}">
                <p14:modId xmlns:p14="http://schemas.microsoft.com/office/powerpoint/2010/main" val="41008480"/>
              </p:ext>
            </p:extLst>
          </p:nvPr>
        </p:nvGraphicFramePr>
        <p:xfrm>
          <a:off x="1625600" y="4226560"/>
          <a:ext cx="1158240" cy="985520"/>
        </p:xfrm>
        <a:graphic>
          <a:graphicData uri="http://schemas.openxmlformats.org/drawingml/2006/table">
            <a:tbl>
              <a:tblPr firstCol="1">
                <a:tableStyleId>{3C2FFA5D-87B4-456A-9821-1D502468CF0F}</a:tableStyleId>
              </a:tblPr>
              <a:tblGrid>
                <a:gridCol w="1158240">
                  <a:extLst>
                    <a:ext uri="{9D8B030D-6E8A-4147-A177-3AD203B41FA5}">
                      <a16:colId xmlns:a16="http://schemas.microsoft.com/office/drawing/2014/main" val="3198715265"/>
                    </a:ext>
                  </a:extLst>
                </a:gridCol>
              </a:tblGrid>
              <a:tr h="985520">
                <a:tc>
                  <a:txBody>
                    <a:bodyPr/>
                    <a:lstStyle/>
                    <a:p>
                      <a:endParaRPr lang="en-US" dirty="0"/>
                    </a:p>
                  </a:txBody>
                  <a:tcPr/>
                </a:tc>
                <a:extLst>
                  <a:ext uri="{0D108BD9-81ED-4DB2-BD59-A6C34878D82A}">
                    <a16:rowId xmlns:a16="http://schemas.microsoft.com/office/drawing/2014/main" val="4222754760"/>
                  </a:ext>
                </a:extLst>
              </a:tr>
            </a:tbl>
          </a:graphicData>
        </a:graphic>
      </p:graphicFrame>
      <p:sp>
        <p:nvSpPr>
          <p:cNvPr id="2" name="Title 1">
            <a:extLst>
              <a:ext uri="{FF2B5EF4-FFF2-40B4-BE49-F238E27FC236}">
                <a16:creationId xmlns:a16="http://schemas.microsoft.com/office/drawing/2014/main" id="{08CB0264-4B27-71F7-281E-B2555FD37836}"/>
              </a:ext>
            </a:extLst>
          </p:cNvPr>
          <p:cNvSpPr>
            <a:spLocks noGrp="1"/>
          </p:cNvSpPr>
          <p:nvPr>
            <p:ph type="title"/>
          </p:nvPr>
        </p:nvSpPr>
        <p:spPr>
          <a:xfrm>
            <a:off x="1295402" y="465665"/>
            <a:ext cx="9601196" cy="1303867"/>
          </a:xfrm>
        </p:spPr>
        <p:txBody>
          <a:bodyPr>
            <a:normAutofit/>
          </a:bodyPr>
          <a:lstStyle/>
          <a:p>
            <a:r>
              <a:rPr lang="en-US" sz="3600" u="sng" dirty="0"/>
              <a:t>Scrum phases</a:t>
            </a:r>
          </a:p>
        </p:txBody>
      </p:sp>
      <p:sp>
        <p:nvSpPr>
          <p:cNvPr id="3" name="Content Placeholder 2">
            <a:extLst>
              <a:ext uri="{FF2B5EF4-FFF2-40B4-BE49-F238E27FC236}">
                <a16:creationId xmlns:a16="http://schemas.microsoft.com/office/drawing/2014/main" id="{5334390D-3174-DA2B-ED07-9F21604516D4}"/>
              </a:ext>
            </a:extLst>
          </p:cNvPr>
          <p:cNvSpPr>
            <a:spLocks noGrp="1"/>
          </p:cNvSpPr>
          <p:nvPr>
            <p:ph idx="1"/>
          </p:nvPr>
        </p:nvSpPr>
        <p:spPr>
          <a:xfrm>
            <a:off x="1193801" y="1769532"/>
            <a:ext cx="9413239" cy="592668"/>
          </a:xfrm>
        </p:spPr>
        <p:txBody>
          <a:bodyPr>
            <a:normAutofit/>
          </a:bodyPr>
          <a:lstStyle/>
          <a:p>
            <a:pPr marL="0" indent="0">
              <a:buNone/>
            </a:pPr>
            <a:r>
              <a:rPr lang="en-US" i="1" dirty="0"/>
              <a:t>The phases of scrum are as follows and work flow as shown below</a:t>
            </a:r>
          </a:p>
          <a:p>
            <a:pPr marL="457200" lvl="1" indent="0">
              <a:buNone/>
            </a:pPr>
            <a:endParaRPr lang="en-US" i="1" dirty="0"/>
          </a:p>
        </p:txBody>
      </p:sp>
      <p:pic>
        <p:nvPicPr>
          <p:cNvPr id="5" name="Graphic 4" descr="School boy">
            <a:extLst>
              <a:ext uri="{FF2B5EF4-FFF2-40B4-BE49-F238E27FC236}">
                <a16:creationId xmlns:a16="http://schemas.microsoft.com/office/drawing/2014/main" id="{10F64C46-6253-E24E-02CE-8CDC1F6F15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92960" y="3379892"/>
            <a:ext cx="406400" cy="406400"/>
          </a:xfrm>
          <a:prstGeom prst="rect">
            <a:avLst/>
          </a:prstGeom>
        </p:spPr>
      </p:pic>
      <p:sp>
        <p:nvSpPr>
          <p:cNvPr id="6" name="TextBox 5">
            <a:extLst>
              <a:ext uri="{FF2B5EF4-FFF2-40B4-BE49-F238E27FC236}">
                <a16:creationId xmlns:a16="http://schemas.microsoft.com/office/drawing/2014/main" id="{28EA88E7-FFA3-5277-ADD3-AE6648D9783B}"/>
              </a:ext>
            </a:extLst>
          </p:cNvPr>
          <p:cNvSpPr txBox="1"/>
          <p:nvPr/>
        </p:nvSpPr>
        <p:spPr>
          <a:xfrm>
            <a:off x="1640840" y="3793064"/>
            <a:ext cx="1310640" cy="307777"/>
          </a:xfrm>
          <a:prstGeom prst="rect">
            <a:avLst/>
          </a:prstGeom>
          <a:noFill/>
        </p:spPr>
        <p:txBody>
          <a:bodyPr wrap="square" rtlCol="0">
            <a:spAutoFit/>
          </a:bodyPr>
          <a:lstStyle/>
          <a:p>
            <a:r>
              <a:rPr lang="en-US" sz="1400" b="1" dirty="0"/>
              <a:t>Product owner</a:t>
            </a:r>
          </a:p>
        </p:txBody>
      </p:sp>
      <p:sp>
        <p:nvSpPr>
          <p:cNvPr id="9" name="TextBox 8">
            <a:extLst>
              <a:ext uri="{FF2B5EF4-FFF2-40B4-BE49-F238E27FC236}">
                <a16:creationId xmlns:a16="http://schemas.microsoft.com/office/drawing/2014/main" id="{22FF8CC4-25FA-04A6-0434-EE4520E68821}"/>
              </a:ext>
            </a:extLst>
          </p:cNvPr>
          <p:cNvSpPr txBox="1"/>
          <p:nvPr/>
        </p:nvSpPr>
        <p:spPr>
          <a:xfrm>
            <a:off x="1295402" y="2523679"/>
            <a:ext cx="2438400" cy="461665"/>
          </a:xfrm>
          <a:prstGeom prst="rect">
            <a:avLst/>
          </a:prstGeom>
          <a:noFill/>
        </p:spPr>
        <p:txBody>
          <a:bodyPr wrap="square" rtlCol="0">
            <a:spAutoFit/>
          </a:bodyPr>
          <a:lstStyle/>
          <a:p>
            <a:r>
              <a:rPr lang="en-US" sz="1200" b="1" dirty="0"/>
              <a:t>Client and user input. Requirements gathering </a:t>
            </a:r>
          </a:p>
        </p:txBody>
      </p:sp>
      <p:sp>
        <p:nvSpPr>
          <p:cNvPr id="12" name="TextBox 11">
            <a:extLst>
              <a:ext uri="{FF2B5EF4-FFF2-40B4-BE49-F238E27FC236}">
                <a16:creationId xmlns:a16="http://schemas.microsoft.com/office/drawing/2014/main" id="{B15844C2-8CF6-2718-9F68-FA8B83B7955E}"/>
              </a:ext>
            </a:extLst>
          </p:cNvPr>
          <p:cNvSpPr txBox="1"/>
          <p:nvPr/>
        </p:nvSpPr>
        <p:spPr>
          <a:xfrm>
            <a:off x="1625600" y="4540439"/>
            <a:ext cx="1518920" cy="830997"/>
          </a:xfrm>
          <a:prstGeom prst="rect">
            <a:avLst/>
          </a:prstGeom>
          <a:noFill/>
        </p:spPr>
        <p:txBody>
          <a:bodyPr wrap="square" rtlCol="0">
            <a:spAutoFit/>
          </a:bodyPr>
          <a:lstStyle/>
          <a:p>
            <a:r>
              <a:rPr lang="en-US" sz="1200" b="1" dirty="0"/>
              <a:t>Order product backlog by importance</a:t>
            </a:r>
          </a:p>
          <a:p>
            <a:endParaRPr lang="en-US" sz="1200" dirty="0"/>
          </a:p>
        </p:txBody>
      </p:sp>
      <p:graphicFrame>
        <p:nvGraphicFramePr>
          <p:cNvPr id="17" name="Table 16">
            <a:extLst>
              <a:ext uri="{FF2B5EF4-FFF2-40B4-BE49-F238E27FC236}">
                <a16:creationId xmlns:a16="http://schemas.microsoft.com/office/drawing/2014/main" id="{5EF232A3-E254-A4A3-3E9F-C67E1426EC41}"/>
              </a:ext>
            </a:extLst>
          </p:cNvPr>
          <p:cNvGraphicFramePr>
            <a:graphicFrameLocks noGrp="1"/>
          </p:cNvGraphicFramePr>
          <p:nvPr>
            <p:extLst>
              <p:ext uri="{D42A27DB-BD31-4B8C-83A1-F6EECF244321}">
                <p14:modId xmlns:p14="http://schemas.microsoft.com/office/powerpoint/2010/main" val="1147068042"/>
              </p:ext>
            </p:extLst>
          </p:nvPr>
        </p:nvGraphicFramePr>
        <p:xfrm>
          <a:off x="3616960" y="4439920"/>
          <a:ext cx="1107440" cy="690879"/>
        </p:xfrm>
        <a:graphic>
          <a:graphicData uri="http://schemas.openxmlformats.org/drawingml/2006/table">
            <a:tbl>
              <a:tblPr>
                <a:tableStyleId>{3C2FFA5D-87B4-456A-9821-1D502468CF0F}</a:tableStyleId>
              </a:tblPr>
              <a:tblGrid>
                <a:gridCol w="1107440">
                  <a:extLst>
                    <a:ext uri="{9D8B030D-6E8A-4147-A177-3AD203B41FA5}">
                      <a16:colId xmlns:a16="http://schemas.microsoft.com/office/drawing/2014/main" val="1292737561"/>
                    </a:ext>
                  </a:extLst>
                </a:gridCol>
              </a:tblGrid>
              <a:tr h="690879">
                <a:tc>
                  <a:txBody>
                    <a:bodyPr/>
                    <a:lstStyle/>
                    <a:p>
                      <a:endParaRPr lang="en-US" dirty="0"/>
                    </a:p>
                  </a:txBody>
                  <a:tcPr/>
                </a:tc>
                <a:extLst>
                  <a:ext uri="{0D108BD9-81ED-4DB2-BD59-A6C34878D82A}">
                    <a16:rowId xmlns:a16="http://schemas.microsoft.com/office/drawing/2014/main" val="3655423423"/>
                  </a:ext>
                </a:extLst>
              </a:tr>
            </a:tbl>
          </a:graphicData>
        </a:graphic>
      </p:graphicFrame>
      <p:sp>
        <p:nvSpPr>
          <p:cNvPr id="16" name="TextBox 15">
            <a:extLst>
              <a:ext uri="{FF2B5EF4-FFF2-40B4-BE49-F238E27FC236}">
                <a16:creationId xmlns:a16="http://schemas.microsoft.com/office/drawing/2014/main" id="{14A22934-B087-D990-E238-A2015F3CFF77}"/>
              </a:ext>
            </a:extLst>
          </p:cNvPr>
          <p:cNvSpPr txBox="1"/>
          <p:nvPr/>
        </p:nvSpPr>
        <p:spPr>
          <a:xfrm>
            <a:off x="3733802" y="4540439"/>
            <a:ext cx="990598" cy="461665"/>
          </a:xfrm>
          <a:prstGeom prst="rect">
            <a:avLst/>
          </a:prstGeom>
          <a:noFill/>
        </p:spPr>
        <p:txBody>
          <a:bodyPr wrap="square" rtlCol="0">
            <a:spAutoFit/>
          </a:bodyPr>
          <a:lstStyle/>
          <a:p>
            <a:r>
              <a:rPr lang="en-US" sz="1200" b="1" dirty="0"/>
              <a:t>Sprint plan meeting</a:t>
            </a:r>
          </a:p>
        </p:txBody>
      </p:sp>
      <p:pic>
        <p:nvPicPr>
          <p:cNvPr id="21" name="Graphic 20" descr="Group of men">
            <a:extLst>
              <a:ext uri="{FF2B5EF4-FFF2-40B4-BE49-F238E27FC236}">
                <a16:creationId xmlns:a16="http://schemas.microsoft.com/office/drawing/2014/main" id="{8B34246E-FDC0-9E39-FE2A-55BA2402EA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34941" y="3601719"/>
            <a:ext cx="482598" cy="482598"/>
          </a:xfrm>
          <a:prstGeom prst="rect">
            <a:avLst/>
          </a:prstGeom>
        </p:spPr>
      </p:pic>
      <p:sp>
        <p:nvSpPr>
          <p:cNvPr id="22" name="TextBox 21">
            <a:extLst>
              <a:ext uri="{FF2B5EF4-FFF2-40B4-BE49-F238E27FC236}">
                <a16:creationId xmlns:a16="http://schemas.microsoft.com/office/drawing/2014/main" id="{8C5A0CB2-933D-0B9E-1556-1083AFF58C77}"/>
              </a:ext>
            </a:extLst>
          </p:cNvPr>
          <p:cNvSpPr txBox="1"/>
          <p:nvPr/>
        </p:nvSpPr>
        <p:spPr>
          <a:xfrm>
            <a:off x="5069840" y="4226560"/>
            <a:ext cx="1026160" cy="307777"/>
          </a:xfrm>
          <a:prstGeom prst="rect">
            <a:avLst/>
          </a:prstGeom>
          <a:noFill/>
        </p:spPr>
        <p:txBody>
          <a:bodyPr wrap="square" rtlCol="0">
            <a:spAutoFit/>
          </a:bodyPr>
          <a:lstStyle/>
          <a:p>
            <a:r>
              <a:rPr lang="en-US" sz="1400" b="1" dirty="0"/>
              <a:t>The team</a:t>
            </a:r>
          </a:p>
        </p:txBody>
      </p:sp>
      <p:sp>
        <p:nvSpPr>
          <p:cNvPr id="23" name="TextBox 22">
            <a:extLst>
              <a:ext uri="{FF2B5EF4-FFF2-40B4-BE49-F238E27FC236}">
                <a16:creationId xmlns:a16="http://schemas.microsoft.com/office/drawing/2014/main" id="{8E9FC67C-3B12-39A1-F954-033D4755426E}"/>
              </a:ext>
            </a:extLst>
          </p:cNvPr>
          <p:cNvSpPr txBox="1"/>
          <p:nvPr/>
        </p:nvSpPr>
        <p:spPr>
          <a:xfrm>
            <a:off x="3635790" y="3026749"/>
            <a:ext cx="1107440" cy="1384995"/>
          </a:xfrm>
          <a:prstGeom prst="rect">
            <a:avLst/>
          </a:prstGeom>
          <a:noFill/>
        </p:spPr>
        <p:txBody>
          <a:bodyPr wrap="square" rtlCol="0">
            <a:spAutoFit/>
          </a:bodyPr>
          <a:lstStyle/>
          <a:p>
            <a:r>
              <a:rPr lang="en-US" sz="1050" b="1" dirty="0"/>
              <a:t>Team commits to amount of work from the product back log they think they can complete within the sprint</a:t>
            </a:r>
          </a:p>
        </p:txBody>
      </p:sp>
      <p:graphicFrame>
        <p:nvGraphicFramePr>
          <p:cNvPr id="24" name="Table 23">
            <a:extLst>
              <a:ext uri="{FF2B5EF4-FFF2-40B4-BE49-F238E27FC236}">
                <a16:creationId xmlns:a16="http://schemas.microsoft.com/office/drawing/2014/main" id="{6DD606CC-ABC5-0C06-FDB3-7F84AA819F3E}"/>
              </a:ext>
            </a:extLst>
          </p:cNvPr>
          <p:cNvGraphicFramePr>
            <a:graphicFrameLocks noGrp="1"/>
          </p:cNvGraphicFramePr>
          <p:nvPr>
            <p:extLst>
              <p:ext uri="{D42A27DB-BD31-4B8C-83A1-F6EECF244321}">
                <p14:modId xmlns:p14="http://schemas.microsoft.com/office/powerpoint/2010/main" val="1745740637"/>
              </p:ext>
            </p:extLst>
          </p:nvPr>
        </p:nvGraphicFramePr>
        <p:xfrm>
          <a:off x="5740400" y="4602480"/>
          <a:ext cx="1026160" cy="518160"/>
        </p:xfrm>
        <a:graphic>
          <a:graphicData uri="http://schemas.openxmlformats.org/drawingml/2006/table">
            <a:tbl>
              <a:tblPr>
                <a:tableStyleId>{3C2FFA5D-87B4-456A-9821-1D502468CF0F}</a:tableStyleId>
              </a:tblPr>
              <a:tblGrid>
                <a:gridCol w="1026160">
                  <a:extLst>
                    <a:ext uri="{9D8B030D-6E8A-4147-A177-3AD203B41FA5}">
                      <a16:colId xmlns:a16="http://schemas.microsoft.com/office/drawing/2014/main" val="3331602750"/>
                    </a:ext>
                  </a:extLst>
                </a:gridCol>
              </a:tblGrid>
              <a:tr h="518160">
                <a:tc>
                  <a:txBody>
                    <a:bodyPr/>
                    <a:lstStyle/>
                    <a:p>
                      <a:r>
                        <a:rPr lang="en-US" sz="1200" b="1" dirty="0"/>
                        <a:t>Sprint backlog</a:t>
                      </a:r>
                    </a:p>
                  </a:txBody>
                  <a:tcPr/>
                </a:tc>
                <a:extLst>
                  <a:ext uri="{0D108BD9-81ED-4DB2-BD59-A6C34878D82A}">
                    <a16:rowId xmlns:a16="http://schemas.microsoft.com/office/drawing/2014/main" val="1363852795"/>
                  </a:ext>
                </a:extLst>
              </a:tr>
            </a:tbl>
          </a:graphicData>
        </a:graphic>
      </p:graphicFrame>
      <p:sp>
        <p:nvSpPr>
          <p:cNvPr id="25" name="Arrow: Curved Right 24">
            <a:extLst>
              <a:ext uri="{FF2B5EF4-FFF2-40B4-BE49-F238E27FC236}">
                <a16:creationId xmlns:a16="http://schemas.microsoft.com/office/drawing/2014/main" id="{34DC51F2-2BAE-B63A-EFE6-3004CA71B8A6}"/>
              </a:ext>
            </a:extLst>
          </p:cNvPr>
          <p:cNvSpPr/>
          <p:nvPr/>
        </p:nvSpPr>
        <p:spPr>
          <a:xfrm>
            <a:off x="6898642" y="3504588"/>
            <a:ext cx="568960" cy="120057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Arrow: Curved Right 26">
            <a:extLst>
              <a:ext uri="{FF2B5EF4-FFF2-40B4-BE49-F238E27FC236}">
                <a16:creationId xmlns:a16="http://schemas.microsoft.com/office/drawing/2014/main" id="{C480DE26-AC51-3786-6EE3-5BEA162D60A3}"/>
              </a:ext>
            </a:extLst>
          </p:cNvPr>
          <p:cNvSpPr/>
          <p:nvPr/>
        </p:nvSpPr>
        <p:spPr>
          <a:xfrm rot="10800000">
            <a:off x="7666989" y="3439159"/>
            <a:ext cx="568960" cy="120057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6BF373B3-34E1-AAC7-6CF8-7BB6B9743690}"/>
              </a:ext>
            </a:extLst>
          </p:cNvPr>
          <p:cNvSpPr txBox="1"/>
          <p:nvPr/>
        </p:nvSpPr>
        <p:spPr>
          <a:xfrm>
            <a:off x="7183122" y="3843018"/>
            <a:ext cx="965198" cy="461665"/>
          </a:xfrm>
          <a:prstGeom prst="rect">
            <a:avLst/>
          </a:prstGeom>
          <a:noFill/>
        </p:spPr>
        <p:txBody>
          <a:bodyPr wrap="square" rtlCol="0">
            <a:spAutoFit/>
          </a:bodyPr>
          <a:lstStyle/>
          <a:p>
            <a:r>
              <a:rPr lang="en-US" sz="1200" b="1" dirty="0"/>
              <a:t>1-4 week sprint</a:t>
            </a:r>
          </a:p>
        </p:txBody>
      </p:sp>
      <p:sp>
        <p:nvSpPr>
          <p:cNvPr id="29" name="TextBox 28">
            <a:extLst>
              <a:ext uri="{FF2B5EF4-FFF2-40B4-BE49-F238E27FC236}">
                <a16:creationId xmlns:a16="http://schemas.microsoft.com/office/drawing/2014/main" id="{C3B91226-0467-E05D-BC2C-0E97E1C14513}"/>
              </a:ext>
            </a:extLst>
          </p:cNvPr>
          <p:cNvSpPr txBox="1"/>
          <p:nvPr/>
        </p:nvSpPr>
        <p:spPr>
          <a:xfrm>
            <a:off x="7142481" y="4807633"/>
            <a:ext cx="1280158" cy="646331"/>
          </a:xfrm>
          <a:prstGeom prst="rect">
            <a:avLst/>
          </a:prstGeom>
          <a:noFill/>
        </p:spPr>
        <p:txBody>
          <a:bodyPr wrap="square" rtlCol="0">
            <a:spAutoFit/>
          </a:bodyPr>
          <a:lstStyle/>
          <a:p>
            <a:r>
              <a:rPr lang="en-US" sz="1200" b="1" dirty="0"/>
              <a:t>Finish and start date are non-changeable</a:t>
            </a:r>
          </a:p>
        </p:txBody>
      </p:sp>
      <p:sp>
        <p:nvSpPr>
          <p:cNvPr id="32" name="Arrow: Curved Left 31">
            <a:extLst>
              <a:ext uri="{FF2B5EF4-FFF2-40B4-BE49-F238E27FC236}">
                <a16:creationId xmlns:a16="http://schemas.microsoft.com/office/drawing/2014/main" id="{D1E9A87C-3C37-208C-1FFD-77E7E14272B1}"/>
              </a:ext>
            </a:extLst>
          </p:cNvPr>
          <p:cNvSpPr/>
          <p:nvPr/>
        </p:nvSpPr>
        <p:spPr>
          <a:xfrm rot="18754940">
            <a:off x="8033057" y="2987755"/>
            <a:ext cx="486544" cy="765846"/>
          </a:xfrm>
          <a:prstGeom prst="curvedLeftArrow">
            <a:avLst>
              <a:gd name="adj1" fmla="val 25000"/>
              <a:gd name="adj2" fmla="val 4521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TextBox 32">
            <a:extLst>
              <a:ext uri="{FF2B5EF4-FFF2-40B4-BE49-F238E27FC236}">
                <a16:creationId xmlns:a16="http://schemas.microsoft.com/office/drawing/2014/main" id="{E2EF03E1-D8F7-FA3D-4BA9-9D89A2E5CA04}"/>
              </a:ext>
            </a:extLst>
          </p:cNvPr>
          <p:cNvSpPr txBox="1"/>
          <p:nvPr/>
        </p:nvSpPr>
        <p:spPr>
          <a:xfrm>
            <a:off x="8514080" y="2794000"/>
            <a:ext cx="893118" cy="523220"/>
          </a:xfrm>
          <a:prstGeom prst="rect">
            <a:avLst/>
          </a:prstGeom>
          <a:noFill/>
        </p:spPr>
        <p:txBody>
          <a:bodyPr wrap="square" rtlCol="0">
            <a:spAutoFit/>
          </a:bodyPr>
          <a:lstStyle/>
          <a:p>
            <a:r>
              <a:rPr lang="en-US" sz="1400" b="1" dirty="0"/>
              <a:t>Daily scrum</a:t>
            </a:r>
          </a:p>
        </p:txBody>
      </p:sp>
      <p:pic>
        <p:nvPicPr>
          <p:cNvPr id="34" name="Graphic 33" descr="Group of men">
            <a:extLst>
              <a:ext uri="{FF2B5EF4-FFF2-40B4-BE49-F238E27FC236}">
                <a16:creationId xmlns:a16="http://schemas.microsoft.com/office/drawing/2014/main" id="{6AC73AFF-2A42-E9BA-6602-6ED11A7B1A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14080" y="2362200"/>
            <a:ext cx="482598" cy="482598"/>
          </a:xfrm>
          <a:prstGeom prst="rect">
            <a:avLst/>
          </a:prstGeom>
        </p:spPr>
      </p:pic>
      <p:pic>
        <p:nvPicPr>
          <p:cNvPr id="36" name="Graphic 35" descr="Woman">
            <a:extLst>
              <a:ext uri="{FF2B5EF4-FFF2-40B4-BE49-F238E27FC236}">
                <a16:creationId xmlns:a16="http://schemas.microsoft.com/office/drawing/2014/main" id="{3DD3DCF4-1E6F-74D7-8028-9B146B9D3F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72443" y="2553881"/>
            <a:ext cx="450624" cy="450624"/>
          </a:xfrm>
          <a:prstGeom prst="rect">
            <a:avLst/>
          </a:prstGeom>
        </p:spPr>
      </p:pic>
      <p:sp>
        <p:nvSpPr>
          <p:cNvPr id="37" name="TextBox 36">
            <a:extLst>
              <a:ext uri="{FF2B5EF4-FFF2-40B4-BE49-F238E27FC236}">
                <a16:creationId xmlns:a16="http://schemas.microsoft.com/office/drawing/2014/main" id="{6AEEA934-1616-5B3C-472E-FD271400F277}"/>
              </a:ext>
            </a:extLst>
          </p:cNvPr>
          <p:cNvSpPr txBox="1"/>
          <p:nvPr/>
        </p:nvSpPr>
        <p:spPr>
          <a:xfrm>
            <a:off x="6945938" y="3021561"/>
            <a:ext cx="721050" cy="523220"/>
          </a:xfrm>
          <a:prstGeom prst="rect">
            <a:avLst/>
          </a:prstGeom>
          <a:noFill/>
        </p:spPr>
        <p:txBody>
          <a:bodyPr wrap="square" rtlCol="0">
            <a:spAutoFit/>
          </a:bodyPr>
          <a:lstStyle/>
          <a:p>
            <a:r>
              <a:rPr lang="en-US" sz="1400" b="1" dirty="0"/>
              <a:t>Scrum master</a:t>
            </a:r>
          </a:p>
        </p:txBody>
      </p:sp>
      <p:sp>
        <p:nvSpPr>
          <p:cNvPr id="39" name="Arrow: Right 38">
            <a:extLst>
              <a:ext uri="{FF2B5EF4-FFF2-40B4-BE49-F238E27FC236}">
                <a16:creationId xmlns:a16="http://schemas.microsoft.com/office/drawing/2014/main" id="{BB8DA5CC-8244-7409-2894-3B6FBC5CFBB9}"/>
              </a:ext>
            </a:extLst>
          </p:cNvPr>
          <p:cNvSpPr/>
          <p:nvPr/>
        </p:nvSpPr>
        <p:spPr>
          <a:xfrm>
            <a:off x="8529848" y="4856473"/>
            <a:ext cx="751840" cy="196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89181A6D-ABAB-019B-88B2-1575D4F2FED2}"/>
              </a:ext>
            </a:extLst>
          </p:cNvPr>
          <p:cNvSpPr/>
          <p:nvPr/>
        </p:nvSpPr>
        <p:spPr>
          <a:xfrm>
            <a:off x="4831080" y="4785358"/>
            <a:ext cx="751840" cy="216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24EF0C65-9824-A91F-3AE1-88ABBBEA2C04}"/>
              </a:ext>
            </a:extLst>
          </p:cNvPr>
          <p:cNvSpPr/>
          <p:nvPr/>
        </p:nvSpPr>
        <p:spPr>
          <a:xfrm>
            <a:off x="2803415" y="4705161"/>
            <a:ext cx="751840" cy="2207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Right 41">
            <a:extLst>
              <a:ext uri="{FF2B5EF4-FFF2-40B4-BE49-F238E27FC236}">
                <a16:creationId xmlns:a16="http://schemas.microsoft.com/office/drawing/2014/main" id="{0249B61A-25DE-3DEF-6AF3-B12CD0E211A4}"/>
              </a:ext>
            </a:extLst>
          </p:cNvPr>
          <p:cNvSpPr/>
          <p:nvPr/>
        </p:nvSpPr>
        <p:spPr>
          <a:xfrm rot="5400000">
            <a:off x="2118963" y="3095576"/>
            <a:ext cx="358110" cy="1740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Graphic 43" descr="Boardroom">
            <a:extLst>
              <a:ext uri="{FF2B5EF4-FFF2-40B4-BE49-F238E27FC236}">
                <a16:creationId xmlns:a16="http://schemas.microsoft.com/office/drawing/2014/main" id="{95731BE5-1D7E-8671-C669-936B52C5FD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52708" y="3750684"/>
            <a:ext cx="646332" cy="646332"/>
          </a:xfrm>
          <a:prstGeom prst="rect">
            <a:avLst/>
          </a:prstGeom>
        </p:spPr>
      </p:pic>
      <p:pic>
        <p:nvPicPr>
          <p:cNvPr id="46" name="Graphic 45" descr="Box trolley">
            <a:extLst>
              <a:ext uri="{FF2B5EF4-FFF2-40B4-BE49-F238E27FC236}">
                <a16:creationId xmlns:a16="http://schemas.microsoft.com/office/drawing/2014/main" id="{FBEDF510-9667-8734-B41B-88C0E605E48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25356" y="4628494"/>
            <a:ext cx="490502" cy="490502"/>
          </a:xfrm>
          <a:prstGeom prst="rect">
            <a:avLst/>
          </a:prstGeom>
        </p:spPr>
      </p:pic>
      <p:pic>
        <p:nvPicPr>
          <p:cNvPr id="48" name="Graphic 47" descr="Meeting">
            <a:extLst>
              <a:ext uri="{FF2B5EF4-FFF2-40B4-BE49-F238E27FC236}">
                <a16:creationId xmlns:a16="http://schemas.microsoft.com/office/drawing/2014/main" id="{D578A0D8-C800-7D36-4CF3-05BA0928D1B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530623" y="5366355"/>
            <a:ext cx="490502" cy="490502"/>
          </a:xfrm>
          <a:prstGeom prst="rect">
            <a:avLst/>
          </a:prstGeom>
        </p:spPr>
      </p:pic>
      <p:sp>
        <p:nvSpPr>
          <p:cNvPr id="49" name="TextBox 48">
            <a:extLst>
              <a:ext uri="{FF2B5EF4-FFF2-40B4-BE49-F238E27FC236}">
                <a16:creationId xmlns:a16="http://schemas.microsoft.com/office/drawing/2014/main" id="{E6419200-7B5E-D925-E158-1DA074B3831E}"/>
              </a:ext>
            </a:extLst>
          </p:cNvPr>
          <p:cNvSpPr txBox="1"/>
          <p:nvPr/>
        </p:nvSpPr>
        <p:spPr>
          <a:xfrm>
            <a:off x="10180320" y="4719320"/>
            <a:ext cx="1038688" cy="430887"/>
          </a:xfrm>
          <a:prstGeom prst="rect">
            <a:avLst/>
          </a:prstGeom>
          <a:noFill/>
        </p:spPr>
        <p:txBody>
          <a:bodyPr wrap="square" rtlCol="0">
            <a:spAutoFit/>
          </a:bodyPr>
          <a:lstStyle/>
          <a:p>
            <a:r>
              <a:rPr lang="en-US" sz="1100" b="1" dirty="0"/>
              <a:t>Finished product</a:t>
            </a:r>
          </a:p>
        </p:txBody>
      </p:sp>
      <p:sp>
        <p:nvSpPr>
          <p:cNvPr id="50" name="TextBox 49">
            <a:extLst>
              <a:ext uri="{FF2B5EF4-FFF2-40B4-BE49-F238E27FC236}">
                <a16:creationId xmlns:a16="http://schemas.microsoft.com/office/drawing/2014/main" id="{3B7B85AC-C587-7893-18DF-639F9AC6D6D5}"/>
              </a:ext>
            </a:extLst>
          </p:cNvPr>
          <p:cNvSpPr txBox="1"/>
          <p:nvPr/>
        </p:nvSpPr>
        <p:spPr>
          <a:xfrm>
            <a:off x="9281688" y="4397016"/>
            <a:ext cx="1122152" cy="276999"/>
          </a:xfrm>
          <a:prstGeom prst="rect">
            <a:avLst/>
          </a:prstGeom>
          <a:noFill/>
        </p:spPr>
        <p:txBody>
          <a:bodyPr wrap="square" rtlCol="0">
            <a:spAutoFit/>
          </a:bodyPr>
          <a:lstStyle/>
          <a:p>
            <a:r>
              <a:rPr lang="en-US" sz="1200" b="1" dirty="0"/>
              <a:t>Sprint review</a:t>
            </a:r>
          </a:p>
        </p:txBody>
      </p:sp>
      <p:sp>
        <p:nvSpPr>
          <p:cNvPr id="51" name="TextBox 50">
            <a:extLst>
              <a:ext uri="{FF2B5EF4-FFF2-40B4-BE49-F238E27FC236}">
                <a16:creationId xmlns:a16="http://schemas.microsoft.com/office/drawing/2014/main" id="{F8C6102B-BE9A-F0B2-4840-3967E599D18F}"/>
              </a:ext>
            </a:extLst>
          </p:cNvPr>
          <p:cNvSpPr txBox="1"/>
          <p:nvPr/>
        </p:nvSpPr>
        <p:spPr>
          <a:xfrm>
            <a:off x="9130380" y="5232936"/>
            <a:ext cx="1937320" cy="276999"/>
          </a:xfrm>
          <a:prstGeom prst="rect">
            <a:avLst/>
          </a:prstGeom>
          <a:noFill/>
        </p:spPr>
        <p:txBody>
          <a:bodyPr wrap="square" rtlCol="0">
            <a:spAutoFit/>
          </a:bodyPr>
          <a:lstStyle/>
          <a:p>
            <a:r>
              <a:rPr lang="en-US" sz="1200" b="1" dirty="0"/>
              <a:t>Sprint retrospective</a:t>
            </a:r>
          </a:p>
        </p:txBody>
      </p:sp>
      <p:sp>
        <p:nvSpPr>
          <p:cNvPr id="55" name="TextBox 54">
            <a:extLst>
              <a:ext uri="{FF2B5EF4-FFF2-40B4-BE49-F238E27FC236}">
                <a16:creationId xmlns:a16="http://schemas.microsoft.com/office/drawing/2014/main" id="{AE070F7D-BE4D-D450-110A-48EC3FC883E5}"/>
              </a:ext>
            </a:extLst>
          </p:cNvPr>
          <p:cNvSpPr txBox="1"/>
          <p:nvPr/>
        </p:nvSpPr>
        <p:spPr>
          <a:xfrm>
            <a:off x="4627880" y="5906772"/>
            <a:ext cx="5196840" cy="646331"/>
          </a:xfrm>
          <a:prstGeom prst="rect">
            <a:avLst/>
          </a:prstGeom>
          <a:noFill/>
        </p:spPr>
        <p:txBody>
          <a:bodyPr wrap="square" rtlCol="0">
            <a:spAutoFit/>
          </a:bodyPr>
          <a:lstStyle/>
          <a:p>
            <a:r>
              <a:rPr lang="en-US" dirty="0"/>
              <a:t>Created by Joshua Flores , </a:t>
            </a:r>
            <a:r>
              <a:rPr lang="en-US" sz="1800" dirty="0"/>
              <a:t>Reference: (Cobb, 2015) </a:t>
            </a:r>
          </a:p>
          <a:p>
            <a:endParaRPr lang="en-US" dirty="0"/>
          </a:p>
        </p:txBody>
      </p:sp>
    </p:spTree>
    <p:extLst>
      <p:ext uri="{BB962C8B-B14F-4D97-AF65-F5344CB8AC3E}">
        <p14:creationId xmlns:p14="http://schemas.microsoft.com/office/powerpoint/2010/main" val="3595648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2418-B357-1FB7-261F-615D358C181A}"/>
              </a:ext>
            </a:extLst>
          </p:cNvPr>
          <p:cNvSpPr>
            <a:spLocks noGrp="1"/>
          </p:cNvSpPr>
          <p:nvPr>
            <p:ph type="title"/>
          </p:nvPr>
        </p:nvSpPr>
        <p:spPr>
          <a:xfrm>
            <a:off x="1295402" y="982132"/>
            <a:ext cx="9601196" cy="1842348"/>
          </a:xfrm>
        </p:spPr>
        <p:txBody>
          <a:bodyPr>
            <a:noAutofit/>
          </a:bodyPr>
          <a:lstStyle/>
          <a:p>
            <a:r>
              <a:rPr lang="en-US" sz="3200" u="sng" dirty="0"/>
              <a:t>Product requirements gathering, user requirements gathering and, product backlog creation.</a:t>
            </a:r>
            <a:br>
              <a:rPr lang="en-US" sz="3200" u="sng" dirty="0"/>
            </a:br>
            <a:endParaRPr lang="en-US" sz="3200" u="sng" dirty="0"/>
          </a:p>
        </p:txBody>
      </p:sp>
      <p:sp>
        <p:nvSpPr>
          <p:cNvPr id="3" name="Content Placeholder 2">
            <a:extLst>
              <a:ext uri="{FF2B5EF4-FFF2-40B4-BE49-F238E27FC236}">
                <a16:creationId xmlns:a16="http://schemas.microsoft.com/office/drawing/2014/main" id="{B3CFB784-6B7C-D050-2DE8-BCAF223A7A18}"/>
              </a:ext>
            </a:extLst>
          </p:cNvPr>
          <p:cNvSpPr>
            <a:spLocks noGrp="1"/>
          </p:cNvSpPr>
          <p:nvPr>
            <p:ph idx="1"/>
          </p:nvPr>
        </p:nvSpPr>
        <p:spPr/>
        <p:txBody>
          <a:bodyPr/>
          <a:lstStyle/>
          <a:p>
            <a:pPr marL="457200" lvl="1" indent="0">
              <a:buNone/>
            </a:pPr>
            <a:r>
              <a:rPr lang="en-US" dirty="0"/>
              <a:t>The importance of this phase is to create the direction for the product to go in. This is an important phase because it will allow for the next steps of the scrum process to work. It allows for the team to see the total amount of work that is being requested, allows them to see how the product should progress and allows them to make estimates based on the requirements of the project. Without this phase their would be clueless wondering, “Should we start this first? Maybe this website should have this? Maybe they would like this …” and etc. It is important to make sure that this is not the case otherwise a principle of agile , which is working and quickly deployable products , fails. Also another portion of agile quickly fails; That portion of agile that fails is the part of relying more on customer connection.</a:t>
            </a:r>
          </a:p>
        </p:txBody>
      </p:sp>
      <p:sp>
        <p:nvSpPr>
          <p:cNvPr id="5" name="TextBox 4">
            <a:extLst>
              <a:ext uri="{FF2B5EF4-FFF2-40B4-BE49-F238E27FC236}">
                <a16:creationId xmlns:a16="http://schemas.microsoft.com/office/drawing/2014/main" id="{609CFF94-46DC-E98C-B4E7-0ACFDD6F3582}"/>
              </a:ext>
            </a:extLst>
          </p:cNvPr>
          <p:cNvSpPr txBox="1"/>
          <p:nvPr/>
        </p:nvSpPr>
        <p:spPr>
          <a:xfrm>
            <a:off x="772160" y="5875868"/>
            <a:ext cx="6116320" cy="369332"/>
          </a:xfrm>
          <a:prstGeom prst="rect">
            <a:avLst/>
          </a:prstGeom>
          <a:noFill/>
        </p:spPr>
        <p:txBody>
          <a:bodyPr wrap="square">
            <a:spAutoFit/>
          </a:bodyPr>
          <a:lstStyle/>
          <a:p>
            <a:r>
              <a:rPr lang="en-US" sz="1800" dirty="0"/>
              <a:t>Reference: (Cobb, 2015) </a:t>
            </a:r>
          </a:p>
        </p:txBody>
      </p:sp>
    </p:spTree>
    <p:extLst>
      <p:ext uri="{BB962C8B-B14F-4D97-AF65-F5344CB8AC3E}">
        <p14:creationId xmlns:p14="http://schemas.microsoft.com/office/powerpoint/2010/main" val="1902213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F30A-25D0-3E81-1D83-8595E6066B27}"/>
              </a:ext>
            </a:extLst>
          </p:cNvPr>
          <p:cNvSpPr>
            <a:spLocks noGrp="1"/>
          </p:cNvSpPr>
          <p:nvPr>
            <p:ph type="title"/>
          </p:nvPr>
        </p:nvSpPr>
        <p:spPr/>
        <p:txBody>
          <a:bodyPr>
            <a:normAutofit/>
          </a:bodyPr>
          <a:lstStyle/>
          <a:p>
            <a:r>
              <a:rPr lang="en-US" sz="3600" u="sng" dirty="0"/>
              <a:t>Sprint planning and sprint backlog ordering </a:t>
            </a:r>
          </a:p>
        </p:txBody>
      </p:sp>
      <p:sp>
        <p:nvSpPr>
          <p:cNvPr id="3" name="Content Placeholder 2">
            <a:extLst>
              <a:ext uri="{FF2B5EF4-FFF2-40B4-BE49-F238E27FC236}">
                <a16:creationId xmlns:a16="http://schemas.microsoft.com/office/drawing/2014/main" id="{0B5E31EA-5ECE-1179-CF34-FD57695EFAA0}"/>
              </a:ext>
            </a:extLst>
          </p:cNvPr>
          <p:cNvSpPr>
            <a:spLocks noGrp="1"/>
          </p:cNvSpPr>
          <p:nvPr>
            <p:ph idx="1"/>
          </p:nvPr>
        </p:nvSpPr>
        <p:spPr/>
        <p:txBody>
          <a:bodyPr>
            <a:normAutofit fontScale="85000" lnSpcReduction="10000"/>
          </a:bodyPr>
          <a:lstStyle/>
          <a:p>
            <a:pPr marL="0" indent="0">
              <a:buNone/>
            </a:pPr>
            <a:r>
              <a:rPr lang="en-US" dirty="0"/>
              <a:t>	This is a very important and distinct phase of scrum that allows for the team to break up the larger project into more manageable phases, known as sprints. Without this step the team would be less accountable and less manageable for the amount of work they should be able to do in the amount of team given per sprint. Sprints run on this phase, without it , the project, although perhaps the desired outcome might be created and known by the product backlog, the ability to execute can be largely hindered. Without this phase the entirety of the team would perhaps choose to do all amounts of large work first, which may be too large of a commitment for the amount of time dedicated per sprint. If this were to happen, since there is no partially finished work in agile , only done or not, then the velocity trajectory of the scrum process might be seen as less than efficient when compared to a more traditional waterfall method. This goes against the entire point of agile methodology.</a:t>
            </a:r>
          </a:p>
        </p:txBody>
      </p:sp>
      <p:sp>
        <p:nvSpPr>
          <p:cNvPr id="5" name="TextBox 4">
            <a:extLst>
              <a:ext uri="{FF2B5EF4-FFF2-40B4-BE49-F238E27FC236}">
                <a16:creationId xmlns:a16="http://schemas.microsoft.com/office/drawing/2014/main" id="{19601C63-9C4D-2CB6-E07B-32D8151402B3}"/>
              </a:ext>
            </a:extLst>
          </p:cNvPr>
          <p:cNvSpPr txBox="1"/>
          <p:nvPr/>
        </p:nvSpPr>
        <p:spPr>
          <a:xfrm>
            <a:off x="883920" y="5875868"/>
            <a:ext cx="6116320" cy="369332"/>
          </a:xfrm>
          <a:prstGeom prst="rect">
            <a:avLst/>
          </a:prstGeom>
          <a:noFill/>
        </p:spPr>
        <p:txBody>
          <a:bodyPr wrap="square">
            <a:spAutoFit/>
          </a:bodyPr>
          <a:lstStyle/>
          <a:p>
            <a:r>
              <a:rPr lang="en-US" sz="1800" dirty="0"/>
              <a:t>Reference: (Cobb, 2015) </a:t>
            </a:r>
          </a:p>
        </p:txBody>
      </p:sp>
    </p:spTree>
    <p:extLst>
      <p:ext uri="{BB962C8B-B14F-4D97-AF65-F5344CB8AC3E}">
        <p14:creationId xmlns:p14="http://schemas.microsoft.com/office/powerpoint/2010/main" val="2923688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EA1F-DEC2-3B9F-F877-190008AFD7E2}"/>
              </a:ext>
            </a:extLst>
          </p:cNvPr>
          <p:cNvSpPr>
            <a:spLocks noGrp="1"/>
          </p:cNvSpPr>
          <p:nvPr>
            <p:ph type="title"/>
          </p:nvPr>
        </p:nvSpPr>
        <p:spPr/>
        <p:txBody>
          <a:bodyPr>
            <a:normAutofit/>
          </a:bodyPr>
          <a:lstStyle/>
          <a:p>
            <a:r>
              <a:rPr lang="en-US" sz="3600" u="sng" dirty="0"/>
              <a:t>Development and testing phase</a:t>
            </a:r>
          </a:p>
        </p:txBody>
      </p:sp>
      <p:sp>
        <p:nvSpPr>
          <p:cNvPr id="3" name="Content Placeholder 2">
            <a:extLst>
              <a:ext uri="{FF2B5EF4-FFF2-40B4-BE49-F238E27FC236}">
                <a16:creationId xmlns:a16="http://schemas.microsoft.com/office/drawing/2014/main" id="{521C1DCC-034C-6B9F-7F9B-5C689673EDAC}"/>
              </a:ext>
            </a:extLst>
          </p:cNvPr>
          <p:cNvSpPr>
            <a:spLocks noGrp="1"/>
          </p:cNvSpPr>
          <p:nvPr>
            <p:ph idx="1"/>
          </p:nvPr>
        </p:nvSpPr>
        <p:spPr/>
        <p:txBody>
          <a:bodyPr>
            <a:normAutofit fontScale="77500" lnSpcReduction="20000"/>
          </a:bodyPr>
          <a:lstStyle/>
          <a:p>
            <a:pPr marL="0" indent="0">
              <a:buNone/>
            </a:pPr>
            <a:r>
              <a:rPr lang="en-US" dirty="0"/>
              <a:t>	This phase of scrum is the portion where the actual product is created, after the groundwork and roadways have been paved. The developing of the product is a consistent endeavor run on sprints and supported in direction by the daily scrum meetings and working with the Scrum Master and Product Owner/s. Often times this is where new but previously unknown problems or requirements might arise. Without this phase, a plan is just a plan. Once the development begins , testing also begins oftentimes having different forms of testing, some being unit tests, others being integration tests, as well as entire class tests, and system integration tests. Testing is carried out often in agile and scrum in particular to know that the product being developed will be able to deploy a working product quickly. The larger bugs in code should be fixed, such as anything that may cause a product to not work at all. However, of course even after deployment continuous testing should be done to ensure a maintainable product. Afterall the finishing of the product in scrum is often just the finishing of a certain version of a product as scrum runs on iterations that is based from agile. That is why products may be launched in version releases.</a:t>
            </a:r>
          </a:p>
        </p:txBody>
      </p:sp>
      <p:sp>
        <p:nvSpPr>
          <p:cNvPr id="5" name="TextBox 4">
            <a:extLst>
              <a:ext uri="{FF2B5EF4-FFF2-40B4-BE49-F238E27FC236}">
                <a16:creationId xmlns:a16="http://schemas.microsoft.com/office/drawing/2014/main" id="{98761A0B-0E35-BFC0-A94B-7170C8829203}"/>
              </a:ext>
            </a:extLst>
          </p:cNvPr>
          <p:cNvSpPr txBox="1"/>
          <p:nvPr/>
        </p:nvSpPr>
        <p:spPr>
          <a:xfrm>
            <a:off x="579120" y="5875868"/>
            <a:ext cx="10962640" cy="307777"/>
          </a:xfrm>
          <a:prstGeom prst="rect">
            <a:avLst/>
          </a:prstGeom>
          <a:noFill/>
        </p:spPr>
        <p:txBody>
          <a:bodyPr wrap="square">
            <a:spAutoFit/>
          </a:bodyPr>
          <a:lstStyle/>
          <a:p>
            <a:r>
              <a:rPr lang="en-US" sz="1400" dirty="0"/>
              <a:t>Reference: (Cobb, 2015) , What is the significance of reaching major version 1.0.0?   (2022, August 24). Software Engineering Stack Exchange.  </a:t>
            </a:r>
          </a:p>
        </p:txBody>
      </p:sp>
    </p:spTree>
    <p:extLst>
      <p:ext uri="{BB962C8B-B14F-4D97-AF65-F5344CB8AC3E}">
        <p14:creationId xmlns:p14="http://schemas.microsoft.com/office/powerpoint/2010/main" val="3241551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6EA8F-0703-2631-D011-4115C88E7A97}"/>
              </a:ext>
            </a:extLst>
          </p:cNvPr>
          <p:cNvSpPr>
            <a:spLocks noGrp="1"/>
          </p:cNvSpPr>
          <p:nvPr>
            <p:ph type="title"/>
          </p:nvPr>
        </p:nvSpPr>
        <p:spPr/>
        <p:txBody>
          <a:bodyPr>
            <a:normAutofit fontScale="90000"/>
          </a:bodyPr>
          <a:lstStyle/>
          <a:p>
            <a:r>
              <a:rPr lang="en-US" dirty="0"/>
              <a:t>Product release, sprint review and sprint retrospective</a:t>
            </a:r>
          </a:p>
        </p:txBody>
      </p:sp>
      <p:sp>
        <p:nvSpPr>
          <p:cNvPr id="3" name="Content Placeholder 2">
            <a:extLst>
              <a:ext uri="{FF2B5EF4-FFF2-40B4-BE49-F238E27FC236}">
                <a16:creationId xmlns:a16="http://schemas.microsoft.com/office/drawing/2014/main" id="{C215FD08-5EEC-553C-D58A-4CE27308DC62}"/>
              </a:ext>
            </a:extLst>
          </p:cNvPr>
          <p:cNvSpPr>
            <a:spLocks noGrp="1"/>
          </p:cNvSpPr>
          <p:nvPr>
            <p:ph idx="1"/>
          </p:nvPr>
        </p:nvSpPr>
        <p:spPr/>
        <p:txBody>
          <a:bodyPr>
            <a:normAutofit fontScale="70000" lnSpcReduction="20000"/>
          </a:bodyPr>
          <a:lstStyle/>
          <a:p>
            <a:pPr marL="0" indent="0">
              <a:buNone/>
            </a:pPr>
            <a:r>
              <a:rPr lang="en-US" dirty="0"/>
              <a:t>	When a sprint is completed the product may either be released meaning it reached the final stages of production, or it may just indicate that a first iteration of the product has been developed. Afterall agile depends on quickly working programs. After doing the sprint a sprint review and sprint retrospective are held. The major point of a sprint review is to review on the product and product backlog and direction of the product. Here the team should discuss whether or not they believe that their needs to be changes made to product as well as discuss backlog. The sprint review should be a sort of demo, however it must include discussion afterwards on whether or not it is the product that is to be delivered. Unlike a demo discussion is a must.</a:t>
            </a:r>
          </a:p>
          <a:p>
            <a:pPr marL="0" indent="0">
              <a:buNone/>
            </a:pPr>
            <a:r>
              <a:rPr lang="en-US" dirty="0"/>
              <a:t> 	It is important to make sure that teamwork and participation are encouraged. Often times their maybe ways or techniques to use that you may utilize to encourage those in the team that might not communicate safely, versus those who are always speaking out. Afterall agile should be a team process rather than some certain individuals always deciding solely. Techniques such as dot voting can be used during a sprint retrospective as a decision making tool for helping the team decide on if the current PBIs (Product Backlog Item) are in the order that they should be in. They may rearrange PBIs according to levels of importance, however ultimately the Product Owner is in charge of having the final decision of the PBIs , however they also hold the responsibility.</a:t>
            </a:r>
          </a:p>
        </p:txBody>
      </p:sp>
      <p:sp>
        <p:nvSpPr>
          <p:cNvPr id="7" name="TextBox 6">
            <a:extLst>
              <a:ext uri="{FF2B5EF4-FFF2-40B4-BE49-F238E27FC236}">
                <a16:creationId xmlns:a16="http://schemas.microsoft.com/office/drawing/2014/main" id="{E9C9B849-9389-B4DB-B11E-69D039EA9FD4}"/>
              </a:ext>
            </a:extLst>
          </p:cNvPr>
          <p:cNvSpPr txBox="1"/>
          <p:nvPr/>
        </p:nvSpPr>
        <p:spPr>
          <a:xfrm>
            <a:off x="629920" y="5875868"/>
            <a:ext cx="6116320" cy="369332"/>
          </a:xfrm>
          <a:prstGeom prst="rect">
            <a:avLst/>
          </a:prstGeom>
          <a:noFill/>
        </p:spPr>
        <p:txBody>
          <a:bodyPr wrap="square">
            <a:spAutoFit/>
          </a:bodyPr>
          <a:lstStyle/>
          <a:p>
            <a:r>
              <a:rPr lang="en-US" sz="1800" dirty="0"/>
              <a:t>Reference: (Cobb, 2015) </a:t>
            </a:r>
          </a:p>
        </p:txBody>
      </p:sp>
    </p:spTree>
    <p:extLst>
      <p:ext uri="{BB962C8B-B14F-4D97-AF65-F5344CB8AC3E}">
        <p14:creationId xmlns:p14="http://schemas.microsoft.com/office/powerpoint/2010/main" val="2408926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E9A0B-462E-6E3D-37BA-34EA2DBA9D6C}"/>
              </a:ext>
            </a:extLst>
          </p:cNvPr>
          <p:cNvSpPr>
            <a:spLocks noGrp="1"/>
          </p:cNvSpPr>
          <p:nvPr>
            <p:ph type="title"/>
          </p:nvPr>
        </p:nvSpPr>
        <p:spPr/>
        <p:txBody>
          <a:bodyPr>
            <a:normAutofit/>
          </a:bodyPr>
          <a:lstStyle/>
          <a:p>
            <a:r>
              <a:rPr lang="en-US" sz="3600" u="sng" dirty="0"/>
              <a:t>What if we proceeded with waterfall?</a:t>
            </a:r>
          </a:p>
        </p:txBody>
      </p:sp>
      <p:sp>
        <p:nvSpPr>
          <p:cNvPr id="3" name="Content Placeholder 2">
            <a:extLst>
              <a:ext uri="{FF2B5EF4-FFF2-40B4-BE49-F238E27FC236}">
                <a16:creationId xmlns:a16="http://schemas.microsoft.com/office/drawing/2014/main" id="{F9344901-62FF-0DA5-74A2-4364C5B0A11A}"/>
              </a:ext>
            </a:extLst>
          </p:cNvPr>
          <p:cNvSpPr>
            <a:spLocks noGrp="1"/>
          </p:cNvSpPr>
          <p:nvPr>
            <p:ph idx="1"/>
          </p:nvPr>
        </p:nvSpPr>
        <p:spPr/>
        <p:txBody>
          <a:bodyPr>
            <a:normAutofit lnSpcReduction="10000"/>
          </a:bodyPr>
          <a:lstStyle/>
          <a:p>
            <a:pPr marL="0" indent="0">
              <a:buNone/>
            </a:pPr>
            <a:r>
              <a:rPr lang="en-US" dirty="0"/>
              <a:t>	In this particular project their were some changes made to the project that required for an adaptive approach to be used. If in the case of using a waterfall during this project, such changes would not have been able to be accommodated to until after the final testing and release phase of the project. Firstly we would need to complete the steps of a traditional waterfall project and if we were to try and accommodate changes while working during development it would not have been possible. We would need to wait until a new run of the project could be done and the changes could be added to the new requirements and analysis phase of the project.</a:t>
            </a:r>
          </a:p>
        </p:txBody>
      </p:sp>
    </p:spTree>
    <p:extLst>
      <p:ext uri="{BB962C8B-B14F-4D97-AF65-F5344CB8AC3E}">
        <p14:creationId xmlns:p14="http://schemas.microsoft.com/office/powerpoint/2010/main" val="27693440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1139</TotalTime>
  <Words>1935</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The Scrum approach</vt:lpstr>
      <vt:lpstr>Scrum roles</vt:lpstr>
      <vt:lpstr>Scrum roles continued</vt:lpstr>
      <vt:lpstr>Scrum phases</vt:lpstr>
      <vt:lpstr>Product requirements gathering, user requirements gathering and, product backlog creation. </vt:lpstr>
      <vt:lpstr>Sprint planning and sprint backlog ordering </vt:lpstr>
      <vt:lpstr>Development and testing phase</vt:lpstr>
      <vt:lpstr>Product release, sprint review and sprint retrospective</vt:lpstr>
      <vt:lpstr>What if we proceeded with waterfall?</vt:lpstr>
      <vt:lpstr>So which to choose?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Scrum approach</dc:title>
  <dc:creator>Flores, Joshua</dc:creator>
  <cp:lastModifiedBy>Flores, Joshua</cp:lastModifiedBy>
  <cp:revision>2</cp:revision>
  <dcterms:created xsi:type="dcterms:W3CDTF">2022-12-17T17:01:40Z</dcterms:created>
  <dcterms:modified xsi:type="dcterms:W3CDTF">2022-12-18T12:01:21Z</dcterms:modified>
</cp:coreProperties>
</file>