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April 14,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April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April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April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April 14,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April 14,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April 14,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April 14,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April 14,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April 14,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April 14,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April 14,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pstar.p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runo.g.martins@ist.utl.pt" TargetMode="Externa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edonometer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bp.org" TargetMode="Externa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28600"/>
            <a:ext cx="8172319" cy="4571999"/>
          </a:xfrm>
        </p:spPr>
        <p:txBody>
          <a:bodyPr/>
          <a:lstStyle/>
          <a:p>
            <a:r>
              <a:rPr lang="en-US" sz="2200" dirty="0"/>
              <a:t>Predicting Well-Being With Geo-Referenced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Data </a:t>
            </a:r>
            <a:r>
              <a:rPr lang="en-US" sz="2200" dirty="0"/>
              <a:t>Collected from Social Media Platforms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61795"/>
            <a:ext cx="7330787" cy="1625190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Jo</a:t>
            </a:r>
            <a:r>
              <a:rPr lang="en-US" sz="1600" dirty="0" err="1" smtClean="0"/>
              <a:t>ão</a:t>
            </a:r>
            <a:r>
              <a:rPr lang="en-US" sz="1600" dirty="0" smtClean="0"/>
              <a:t> </a:t>
            </a:r>
            <a:r>
              <a:rPr lang="en-US" sz="1600" dirty="0" err="1" smtClean="0"/>
              <a:t>Loff</a:t>
            </a:r>
            <a:r>
              <a:rPr lang="en-US" sz="1600" dirty="0" smtClean="0"/>
              <a:t>, Manuel Reis and </a:t>
            </a:r>
            <a:r>
              <a:rPr lang="en-US" sz="1600" i="1" dirty="0" smtClean="0"/>
              <a:t>Bruno Martins</a:t>
            </a:r>
          </a:p>
          <a:p>
            <a:r>
              <a:rPr lang="en-US" sz="1600" dirty="0" smtClean="0"/>
              <a:t>University of Lisbon and INESC-ID</a:t>
            </a:r>
          </a:p>
          <a:p>
            <a:endParaRPr lang="en-US" sz="1600" dirty="0"/>
          </a:p>
          <a:p>
            <a:r>
              <a:rPr lang="en-US" sz="1600" dirty="0" smtClean="0"/>
              <a:t>ACM SAC 2015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026" y="5704631"/>
            <a:ext cx="1866668" cy="78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4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Predictive Modeling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Regions are represented as 46-dimensional feature vectors…</a:t>
            </a:r>
          </a:p>
          <a:p>
            <a:endParaRPr lang="en-US" sz="1200" dirty="0" smtClean="0"/>
          </a:p>
          <a:p>
            <a:r>
              <a:rPr lang="en-US" dirty="0" smtClean="0"/>
              <a:t>Regions are associated to well-being scores, as obtained through traditional surveys…</a:t>
            </a:r>
          </a:p>
          <a:p>
            <a:endParaRPr lang="en-US" sz="1200" dirty="0"/>
          </a:p>
          <a:p>
            <a:r>
              <a:rPr lang="en-US" dirty="0" smtClean="0"/>
              <a:t>Regression modeling for estimating well-being: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Linear least-squares regression modeling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Model training with Elastic Net regularization approach</a:t>
            </a:r>
            <a:endParaRPr lang="en-US" dirty="0"/>
          </a:p>
        </p:txBody>
      </p:sp>
      <p:pic>
        <p:nvPicPr>
          <p:cNvPr id="4" name="Picture 3" descr="Screen Shot 2015-04-14 at 07.18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56" y="5555857"/>
            <a:ext cx="6961757" cy="920563"/>
          </a:xfrm>
          <a:prstGeom prst="rect">
            <a:avLst/>
          </a:prstGeom>
        </p:spPr>
      </p:pic>
      <p:pic>
        <p:nvPicPr>
          <p:cNvPr id="5" name="Picture 4" descr="Screen Shot 2015-04-14 at 07.18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61" y="4482027"/>
            <a:ext cx="1761380" cy="47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8187620" cy="47037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Large collection of Twitter data geo</a:t>
            </a:r>
            <a:r>
              <a:rPr lang="en-US" dirty="0"/>
              <a:t>-referenced </a:t>
            </a:r>
            <a:r>
              <a:rPr lang="en-US" dirty="0" smtClean="0"/>
              <a:t>to the U.S. territory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Approximately 500,000 </a:t>
            </a:r>
            <a:r>
              <a:rPr lang="en-US" dirty="0" smtClean="0"/>
              <a:t>tweets </a:t>
            </a:r>
            <a:r>
              <a:rPr lang="en-US" dirty="0"/>
              <a:t>from the year of </a:t>
            </a:r>
            <a:r>
              <a:rPr lang="en-US" dirty="0" smtClean="0"/>
              <a:t>2012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Tweets containing words from the lexica used in our study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48 states in continental U.S. (</a:t>
            </a:r>
            <a:r>
              <a:rPr lang="en-US" sz="1500" dirty="0" smtClean="0"/>
              <a:t>i.e., except Hawaii and Alaska</a:t>
            </a:r>
            <a:r>
              <a:rPr lang="en-US" dirty="0" smtClean="0"/>
              <a:t>)</a:t>
            </a:r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Gallup-</a:t>
            </a:r>
            <a:r>
              <a:rPr lang="en-US" dirty="0" err="1" smtClean="0"/>
              <a:t>Healthways</a:t>
            </a:r>
            <a:r>
              <a:rPr lang="en-US" dirty="0" smtClean="0"/>
              <a:t> Well-Being </a:t>
            </a:r>
            <a:r>
              <a:rPr lang="en-US" dirty="0"/>
              <a:t>I</a:t>
            </a:r>
            <a:r>
              <a:rPr lang="en-US" dirty="0" smtClean="0"/>
              <a:t>ndex for 2012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P</a:t>
            </a:r>
            <a:r>
              <a:rPr lang="en-US" dirty="0" smtClean="0"/>
              <a:t>hone interviews with approx. 1,000 individuals </a:t>
            </a:r>
            <a:r>
              <a:rPr lang="en-US" sz="2100" dirty="0" smtClean="0"/>
              <a:t>(</a:t>
            </a:r>
            <a:r>
              <a:rPr lang="en-US" sz="1400" dirty="0" smtClean="0"/>
              <a:t>7 days/week</a:t>
            </a:r>
            <a:r>
              <a:rPr lang="en-US" sz="2100" dirty="0" smtClean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National </a:t>
            </a:r>
            <a:r>
              <a:rPr lang="en-US" dirty="0"/>
              <a:t>average of 66.5 in 100.0 </a:t>
            </a:r>
            <a:r>
              <a:rPr lang="en-US" sz="2100" dirty="0" smtClean="0"/>
              <a:t>(</a:t>
            </a:r>
            <a:r>
              <a:rPr lang="en-US" sz="1400" dirty="0" smtClean="0"/>
              <a:t>61.3 </a:t>
            </a:r>
            <a:r>
              <a:rPr lang="en-US" sz="1400" dirty="0"/>
              <a:t>in West Virginia ; 69.4 in </a:t>
            </a:r>
            <a:r>
              <a:rPr lang="en-US" sz="1400" dirty="0" smtClean="0"/>
              <a:t>Colorado</a:t>
            </a:r>
            <a:r>
              <a:rPr lang="en-US" sz="2100" dirty="0" smtClean="0"/>
              <a:t>)</a:t>
            </a:r>
            <a:endParaRPr lang="en-US" sz="2100" dirty="0"/>
          </a:p>
          <a:p>
            <a:endParaRPr lang="en-US" dirty="0" smtClean="0"/>
          </a:p>
          <a:p>
            <a:r>
              <a:rPr lang="en-US" dirty="0" smtClean="0"/>
              <a:t>Evaluation through leave-one-out cross-validation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Mean Absolute Error (MAE)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Root Mean Squared Error (RMSE)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Pearson’s correlation (</a:t>
            </a:r>
            <a:r>
              <a:rPr lang="el-GR" i="1" dirty="0"/>
              <a:t>ρ</a:t>
            </a:r>
            <a:r>
              <a:rPr lang="en-US" dirty="0" smtClean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Kendall’s correlation (</a:t>
            </a:r>
            <a:r>
              <a:rPr lang="el-GR" i="1" dirty="0"/>
              <a:t>τ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918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82587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Experimental results (1)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7848091" cy="4780286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b="0" dirty="0" smtClean="0"/>
          </a:p>
          <a:p>
            <a:pPr marL="342900" indent="-342900">
              <a:buFont typeface="Arial"/>
              <a:buChar char="•"/>
            </a:pP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Correlations of </a:t>
            </a:r>
            <a:r>
              <a:rPr lang="en-US" b="0" i="1" dirty="0" err="1" smtClean="0"/>
              <a:t>ρ</a:t>
            </a:r>
            <a:r>
              <a:rPr lang="en-US" b="0" dirty="0" smtClean="0"/>
              <a:t> </a:t>
            </a:r>
            <a:r>
              <a:rPr lang="en-US" b="0" dirty="0"/>
              <a:t>= 0.7441 and </a:t>
            </a:r>
            <a:r>
              <a:rPr lang="en-US" b="0" i="1" dirty="0" err="1"/>
              <a:t>τ</a:t>
            </a:r>
            <a:r>
              <a:rPr lang="en-US" b="0" dirty="0"/>
              <a:t> = </a:t>
            </a:r>
            <a:r>
              <a:rPr lang="en-US" b="0" dirty="0" smtClean="0"/>
              <a:t>0.5862 </a:t>
            </a:r>
          </a:p>
          <a:p>
            <a:pPr marL="800100" lvl="1" indent="-342900">
              <a:buFont typeface="Arial"/>
              <a:buChar char="•"/>
            </a:pPr>
            <a:r>
              <a:rPr lang="en-US" sz="1900" dirty="0" smtClean="0"/>
              <a:t>Study from the </a:t>
            </a:r>
            <a:r>
              <a:rPr lang="en-US" sz="1900" i="1" dirty="0" err="1" smtClean="0"/>
              <a:t>wwbp</a:t>
            </a:r>
            <a:r>
              <a:rPr lang="en-US" sz="1900" dirty="0" smtClean="0"/>
              <a:t> reported on slightly inferior values on data from 2010</a:t>
            </a:r>
            <a:endParaRPr lang="en-US" sz="1900" b="0" dirty="0" smtClean="0"/>
          </a:p>
          <a:p>
            <a:pPr marL="342900" indent="-342900">
              <a:buFont typeface="Arial"/>
              <a:buChar char="•"/>
            </a:pPr>
            <a:endParaRPr lang="en-US" sz="900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Low errors of MAE=0.92 </a:t>
            </a:r>
            <a:r>
              <a:rPr lang="en-US" b="0" dirty="0"/>
              <a:t>and a </a:t>
            </a:r>
            <a:r>
              <a:rPr lang="en-US" b="0" dirty="0" smtClean="0"/>
              <a:t>RMSE=1.22</a:t>
            </a:r>
          </a:p>
          <a:p>
            <a:pPr marL="800100" lvl="1" indent="-342900">
              <a:buFont typeface="Arial"/>
              <a:buChar char="•"/>
            </a:pPr>
            <a:r>
              <a:rPr lang="en-US" sz="1900" b="0" dirty="0" smtClean="0"/>
              <a:t>Assigning average corresponds </a:t>
            </a:r>
            <a:r>
              <a:rPr lang="en-US" sz="1900" b="0" dirty="0"/>
              <a:t>to </a:t>
            </a:r>
            <a:r>
              <a:rPr lang="en-US" sz="1900" b="0" dirty="0" smtClean="0"/>
              <a:t>MAE=1.40 </a:t>
            </a:r>
            <a:r>
              <a:rPr lang="en-US" sz="1900" b="0" dirty="0"/>
              <a:t>and </a:t>
            </a:r>
            <a:r>
              <a:rPr lang="en-US" sz="1900" b="0" dirty="0" smtClean="0"/>
              <a:t>RMSE=1.73</a:t>
            </a:r>
          </a:p>
          <a:p>
            <a:pPr marL="342900" indent="-342900">
              <a:buFont typeface="Arial"/>
              <a:buChar char="•"/>
            </a:pPr>
            <a:endParaRPr lang="en-US" sz="900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Errors in ranking states </a:t>
            </a:r>
            <a:r>
              <a:rPr lang="en-US" b="0" dirty="0"/>
              <a:t>like </a:t>
            </a:r>
            <a:r>
              <a:rPr lang="en-US" b="0" dirty="0" smtClean="0"/>
              <a:t>Maryland, Minnesota and Nevada…</a:t>
            </a:r>
            <a:endParaRPr lang="en-US" b="0" dirty="0"/>
          </a:p>
        </p:txBody>
      </p:sp>
      <p:pic>
        <p:nvPicPr>
          <p:cNvPr id="4" name="Picture 3" descr="Screen Shot 2015-04-14 at 07.38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02" y="1752600"/>
            <a:ext cx="3853585" cy="245321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 descr="Screen Shot 2015-04-14 at 07.38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57" y="1752600"/>
            <a:ext cx="3868134" cy="245321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982380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657563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Experimental results (2)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3324935" cy="47802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Elastic Net regularization: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Only 28 </a:t>
            </a:r>
            <a:r>
              <a:rPr lang="en-US" b="0" dirty="0"/>
              <a:t>features were informative for the </a:t>
            </a:r>
            <a:r>
              <a:rPr lang="en-US" b="0" dirty="0" smtClean="0"/>
              <a:t>regression model (of </a:t>
            </a:r>
            <a:r>
              <a:rPr lang="en-US" b="0" dirty="0"/>
              <a:t>46</a:t>
            </a:r>
            <a:r>
              <a:rPr lang="en-US" b="0" dirty="0" smtClean="0"/>
              <a:t>)</a:t>
            </a:r>
          </a:p>
          <a:p>
            <a:pPr marL="342900" indent="-342900">
              <a:buFont typeface="Arial"/>
              <a:buChar char="•"/>
            </a:pP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Most </a:t>
            </a:r>
            <a:r>
              <a:rPr lang="en-US" b="0" dirty="0"/>
              <a:t>of the features with positive values in the estimated regression coefficients were obtained from the </a:t>
            </a:r>
            <a:r>
              <a:rPr lang="en-US" b="0" dirty="0" err="1"/>
              <a:t>hedonometer</a:t>
            </a:r>
            <a:r>
              <a:rPr lang="en-US" b="0" dirty="0"/>
              <a:t> lexicon</a:t>
            </a:r>
            <a:r>
              <a:rPr lang="en-US" b="0" dirty="0" smtClean="0"/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b="0" dirty="0" smtClean="0"/>
              <a:t>mode </a:t>
            </a:r>
            <a:r>
              <a:rPr lang="en-US" sz="1400" b="0" dirty="0"/>
              <a:t>of the happiness score obtained </a:t>
            </a:r>
            <a:r>
              <a:rPr lang="en-US" sz="1400" b="0" dirty="0" smtClean="0"/>
              <a:t>from filtered version of lexicon, </a:t>
            </a:r>
            <a:r>
              <a:rPr lang="en-US" sz="1400" b="0" dirty="0"/>
              <a:t>only </a:t>
            </a:r>
            <a:r>
              <a:rPr lang="en-US" sz="1400" b="0" dirty="0" smtClean="0"/>
              <a:t>considering </a:t>
            </a:r>
            <a:r>
              <a:rPr lang="en-US" sz="1400" b="0" dirty="0"/>
              <a:t>non-neutral </a:t>
            </a:r>
            <a:r>
              <a:rPr lang="en-US" sz="1400" b="0" dirty="0" smtClean="0"/>
              <a:t>words</a:t>
            </a:r>
          </a:p>
          <a:p>
            <a:pPr marL="342900" indent="-342900">
              <a:buFont typeface="Arial"/>
              <a:buChar char="•"/>
            </a:pPr>
            <a:endParaRPr lang="en-US" b="0" dirty="0" smtClean="0"/>
          </a:p>
          <a:p>
            <a:pPr marL="342900" indent="-342900">
              <a:buFont typeface="Arial"/>
              <a:buChar char="•"/>
            </a:pPr>
            <a:endParaRPr lang="en-US" b="0" dirty="0"/>
          </a:p>
        </p:txBody>
      </p:sp>
      <p:pic>
        <p:nvPicPr>
          <p:cNvPr id="6" name="Picture 5" descr="Screen Shot 2015-04-14 at 07.47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184" y="1752600"/>
            <a:ext cx="5343657" cy="2148772"/>
          </a:xfrm>
          <a:prstGeom prst="rect">
            <a:avLst/>
          </a:prstGeom>
        </p:spPr>
      </p:pic>
      <p:pic>
        <p:nvPicPr>
          <p:cNvPr id="7" name="Picture 6" descr="Screen Shot 2015-04-14 at 07.47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134" y="4135873"/>
            <a:ext cx="5199304" cy="216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5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8065216" cy="437356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We evaluated a simple approach for estimating well-being through predictive models leveraging Twitter data</a:t>
            </a:r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Promising results in terms of correlations towards existing well-being surveys, although much remains to be done:</a:t>
            </a:r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Check if our predictive models generalize well to other years and/or across geographic regions</a:t>
            </a:r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Additional variables for accounting with Twitter’s demographics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52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65789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Increasing the number of geo-referenced tweets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Explore automated geo-coding methods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Important for thin-grained spatial-temporal resolutions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Estimate happiness ratings for more tweets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Use distributional representations for words / documents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Unsupervised </a:t>
            </a:r>
            <a:r>
              <a:rPr lang="en-US" dirty="0" err="1" smtClean="0"/>
              <a:t>embeddings</a:t>
            </a:r>
            <a:r>
              <a:rPr lang="en-US" dirty="0" smtClean="0"/>
              <a:t> (e.g., word2vec)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Leverage ANEW-like lexicons for building predictive models for rating new words and/or documents</a:t>
            </a:r>
          </a:p>
          <a:p>
            <a:endParaRPr lang="en-US" dirty="0" smtClean="0"/>
          </a:p>
          <a:p>
            <a:r>
              <a:rPr lang="en-US" dirty="0" smtClean="0"/>
              <a:t>Other application domains besides tracking well-being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Public health surveillance, public opinion, political pools, etc.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See for instance </a:t>
            </a:r>
            <a:r>
              <a:rPr lang="en-US" dirty="0" smtClean="0">
                <a:hlinkClick r:id="rId2"/>
              </a:rPr>
              <a:t>www.popstar.pt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9109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your attention!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56783"/>
          </a:xfrm>
        </p:spPr>
        <p:txBody>
          <a:bodyPr>
            <a:normAutofit lnSpcReduction="1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Predicting </a:t>
            </a:r>
            <a:r>
              <a:rPr lang="en-US" sz="2800" dirty="0"/>
              <a:t>Well-Being With Geo-Referenced </a:t>
            </a:r>
            <a:br>
              <a:rPr lang="en-US" sz="2800" dirty="0"/>
            </a:br>
            <a:r>
              <a:rPr lang="en-US" sz="2800" dirty="0"/>
              <a:t>Data Collected from Social Media </a:t>
            </a:r>
            <a:r>
              <a:rPr lang="en-US" sz="2800" dirty="0" smtClean="0"/>
              <a:t>Platforms</a:t>
            </a:r>
          </a:p>
          <a:p>
            <a:endParaRPr lang="en-US" sz="1300" i="1" dirty="0" smtClean="0"/>
          </a:p>
          <a:p>
            <a:endParaRPr lang="en-US" sz="2800" i="1" dirty="0"/>
          </a:p>
          <a:p>
            <a:r>
              <a:rPr lang="en-US" sz="1300" b="0" dirty="0" smtClean="0"/>
              <a:t>Research work financed by FCT through projects </a:t>
            </a:r>
          </a:p>
          <a:p>
            <a:r>
              <a:rPr lang="en-US" sz="1300" b="0" dirty="0" smtClean="0"/>
              <a:t>KD-LBSN, DATASTORM and through INESC-ID’s multi-annual funding</a:t>
            </a:r>
            <a:endParaRPr lang="en-US" sz="1000" i="1" dirty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				Bruno Emanuel Martins</a:t>
            </a:r>
          </a:p>
          <a:p>
            <a:r>
              <a:rPr lang="en-US" b="0" dirty="0" smtClean="0"/>
              <a:t>				</a:t>
            </a:r>
            <a:r>
              <a:rPr lang="en-US" b="0" dirty="0" smtClean="0">
                <a:hlinkClick r:id="rId2"/>
              </a:rPr>
              <a:t>bruno.g.martins@ist.utl.pt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701" y="3838184"/>
            <a:ext cx="2237676" cy="74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0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7912209" cy="46731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can we know how happy people are</a:t>
            </a:r>
            <a:r>
              <a:rPr lang="en-US" dirty="0" smtClean="0"/>
              <a:t>?</a:t>
            </a:r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Subjective well</a:t>
            </a:r>
            <a:r>
              <a:rPr lang="en-US" dirty="0"/>
              <a:t>-being has been widely studied in </a:t>
            </a:r>
            <a:r>
              <a:rPr lang="en-US" dirty="0" smtClean="0"/>
              <a:t>psychology and related disciplines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Measuring well-being can </a:t>
            </a:r>
            <a:r>
              <a:rPr lang="en-US" dirty="0"/>
              <a:t>help individuals, organizations, and governments choose policies that are not just in the best economic interest, but which truly improve well-</a:t>
            </a:r>
            <a:r>
              <a:rPr lang="en-US" dirty="0" smtClean="0"/>
              <a:t>being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/>
              <a:t>W</a:t>
            </a:r>
            <a:r>
              <a:rPr lang="en-US" dirty="0" smtClean="0"/>
              <a:t>ell</a:t>
            </a:r>
            <a:r>
              <a:rPr lang="en-US" dirty="0"/>
              <a:t>-being </a:t>
            </a:r>
            <a:r>
              <a:rPr lang="en-US" dirty="0" smtClean="0"/>
              <a:t>is being </a:t>
            </a:r>
            <a:r>
              <a:rPr lang="en-US" dirty="0"/>
              <a:t>tracked by governmental agencies and by private surveying organizations, such as Gallup-</a:t>
            </a:r>
            <a:r>
              <a:rPr lang="en-US" dirty="0" err="1" smtClean="0"/>
              <a:t>Healthways</a:t>
            </a:r>
            <a:endParaRPr lang="en-US" dirty="0"/>
          </a:p>
          <a:p>
            <a:pPr marL="1485900" lvl="2" indent="-342900">
              <a:buFont typeface="Arial"/>
              <a:buChar char="•"/>
            </a:pPr>
            <a:endParaRPr lang="en-US" dirty="0" smtClean="0"/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Traditional surveying methodologies (i.e., expensive, coarse-grained temporal and spatial resolutions,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8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4012" cy="4373563"/>
          </a:xfrm>
        </p:spPr>
        <p:txBody>
          <a:bodyPr/>
          <a:lstStyle/>
          <a:p>
            <a:r>
              <a:rPr lang="en-US" dirty="0" smtClean="0"/>
              <a:t>Measuring </a:t>
            </a:r>
            <a:r>
              <a:rPr lang="en-US" dirty="0"/>
              <a:t>well-being based on language in social </a:t>
            </a:r>
            <a:r>
              <a:rPr lang="en-US" dirty="0" smtClean="0"/>
              <a:t>media</a:t>
            </a:r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We report on a initial study leverage existing resources:</a:t>
            </a:r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Large amounts of geo-referenced Twitter data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Existing lexicons associating words to emotion ratings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Data from previous well-being surveys (Gallup-</a:t>
            </a:r>
            <a:r>
              <a:rPr lang="en-US" dirty="0" err="1" smtClean="0"/>
              <a:t>Healthways</a:t>
            </a:r>
            <a:r>
              <a:rPr lang="en-US" dirty="0" smtClean="0"/>
              <a:t>)</a:t>
            </a:r>
          </a:p>
          <a:p>
            <a:pPr marL="1485900" lvl="2" indent="-342900">
              <a:buFont typeface="Arial"/>
              <a:buChar char="•"/>
            </a:pP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Learn predictive models for estimating well-being with basis on variables (i.e., word counts) derived from textual contents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9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Motivation</a:t>
            </a:r>
          </a:p>
          <a:p>
            <a:pPr marL="342900" indent="-342900">
              <a:buFont typeface="Arial"/>
              <a:buChar char="•"/>
            </a:pPr>
            <a:endParaRPr lang="en-US" sz="700" dirty="0" smtClean="0">
              <a:solidFill>
                <a:schemeClr val="bg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The Proposed Work</a:t>
            </a:r>
          </a:p>
          <a:p>
            <a:pPr marL="342900" indent="-342900">
              <a:buFont typeface="Arial"/>
              <a:buChar char="•"/>
            </a:pPr>
            <a:endParaRPr lang="en-US" sz="700" i="1" dirty="0" smtClean="0"/>
          </a:p>
          <a:p>
            <a:pPr marL="342900" indent="-342900">
              <a:buFont typeface="Arial"/>
              <a:buChar char="•"/>
            </a:pPr>
            <a:r>
              <a:rPr lang="en-US" i="1" dirty="0" smtClean="0"/>
              <a:t>Related Work</a:t>
            </a:r>
          </a:p>
          <a:p>
            <a:pPr marL="342900" indent="-342900">
              <a:buFont typeface="Arial"/>
              <a:buChar char="•"/>
            </a:pPr>
            <a:endParaRPr lang="en-US" sz="700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Estimating Well-Being</a:t>
            </a:r>
          </a:p>
          <a:p>
            <a:pPr marL="342900" indent="-342900">
              <a:buFont typeface="Arial"/>
              <a:buChar char="•"/>
            </a:pPr>
            <a:endParaRPr lang="en-US" sz="700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Experiments and Results</a:t>
            </a:r>
          </a:p>
          <a:p>
            <a:pPr marL="342900" indent="-342900">
              <a:buFont typeface="Arial"/>
              <a:buChar char="•"/>
            </a:pPr>
            <a:endParaRPr lang="en-US" sz="700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Conclusions</a:t>
            </a:r>
          </a:p>
          <a:p>
            <a:pPr marL="342900" indent="-342900">
              <a:buFont typeface="Arial"/>
              <a:buChar char="•"/>
            </a:pPr>
            <a:endParaRPr lang="en-US" sz="600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3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54232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Hedonometer</a:t>
            </a:r>
            <a:r>
              <a:rPr lang="en-US" dirty="0"/>
              <a:t> Project - </a:t>
            </a:r>
            <a:r>
              <a:rPr lang="en-US" i="1" dirty="0">
                <a:hlinkClick r:id="rId2"/>
              </a:rPr>
              <a:t>http://hedonometer.org</a:t>
            </a:r>
            <a:r>
              <a:rPr lang="en-US" i="1" dirty="0" smtClean="0">
                <a:hlinkClick r:id="rId2"/>
              </a:rPr>
              <a:t>/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2417315"/>
            <a:ext cx="3169035" cy="4115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/>
              <a:t>Crowdsourcing methodology to collect human evaluations </a:t>
            </a:r>
            <a:r>
              <a:rPr lang="en-US" sz="1800" b="0" dirty="0" smtClean="0"/>
              <a:t>on the “</a:t>
            </a:r>
            <a:r>
              <a:rPr lang="en-US" sz="1800" b="0" i="1" dirty="0" smtClean="0"/>
              <a:t>happiness”</a:t>
            </a:r>
            <a:r>
              <a:rPr lang="en-US" sz="1800" b="0" dirty="0" smtClean="0"/>
              <a:t> of words.</a:t>
            </a:r>
            <a:endParaRPr lang="en-US" sz="1800" b="0" dirty="0"/>
          </a:p>
          <a:p>
            <a:endParaRPr lang="en-US" sz="1800" b="0" dirty="0"/>
          </a:p>
          <a:p>
            <a:r>
              <a:rPr lang="en-US" sz="1800" b="0" dirty="0"/>
              <a:t>Simple procedure for extrapolating </a:t>
            </a:r>
            <a:r>
              <a:rPr lang="en-US" sz="1800" b="0" dirty="0" smtClean="0"/>
              <a:t>ratings into textual corpora (</a:t>
            </a:r>
            <a:r>
              <a:rPr lang="en-US" sz="1600" b="0" dirty="0"/>
              <a:t>e.g., tweets from a given month/region</a:t>
            </a:r>
            <a:r>
              <a:rPr lang="en-US" sz="1800" b="0" dirty="0" smtClean="0"/>
              <a:t>).</a:t>
            </a:r>
          </a:p>
          <a:p>
            <a:endParaRPr lang="en-US" sz="1800" b="0" i="1" dirty="0" smtClean="0"/>
          </a:p>
          <a:p>
            <a:r>
              <a:rPr lang="en-US" sz="1800" b="0" i="1" dirty="0" smtClean="0"/>
              <a:t>…An </a:t>
            </a:r>
            <a:r>
              <a:rPr lang="en-US" sz="1800" b="0" i="1" dirty="0"/>
              <a:t>instrument that measures the happiness of large populations in real </a:t>
            </a:r>
            <a:r>
              <a:rPr lang="en-US" sz="1800" b="0" i="1" dirty="0" smtClean="0"/>
              <a:t>time</a:t>
            </a:r>
            <a:r>
              <a:rPr lang="en-US" sz="1800" b="0" i="1" dirty="0"/>
              <a:t>!</a:t>
            </a:r>
          </a:p>
        </p:txBody>
      </p:sp>
      <p:pic>
        <p:nvPicPr>
          <p:cNvPr id="5" name="Picture 4" descr="Screen Shot 2015-04-14 at 06.46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617" y="3182280"/>
            <a:ext cx="3008476" cy="2393741"/>
          </a:xfrm>
          <a:prstGeom prst="rect">
            <a:avLst/>
          </a:prstGeom>
        </p:spPr>
      </p:pic>
      <p:pic>
        <p:nvPicPr>
          <p:cNvPr id="6" name="Picture 5" descr="Screen Shot 2015-04-14 at 06.48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400" y="2080733"/>
            <a:ext cx="1859704" cy="459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3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96426"/>
          </a:xfrm>
        </p:spPr>
        <p:txBody>
          <a:bodyPr/>
          <a:lstStyle/>
          <a:p>
            <a:r>
              <a:rPr lang="en-US" dirty="0" smtClean="0"/>
              <a:t>The World Well Being Project - </a:t>
            </a:r>
            <a:r>
              <a:rPr lang="pl-PL" i="1" dirty="0">
                <a:hlinkClick r:id="rId2"/>
              </a:rPr>
              <a:t>http://</a:t>
            </a:r>
            <a:r>
              <a:rPr lang="pl-PL" i="1" dirty="0" smtClean="0">
                <a:hlinkClick r:id="rId2"/>
              </a:rPr>
              <a:t>wwbp.org</a:t>
            </a:r>
            <a:endParaRPr lang="pl-PL" i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136" y="2340820"/>
            <a:ext cx="5088196" cy="416528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2417315"/>
            <a:ext cx="3214937" cy="3886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/>
              <a:t>Language used in tweets from different </a:t>
            </a:r>
            <a:r>
              <a:rPr lang="en-US" sz="1800" b="0" dirty="0" smtClean="0"/>
              <a:t>U.S. </a:t>
            </a:r>
            <a:r>
              <a:rPr lang="en-US" sz="1800" b="0" dirty="0"/>
              <a:t>counties was </a:t>
            </a:r>
            <a:r>
              <a:rPr lang="en-US" sz="1800" b="0" dirty="0" smtClean="0"/>
              <a:t>able to predict the results from a well</a:t>
            </a:r>
            <a:r>
              <a:rPr lang="en-US" sz="1800" b="0" dirty="0"/>
              <a:t>-</a:t>
            </a:r>
            <a:r>
              <a:rPr lang="en-US" sz="1800" b="0" dirty="0" smtClean="0"/>
              <a:t>being survey.</a:t>
            </a:r>
          </a:p>
          <a:p>
            <a:endParaRPr lang="en-US" sz="1800" b="0" dirty="0"/>
          </a:p>
          <a:p>
            <a:r>
              <a:rPr lang="en-US" sz="1800" b="0" i="1" dirty="0" smtClean="0"/>
              <a:t>Other studies within </a:t>
            </a:r>
            <a:r>
              <a:rPr lang="en-US" sz="1800" b="0" i="1" dirty="0" err="1" smtClean="0"/>
              <a:t>wwbp</a:t>
            </a:r>
            <a:r>
              <a:rPr lang="en-US" sz="1800" b="0" i="1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400" i="1" dirty="0"/>
              <a:t>Psychological Language on Twitter Predicts County-Level Heart Disease </a:t>
            </a:r>
            <a:r>
              <a:rPr lang="en-US" sz="1400" i="1" dirty="0" smtClean="0"/>
              <a:t>Mortality</a:t>
            </a:r>
          </a:p>
          <a:p>
            <a:pPr marL="285750" indent="-285750">
              <a:buFont typeface="Arial"/>
              <a:buChar char="•"/>
            </a:pPr>
            <a:r>
              <a:rPr lang="en-US" sz="1400" i="1" dirty="0"/>
              <a:t>Towards Assessing Changes in Degree of Depression through Facebook</a:t>
            </a:r>
            <a:endParaRPr lang="en-US" sz="1400" i="1" dirty="0" smtClean="0"/>
          </a:p>
          <a:p>
            <a:pPr marL="285750" indent="-285750">
              <a:buFont typeface="Arial"/>
              <a:buChar char="•"/>
            </a:pPr>
            <a:endParaRPr lang="en-US" sz="1800" b="0" i="1" dirty="0"/>
          </a:p>
        </p:txBody>
      </p:sp>
    </p:spTree>
    <p:extLst>
      <p:ext uri="{BB962C8B-B14F-4D97-AF65-F5344CB8AC3E}">
        <p14:creationId xmlns:p14="http://schemas.microsoft.com/office/powerpoint/2010/main" val="128975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Motivation</a:t>
            </a:r>
          </a:p>
          <a:p>
            <a:pPr marL="342900" indent="-342900">
              <a:buFont typeface="Arial"/>
              <a:buChar char="•"/>
            </a:pPr>
            <a:endParaRPr lang="en-US" sz="700" dirty="0" smtClean="0">
              <a:solidFill>
                <a:schemeClr val="bg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The Proposed Work</a:t>
            </a:r>
          </a:p>
          <a:p>
            <a:pPr marL="342900" indent="-342900">
              <a:buFont typeface="Arial"/>
              <a:buChar char="•"/>
            </a:pPr>
            <a:endParaRPr lang="en-US" sz="700" i="1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Related Work</a:t>
            </a:r>
          </a:p>
          <a:p>
            <a:pPr marL="342900" indent="-342900">
              <a:buFont typeface="Arial"/>
              <a:buChar char="•"/>
            </a:pPr>
            <a:endParaRPr lang="en-US" sz="700" dirty="0" smtClean="0"/>
          </a:p>
          <a:p>
            <a:pPr marL="342900" indent="-342900">
              <a:buFont typeface="Arial"/>
              <a:buChar char="•"/>
            </a:pPr>
            <a:r>
              <a:rPr lang="en-US" i="1" dirty="0" smtClean="0"/>
              <a:t>Estimating Well-Being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Lexicons considered in this study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Features representing well-being within particular geo-spatial regions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Predictive modeling</a:t>
            </a:r>
          </a:p>
          <a:p>
            <a:pPr marL="342900" indent="-342900">
              <a:buFont typeface="Arial"/>
              <a:buChar char="•"/>
            </a:pPr>
            <a:endParaRPr lang="en-US" sz="700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Experiments and Results</a:t>
            </a:r>
          </a:p>
          <a:p>
            <a:pPr marL="342900" indent="-342900">
              <a:buFont typeface="Arial"/>
              <a:buChar char="•"/>
            </a:pPr>
            <a:endParaRPr lang="en-US" sz="700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Conclusions</a:t>
            </a:r>
          </a:p>
          <a:p>
            <a:pPr marL="342900" indent="-342900">
              <a:buFont typeface="Arial"/>
              <a:buChar char="•"/>
            </a:pPr>
            <a:endParaRPr lang="en-US" sz="600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 Lexicons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7759203" cy="4719088"/>
          </a:xfrm>
        </p:spPr>
        <p:txBody>
          <a:bodyPr>
            <a:normAutofit/>
          </a:bodyPr>
          <a:lstStyle/>
          <a:p>
            <a:r>
              <a:rPr lang="en-US" i="1" dirty="0" smtClean="0"/>
              <a:t>Our approach is based on counting words over tweets…</a:t>
            </a:r>
          </a:p>
          <a:p>
            <a:endParaRPr lang="en-US" sz="1050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Affective Norms for English Words (ANEW) Lexicon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b="0" dirty="0" smtClean="0"/>
              <a:t>A total of 1,034 English words rated by humans according to:</a:t>
            </a:r>
          </a:p>
          <a:p>
            <a:pPr marL="1485900" lvl="2" indent="-342900">
              <a:buFont typeface="Arial"/>
              <a:buChar char="•"/>
            </a:pPr>
            <a:r>
              <a:rPr lang="en-US" sz="1400" b="1" dirty="0" smtClean="0"/>
              <a:t>Valence</a:t>
            </a:r>
            <a:r>
              <a:rPr lang="en-US" sz="1400" dirty="0" smtClean="0"/>
              <a:t>, pleasantness of the stimulus (i.e., from </a:t>
            </a:r>
            <a:r>
              <a:rPr lang="en-US" sz="1400" i="1" dirty="0" smtClean="0"/>
              <a:t>happy</a:t>
            </a:r>
            <a:r>
              <a:rPr lang="en-US" sz="1400" dirty="0" smtClean="0"/>
              <a:t> to </a:t>
            </a:r>
            <a:r>
              <a:rPr lang="en-US" sz="1400" i="1" dirty="0" smtClean="0"/>
              <a:t>unhappy</a:t>
            </a:r>
            <a:r>
              <a:rPr lang="en-US" sz="1400" dirty="0" smtClean="0"/>
              <a:t>)</a:t>
            </a:r>
          </a:p>
          <a:p>
            <a:pPr marL="1485900" lvl="2" indent="-342900">
              <a:buFont typeface="Arial"/>
              <a:buChar char="•"/>
            </a:pPr>
            <a:r>
              <a:rPr lang="en-US" sz="1400" b="1" dirty="0" smtClean="0"/>
              <a:t>Arousal</a:t>
            </a:r>
            <a:r>
              <a:rPr lang="en-US" sz="1400" b="0" dirty="0" smtClean="0"/>
              <a:t>, intensity of feeling (i.e., from </a:t>
            </a:r>
            <a:r>
              <a:rPr lang="en-US" sz="1400" b="0" i="1" dirty="0" smtClean="0"/>
              <a:t>excited</a:t>
            </a:r>
            <a:r>
              <a:rPr lang="en-US" sz="1400" b="0" dirty="0" smtClean="0"/>
              <a:t> to </a:t>
            </a:r>
            <a:r>
              <a:rPr lang="en-US" sz="1400" b="0" i="1" dirty="0" smtClean="0"/>
              <a:t>relaxed</a:t>
            </a:r>
            <a:r>
              <a:rPr lang="en-US" sz="1400" b="0" dirty="0" smtClean="0"/>
              <a:t>)</a:t>
            </a:r>
          </a:p>
          <a:p>
            <a:pPr marL="1485900" lvl="2" indent="-342900">
              <a:buFont typeface="Arial"/>
              <a:buChar char="•"/>
            </a:pPr>
            <a:r>
              <a:rPr lang="en-US" sz="1400" b="1" dirty="0" smtClean="0"/>
              <a:t>Dominance</a:t>
            </a:r>
            <a:r>
              <a:rPr lang="en-US" sz="1400" dirty="0" smtClean="0"/>
              <a:t>, how much the reader feels </a:t>
            </a:r>
            <a:r>
              <a:rPr lang="en-US" sz="1400" i="1" dirty="0" smtClean="0"/>
              <a:t>in control</a:t>
            </a:r>
            <a:endParaRPr lang="en-US" sz="1400" b="0" i="1" dirty="0" smtClean="0"/>
          </a:p>
          <a:p>
            <a:pPr marL="800100" lvl="1" indent="-342900">
              <a:buFont typeface="Arial"/>
              <a:buChar char="•"/>
            </a:pPr>
            <a:r>
              <a:rPr lang="en-US" sz="1600" b="0" dirty="0" smtClean="0"/>
              <a:t>Adapted into other languages (e.g., Spanish)</a:t>
            </a:r>
          </a:p>
          <a:p>
            <a:endParaRPr lang="en-US" sz="1800" dirty="0" smtClean="0"/>
          </a:p>
          <a:p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LabMT</a:t>
            </a:r>
            <a:r>
              <a:rPr lang="en-US" dirty="0" smtClean="0"/>
              <a:t> Lexicon from the </a:t>
            </a:r>
            <a:r>
              <a:rPr lang="en-US" dirty="0" err="1" smtClean="0"/>
              <a:t>Hedonometer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A total of </a:t>
            </a:r>
            <a:r>
              <a:rPr lang="en-US" sz="1600" dirty="0" smtClean="0"/>
              <a:t>10,222 </a:t>
            </a:r>
            <a:r>
              <a:rPr lang="en-US" sz="1600" dirty="0"/>
              <a:t>English words rated </a:t>
            </a:r>
            <a:r>
              <a:rPr lang="en-US" sz="1600" dirty="0" smtClean="0"/>
              <a:t>according to happiness </a:t>
            </a:r>
          </a:p>
          <a:p>
            <a:pPr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(i.e., valence in the ANEW study) through crowdsourcing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 smtClean="0"/>
              <a:t>Consistent with ratings from the ANEW study</a:t>
            </a:r>
            <a:endParaRPr lang="en-US" sz="16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557" y="4329757"/>
            <a:ext cx="1579361" cy="20954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095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Leveraging the Lexicons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2592457"/>
          </a:xfrm>
        </p:spPr>
        <p:txBody>
          <a:bodyPr/>
          <a:lstStyle/>
          <a:p>
            <a:r>
              <a:rPr lang="en-US" dirty="0" smtClean="0"/>
              <a:t>Extrapolate word ratings into tweets… for each dimension: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Compute features for geo-spatial regions, with basis on the corresponding geo-referenced tweets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Screen Shot 2015-04-14 at 07.04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25" y="2171701"/>
            <a:ext cx="3965875" cy="130430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81418" y="4345056"/>
            <a:ext cx="3901647" cy="2218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b="0" dirty="0" smtClean="0"/>
              <a:t>Features capturing the distribution of the tweet ratings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Mean, median, mode, standard deviation, …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Also capturing num. of tweets</a:t>
            </a:r>
          </a:p>
          <a:p>
            <a:pPr marL="342900" indent="-342900">
              <a:buFont typeface="Arial"/>
              <a:buChar char="•"/>
            </a:pP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A total of 46 features</a:t>
            </a:r>
            <a:endParaRPr lang="en-US" b="0" dirty="0"/>
          </a:p>
        </p:txBody>
      </p:sp>
      <p:pic>
        <p:nvPicPr>
          <p:cNvPr id="6" name="Picture 5" descr="Screen Shot 2015-04-14 at 07.10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881" y="3951705"/>
            <a:ext cx="34417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34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822</TotalTime>
  <Words>993</Words>
  <Application>Microsoft Macintosh PowerPoint</Application>
  <PresentationFormat>On-screen Show (4:3)</PresentationFormat>
  <Paragraphs>177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Essential</vt:lpstr>
      <vt:lpstr>Predicting Well-Being With Geo-Referenced  Data Collected from Social Media Platforms</vt:lpstr>
      <vt:lpstr>Motivation</vt:lpstr>
      <vt:lpstr>Our Work</vt:lpstr>
      <vt:lpstr>Overview</vt:lpstr>
      <vt:lpstr>Related Work (1)</vt:lpstr>
      <vt:lpstr>Related Work (2)</vt:lpstr>
      <vt:lpstr>Overview</vt:lpstr>
      <vt:lpstr>Emotion Lexicons</vt:lpstr>
      <vt:lpstr>Features Leveraging the Lexicons</vt:lpstr>
      <vt:lpstr>Predictive Modeling</vt:lpstr>
      <vt:lpstr>Experimental Methodology</vt:lpstr>
      <vt:lpstr>Experimental results (1)</vt:lpstr>
      <vt:lpstr>Experimental results (2)</vt:lpstr>
      <vt:lpstr>Main Conclusions</vt:lpstr>
      <vt:lpstr>Future work</vt:lpstr>
      <vt:lpstr>Thanks for your attention!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24</cp:revision>
  <dcterms:created xsi:type="dcterms:W3CDTF">2015-04-14T03:51:13Z</dcterms:created>
  <dcterms:modified xsi:type="dcterms:W3CDTF">2015-04-14T17:33:47Z</dcterms:modified>
</cp:coreProperties>
</file>