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9"/>
  </p:notesMasterIdLst>
  <p:sldIdLst>
    <p:sldId id="256" r:id="rId2"/>
    <p:sldId id="257" r:id="rId3"/>
    <p:sldId id="258" r:id="rId4"/>
    <p:sldId id="267" r:id="rId5"/>
    <p:sldId id="268" r:id="rId6"/>
    <p:sldId id="264" r:id="rId7"/>
    <p:sldId id="266" r:id="rId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Helvetica Neue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AAED65-FA34-413A-AF14-DE7F8549F870}">
  <a:tblStyle styleId="{EBAAED65-FA34-413A-AF14-DE7F8549F8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91270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5584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2505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Cloud server and database</a:t>
            </a:r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6307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119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93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440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560"/>
              </a:spcBef>
              <a:buClr>
                <a:srgbClr val="FFFFFF"/>
              </a:buClr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Shape 23" descr="DLCOE_logo_HWH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0851" y="234146"/>
            <a:ext cx="2427491" cy="41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pic" idx="2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ECE</a:t>
            </a:r>
            <a:r>
              <a:rPr lang="en-US" dirty="0"/>
              <a:t>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403-902</a:t>
            </a:r>
          </a:p>
        </p:txBody>
      </p:sp>
      <p:pic>
        <p:nvPicPr>
          <p:cNvPr id="56" name="Shape 56" descr="DLCOE_logo_HWH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4000" y="1105318"/>
            <a:ext cx="3093334" cy="52561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1026942" y="3886200"/>
            <a:ext cx="7828301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US" dirty="0"/>
              <a:t>Single Phase Motor Startup Final Presentation</a:t>
            </a:r>
          </a:p>
          <a:p>
            <a:pPr marL="0" marR="0" lvl="0" indent="0" algn="r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/>
              <a:t>Samantha Wilson</a:t>
            </a:r>
          </a:p>
          <a:p>
            <a:pPr marL="0" marR="0" lvl="0" indent="0" algn="r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US" dirty="0"/>
              <a:t>John </a:t>
            </a:r>
            <a:r>
              <a:rPr lang="en-US" dirty="0" err="1"/>
              <a:t>Florek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2638927" y="0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Executive summary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407590"/>
            <a:ext cx="4640400" cy="523236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statement</a:t>
            </a:r>
            <a:r>
              <a:rPr lang="en-US" sz="2400" dirty="0"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</a:p>
          <a:p>
            <a:pPr marL="457200" marR="0" lvl="0" indent="-355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</a:pPr>
            <a:r>
              <a:rPr lang="en-US" sz="2000" dirty="0">
                <a:latin typeface="Helvetica Neue"/>
                <a:ea typeface="Helvetica Neue"/>
                <a:cs typeface="Helvetica Neue"/>
                <a:sym typeface="Helvetica Neue"/>
              </a:rPr>
              <a:t>When single phase motors startup, the rotor needs a lot of initial power to start running</a:t>
            </a:r>
          </a:p>
          <a:p>
            <a:pPr marL="457200" marR="0" lvl="0" indent="-355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</a:pPr>
            <a:r>
              <a:rPr lang="en-US" sz="2000" dirty="0">
                <a:latin typeface="Helvetica Neue"/>
                <a:ea typeface="Helvetica Neue"/>
                <a:cs typeface="Helvetica Neue"/>
                <a:sym typeface="Helvetica Neue"/>
              </a:rPr>
              <a:t>This amount of inrush current is too much for power lines to safely provide, and can lead to regional blackouts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Helvetica Neue"/>
                <a:ea typeface="Helvetica Neue"/>
                <a:cs typeface="Helvetica Neue"/>
                <a:sym typeface="Helvetica Neue"/>
              </a:rPr>
              <a:t>Our startup design will:</a:t>
            </a:r>
          </a:p>
          <a:p>
            <a:pPr marL="457200" lvl="0" indent="-355600" rtl="0">
              <a:lnSpc>
                <a:spcPct val="80000"/>
              </a:lnSpc>
              <a:spcBef>
                <a:spcPts val="640"/>
              </a:spcBef>
              <a:buSzPct val="100000"/>
              <a:buFont typeface="Helvetica Neue"/>
            </a:pPr>
            <a:r>
              <a:rPr lang="en-US" sz="2000" dirty="0">
                <a:latin typeface="Helvetica Neue"/>
                <a:ea typeface="Helvetica Neue"/>
                <a:cs typeface="Helvetica Neue"/>
                <a:sym typeface="Helvetica Neue"/>
              </a:rPr>
              <a:t>Switch the motor from the electric grid to a power supply during startup</a:t>
            </a:r>
          </a:p>
          <a:p>
            <a:pPr marL="457200" marR="0" lvl="0" indent="-355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ct val="100000"/>
              <a:buFont typeface="Helvetica Neue"/>
            </a:pPr>
            <a:r>
              <a:rPr lang="en-US" sz="2000" dirty="0">
                <a:latin typeface="Helvetica Neue"/>
                <a:ea typeface="Helvetica Neue"/>
                <a:cs typeface="Helvetica Neue"/>
                <a:sym typeface="Helvetica Neue"/>
              </a:rPr>
              <a:t>Once the rotor speed is normalized, switch the motor back to the grid</a:t>
            </a:r>
          </a:p>
          <a:p>
            <a:pPr marL="457200" marR="0" lvl="0" indent="-355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ct val="100000"/>
              <a:buFont typeface="Helvetica Neue"/>
            </a:pPr>
            <a:r>
              <a:rPr lang="en-US" sz="2000" dirty="0">
                <a:latin typeface="Helvetica Neue"/>
                <a:ea typeface="Helvetica Neue"/>
                <a:cs typeface="Helvetica Neue"/>
                <a:sym typeface="Helvetica Neue"/>
              </a:rPr>
              <a:t>Will be designing for a 1 hp motor, with eventual concept to be used for a 20 hp motor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7A8BD0-4700-495B-A8F0-40334A1CC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29" y="2861943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733" y="-756187"/>
            <a:ext cx="3829050" cy="588645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957" y="-600075"/>
            <a:ext cx="5029200" cy="710565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325" y="132391"/>
            <a:ext cx="8768579" cy="7209898"/>
          </a:xfrm>
          <a:prstGeom prst="rect">
            <a:avLst/>
          </a:prstGeom>
        </p:spPr>
      </p:pic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2235161" y="0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i="0" u="none" strike="noStrike" cap="none" dirty="0">
                <a:solidFill>
                  <a:schemeClr val="dk1"/>
                </a:solidFill>
              </a:rPr>
              <a:t>Subsystem</a:t>
            </a:r>
            <a:r>
              <a:rPr lang="en-US" dirty="0"/>
              <a:t> Overview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533400"/>
            <a:ext cx="2952750" cy="38481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2689" y="1469547"/>
            <a:ext cx="2981325" cy="4060618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9624" y="-709406"/>
            <a:ext cx="3366251" cy="3300205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8319" y="4827691"/>
            <a:ext cx="5716321" cy="2943225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190813" y="1374382"/>
            <a:ext cx="1041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>
                <a:solidFill>
                  <a:prstClr val="white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Grid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437637" y="1374381"/>
            <a:ext cx="1178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>
                <a:solidFill>
                  <a:prstClr val="white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Charger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1488954" y="1641727"/>
            <a:ext cx="449736" cy="18592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91" name="Straight Arrow Connector 90"/>
          <p:cNvCxnSpPr/>
          <p:nvPr/>
        </p:nvCxnSpPr>
        <p:spPr>
          <a:xfrm>
            <a:off x="3990974" y="1605214"/>
            <a:ext cx="459730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92" name="Straight Connector 91"/>
          <p:cNvCxnSpPr/>
          <p:nvPr/>
        </p:nvCxnSpPr>
        <p:spPr>
          <a:xfrm flipV="1">
            <a:off x="5749889" y="2793150"/>
            <a:ext cx="1460083" cy="4233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94" name="Straight Arrow Connector 93"/>
          <p:cNvCxnSpPr/>
          <p:nvPr/>
        </p:nvCxnSpPr>
        <p:spPr>
          <a:xfrm flipV="1">
            <a:off x="7197700" y="2205745"/>
            <a:ext cx="6700" cy="591638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95" name="Straight Connector 94"/>
          <p:cNvCxnSpPr/>
          <p:nvPr/>
        </p:nvCxnSpPr>
        <p:spPr>
          <a:xfrm>
            <a:off x="609601" y="2205745"/>
            <a:ext cx="45006" cy="360874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96" name="Straight Connector 95"/>
          <p:cNvCxnSpPr/>
          <p:nvPr/>
        </p:nvCxnSpPr>
        <p:spPr>
          <a:xfrm>
            <a:off x="637430" y="5814485"/>
            <a:ext cx="5268069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97" name="Straight Arrow Connector 96"/>
          <p:cNvCxnSpPr/>
          <p:nvPr/>
        </p:nvCxnSpPr>
        <p:spPr>
          <a:xfrm>
            <a:off x="5916025" y="5814485"/>
            <a:ext cx="733497" cy="998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98" name="Straight Arrow Connector 97"/>
          <p:cNvCxnSpPr/>
          <p:nvPr/>
        </p:nvCxnSpPr>
        <p:spPr>
          <a:xfrm flipH="1" flipV="1">
            <a:off x="7817633" y="4048767"/>
            <a:ext cx="7199" cy="122851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99" name="Straight Arrow Connector 98"/>
          <p:cNvCxnSpPr/>
          <p:nvPr/>
        </p:nvCxnSpPr>
        <p:spPr>
          <a:xfrm flipH="1" flipV="1">
            <a:off x="7799323" y="2205745"/>
            <a:ext cx="13890" cy="737702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00" name="Straight Arrow Connector 99"/>
          <p:cNvCxnSpPr/>
          <p:nvPr/>
        </p:nvCxnSpPr>
        <p:spPr>
          <a:xfrm rot="10800000">
            <a:off x="6282773" y="1605214"/>
            <a:ext cx="499027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01" name="TextBox 100"/>
          <p:cNvSpPr txBox="1"/>
          <p:nvPr/>
        </p:nvSpPr>
        <p:spPr>
          <a:xfrm>
            <a:off x="4873172" y="1374381"/>
            <a:ext cx="87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>
                <a:solidFill>
                  <a:prstClr val="white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Relay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304439" y="1378047"/>
            <a:ext cx="1202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>
                <a:solidFill>
                  <a:prstClr val="white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Inverter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292091" y="3263086"/>
            <a:ext cx="1126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Battery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093264" y="3300256"/>
            <a:ext cx="1793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>
                <a:solidFill>
                  <a:prstClr val="white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Optoisolator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15906" y="5629702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>
                <a:solidFill>
                  <a:prstClr val="white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MCU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 flipH="1" flipV="1">
            <a:off x="4639473" y="2143187"/>
            <a:ext cx="26222" cy="2666112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07" name="Straight Connector 106"/>
          <p:cNvCxnSpPr/>
          <p:nvPr/>
        </p:nvCxnSpPr>
        <p:spPr>
          <a:xfrm>
            <a:off x="4665695" y="4827691"/>
            <a:ext cx="3147518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3" name="Straight Connector 32"/>
          <p:cNvCxnSpPr/>
          <p:nvPr/>
        </p:nvCxnSpPr>
        <p:spPr>
          <a:xfrm flipH="1" flipV="1">
            <a:off x="5743620" y="2778235"/>
            <a:ext cx="697" cy="174515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340768" y="-30143"/>
            <a:ext cx="6424864" cy="803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lang="en-US" sz="2800" dirty="0"/>
              <a:t>Power &amp; Inverter Subsystem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4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C6F0E-FFB5-4E0A-AE18-9F4C11E28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458" y="1240160"/>
            <a:ext cx="4227342" cy="2586252"/>
          </a:xfrm>
          <a:prstGeom prst="rect">
            <a:avLst/>
          </a:prstGeom>
        </p:spPr>
      </p:pic>
      <p:sp>
        <p:nvSpPr>
          <p:cNvPr id="10" name="Shape 64">
            <a:extLst>
              <a:ext uri="{FF2B5EF4-FFF2-40B4-BE49-F238E27FC236}">
                <a16:creationId xmlns:a16="http://schemas.microsoft.com/office/drawing/2014/main" id="{38E272F7-C802-4047-A859-160B06DEFA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199" y="1240160"/>
            <a:ext cx="4058530" cy="540146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240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Requirements: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None/>
            </a:pPr>
            <a:endParaRPr lang="en-US" sz="240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5560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Font typeface="Helvetica Neue"/>
              <a:buChar char="•"/>
            </a:pPr>
            <a:r>
              <a:rPr lang="en-US" sz="200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Components rated for 12 V, 62 A, and 746 W</a:t>
            </a:r>
          </a:p>
          <a:p>
            <a:pPr marL="457200" lvl="0" indent="-35560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Font typeface="Helvetica Neue"/>
              <a:buChar char="•"/>
            </a:pPr>
            <a:r>
              <a:rPr lang="en-US" sz="200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Switching frequency of 50 </a:t>
            </a:r>
            <a:r>
              <a:rPr lang="en-US" sz="2000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kHZ</a:t>
            </a:r>
            <a:endParaRPr lang="en-US" sz="200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Transistor Specifications: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55600">
              <a:lnSpc>
                <a:spcPct val="80000"/>
              </a:lnSpc>
              <a:spcBef>
                <a:spcPts val="0"/>
              </a:spcBef>
              <a:buFont typeface="Helvetica Neue"/>
            </a:pPr>
            <a:r>
              <a:rPr lang="en-US" sz="2000" dirty="0">
                <a:latin typeface="Helvetica Neue"/>
                <a:ea typeface="Helvetica Neue"/>
                <a:cs typeface="Helvetica Neue"/>
                <a:sym typeface="Helvetica Neue"/>
              </a:rPr>
              <a:t>IGBT - FGY40T120SMD</a:t>
            </a:r>
          </a:p>
          <a:p>
            <a:pPr marL="457200" lvl="0" indent="-355600">
              <a:lnSpc>
                <a:spcPct val="80000"/>
              </a:lnSpc>
              <a:spcBef>
                <a:spcPts val="0"/>
              </a:spcBef>
              <a:buFont typeface="Helvetica Neue"/>
            </a:pPr>
            <a:r>
              <a:rPr lang="en-US" sz="2000" dirty="0">
                <a:latin typeface="Helvetica Neue"/>
                <a:ea typeface="Helvetica Neue"/>
                <a:cs typeface="Helvetica Neue"/>
                <a:sym typeface="Helvetica Neue"/>
              </a:rPr>
              <a:t>Ratings: 1200 V, 80 A, 882 W, 65 ns R.R.T.</a:t>
            </a:r>
          </a:p>
          <a:p>
            <a:pPr marL="457200" lvl="0" indent="-355600">
              <a:lnSpc>
                <a:spcPct val="80000"/>
              </a:lnSpc>
              <a:spcBef>
                <a:spcPts val="0"/>
              </a:spcBef>
              <a:buFont typeface="Helvetica Neue"/>
            </a:pPr>
            <a:r>
              <a:rPr lang="en-US" sz="2000" dirty="0">
                <a:latin typeface="Helvetica Neue"/>
                <a:ea typeface="Helvetica Neue"/>
                <a:cs typeface="Helvetica Neue"/>
                <a:sym typeface="Helvetica Neue"/>
              </a:rPr>
              <a:t>Built in antiparallel diodes</a:t>
            </a:r>
          </a:p>
          <a:p>
            <a:pPr marL="101600" lv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0160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Transformer Specifications:</a:t>
            </a:r>
          </a:p>
          <a:p>
            <a:pPr marL="10160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55600">
              <a:lnSpc>
                <a:spcPct val="80000"/>
              </a:lnSpc>
              <a:spcBef>
                <a:spcPts val="0"/>
              </a:spcBef>
              <a:buFont typeface="Helvetica Neue"/>
            </a:pPr>
            <a:r>
              <a:rPr lang="en-US" sz="2000" dirty="0">
                <a:latin typeface="Helvetica Neue"/>
                <a:ea typeface="Helvetica Neue"/>
                <a:cs typeface="Helvetica Neue"/>
                <a:sym typeface="Helvetica Neue"/>
              </a:rPr>
              <a:t>First side rated for 400 V</a:t>
            </a:r>
          </a:p>
          <a:p>
            <a:pPr marL="457200" lvl="0" indent="-355600">
              <a:lnSpc>
                <a:spcPct val="80000"/>
              </a:lnSpc>
              <a:spcBef>
                <a:spcPts val="0"/>
              </a:spcBef>
              <a:buFont typeface="Helvetica Neue"/>
            </a:pPr>
            <a:r>
              <a:rPr lang="en-US" sz="2000" dirty="0">
                <a:latin typeface="Helvetica Neue"/>
                <a:ea typeface="Helvetica Neue"/>
                <a:cs typeface="Helvetica Neue"/>
                <a:sym typeface="Helvetica Neue"/>
              </a:rPr>
              <a:t>Second side rated for 12 V, 83 A</a:t>
            </a:r>
          </a:p>
          <a:p>
            <a:pPr marL="457200" lvl="0" indent="-355600">
              <a:lnSpc>
                <a:spcPct val="80000"/>
              </a:lnSpc>
              <a:spcBef>
                <a:spcPts val="0"/>
              </a:spcBef>
              <a:buFont typeface="Helvetica Neue"/>
            </a:pPr>
            <a:r>
              <a:rPr lang="en-US" sz="2000" dirty="0">
                <a:latin typeface="Helvetica Neue"/>
                <a:ea typeface="Helvetica Neue"/>
                <a:cs typeface="Helvetica Neue"/>
                <a:sym typeface="Helvetica Neue"/>
              </a:rPr>
              <a:t>Rated for 1000 VA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5ACE45-CD94-4E2E-A8A7-FF320125D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458" y="3942956"/>
            <a:ext cx="4227343" cy="241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5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1792" y="0"/>
            <a:ext cx="4215008" cy="803756"/>
          </a:xfrm>
        </p:spPr>
        <p:txBody>
          <a:bodyPr/>
          <a:lstStyle/>
          <a:p>
            <a:r>
              <a:rPr lang="en-US" dirty="0"/>
              <a:t>Microcontroller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0708"/>
            <a:ext cx="8229600" cy="1955598"/>
          </a:xfrm>
        </p:spPr>
        <p:txBody>
          <a:bodyPr/>
          <a:lstStyle/>
          <a:p>
            <a:r>
              <a:rPr lang="en-US" sz="2400" dirty="0"/>
              <a:t>Switched from MATLAB to MPLAB </a:t>
            </a:r>
          </a:p>
          <a:p>
            <a:r>
              <a:rPr lang="en-US" sz="2400" dirty="0"/>
              <a:t>PIC16F628A switched for DsPIC33FJ128MC802 </a:t>
            </a:r>
          </a:p>
          <a:p>
            <a:r>
              <a:rPr lang="en-US" sz="2400" dirty="0" err="1"/>
              <a:t>Microstick</a:t>
            </a:r>
            <a:r>
              <a:rPr lang="en-US" sz="2400" dirty="0"/>
              <a:t>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717539"/>
            <a:ext cx="3638811" cy="363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1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063" y="-12526"/>
            <a:ext cx="4676273" cy="803756"/>
          </a:xfrm>
        </p:spPr>
        <p:txBody>
          <a:bodyPr/>
          <a:lstStyle/>
          <a:p>
            <a:r>
              <a:rPr lang="en-US" dirty="0"/>
              <a:t>Project Planner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928289"/>
              </p:ext>
            </p:extLst>
          </p:nvPr>
        </p:nvGraphicFramePr>
        <p:xfrm>
          <a:off x="164688" y="901875"/>
          <a:ext cx="8854050" cy="5257179"/>
        </p:xfrm>
        <a:graphic>
          <a:graphicData uri="http://schemas.openxmlformats.org/drawingml/2006/table">
            <a:tbl>
              <a:tblPr firstRow="1" bandRow="1">
                <a:tableStyleId>{EBAAED65-FA34-413A-AF14-DE7F8549F870}</a:tableStyleId>
              </a:tblPr>
              <a:tblGrid>
                <a:gridCol w="1770810">
                  <a:extLst>
                    <a:ext uri="{9D8B030D-6E8A-4147-A177-3AD203B41FA5}">
                      <a16:colId xmlns:a16="http://schemas.microsoft.com/office/drawing/2014/main" val="2188934609"/>
                    </a:ext>
                  </a:extLst>
                </a:gridCol>
                <a:gridCol w="1770810">
                  <a:extLst>
                    <a:ext uri="{9D8B030D-6E8A-4147-A177-3AD203B41FA5}">
                      <a16:colId xmlns:a16="http://schemas.microsoft.com/office/drawing/2014/main" val="216722172"/>
                    </a:ext>
                  </a:extLst>
                </a:gridCol>
                <a:gridCol w="1770810">
                  <a:extLst>
                    <a:ext uri="{9D8B030D-6E8A-4147-A177-3AD203B41FA5}">
                      <a16:colId xmlns:a16="http://schemas.microsoft.com/office/drawing/2014/main" val="1995039585"/>
                    </a:ext>
                  </a:extLst>
                </a:gridCol>
                <a:gridCol w="1770810">
                  <a:extLst>
                    <a:ext uri="{9D8B030D-6E8A-4147-A177-3AD203B41FA5}">
                      <a16:colId xmlns:a16="http://schemas.microsoft.com/office/drawing/2014/main" val="1541609122"/>
                    </a:ext>
                  </a:extLst>
                </a:gridCol>
                <a:gridCol w="17708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54697">
                <a:tc>
                  <a:txBody>
                    <a:bodyPr/>
                    <a:lstStyle/>
                    <a:p>
                      <a:r>
                        <a:rPr lang="en-US" dirty="0"/>
                        <a:t>October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Inverter design</a:t>
                      </a:r>
                      <a:r>
                        <a:rPr lang="en-US" baseline="0" dirty="0"/>
                        <a:t> study and design selection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of parts selected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052237"/>
                  </a:ext>
                </a:extLst>
              </a:tr>
              <a:tr h="1140247">
                <a:tc>
                  <a:txBody>
                    <a:bodyPr/>
                    <a:lstStyle/>
                    <a:p>
                      <a:r>
                        <a:rPr lang="en-US" dirty="0"/>
                        <a:t>November</a:t>
                      </a:r>
                      <a:br>
                        <a:rPr lang="en-US" dirty="0"/>
                      </a:br>
                      <a:r>
                        <a:rPr lang="en-US" dirty="0"/>
                        <a:t>11/1</a:t>
                      </a:r>
                      <a:r>
                        <a:rPr lang="en-US" baseline="0" dirty="0"/>
                        <a:t> – 11/15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Microcontroller</a:t>
                      </a:r>
                      <a:r>
                        <a:rPr lang="en-US" baseline="0" dirty="0"/>
                        <a:t> code started in </a:t>
                      </a:r>
                      <a:r>
                        <a:rPr lang="en-US" baseline="0" dirty="0" err="1"/>
                        <a:t>Matlab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Inverter design started in Simulink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615092"/>
                  </a:ext>
                </a:extLst>
              </a:tr>
              <a:tr h="1519036">
                <a:tc>
                  <a:txBody>
                    <a:bodyPr/>
                    <a:lstStyle/>
                    <a:p>
                      <a:r>
                        <a:rPr lang="en-US" dirty="0"/>
                        <a:t>November</a:t>
                      </a:r>
                    </a:p>
                    <a:p>
                      <a:r>
                        <a:rPr lang="en-US" dirty="0"/>
                        <a:t>11/16</a:t>
                      </a:r>
                      <a:r>
                        <a:rPr lang="en-US" baseline="0" dirty="0"/>
                        <a:t>-11/30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Microcontroller code changed from </a:t>
                      </a:r>
                      <a:r>
                        <a:rPr lang="en-US" dirty="0" err="1"/>
                        <a:t>Matlab</a:t>
                      </a:r>
                      <a:r>
                        <a:rPr lang="en-US" dirty="0"/>
                        <a:t> to MPLAB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Tests</a:t>
                      </a:r>
                      <a:r>
                        <a:rPr lang="en-US" baseline="0" dirty="0"/>
                        <a:t> performed to confirm that microcontroller could receive code from MPLAB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 inverter 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8319">
                <a:tc>
                  <a:txBody>
                    <a:bodyPr/>
                    <a:lstStyle/>
                    <a:p>
                      <a:r>
                        <a:rPr lang="en-US" dirty="0"/>
                        <a:t>December</a:t>
                      </a:r>
                    </a:p>
                    <a:p>
                      <a:r>
                        <a:rPr lang="en-US" dirty="0"/>
                        <a:t>12/1-12/15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Design circuit using Eagle software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 PCB with sponsor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932395"/>
                  </a:ext>
                </a:extLst>
              </a:tr>
              <a:tr h="798319">
                <a:tc>
                  <a:txBody>
                    <a:bodyPr/>
                    <a:lstStyle/>
                    <a:p>
                      <a:r>
                        <a:rPr lang="en-US" dirty="0"/>
                        <a:t>Winter</a:t>
                      </a:r>
                      <a:r>
                        <a:rPr lang="en-US" baseline="0" dirty="0"/>
                        <a:t> Break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Continued</a:t>
                      </a:r>
                      <a:r>
                        <a:rPr lang="en-US" baseline="0" dirty="0"/>
                        <a:t> debugging on microcontroller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Solder components to PCB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02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720516" y="2777225"/>
            <a:ext cx="6424864" cy="803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lang="en-US" sz="3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43598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283</Words>
  <Application>Microsoft Office PowerPoint</Application>
  <PresentationFormat>On-screen Show (4:3)</PresentationFormat>
  <Paragraphs>66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Helvetica Neue</vt:lpstr>
      <vt:lpstr>Calibri</vt:lpstr>
      <vt:lpstr>Arial</vt:lpstr>
      <vt:lpstr>Office Theme</vt:lpstr>
      <vt:lpstr>ECEN 403-902</vt:lpstr>
      <vt:lpstr>Executive summary</vt:lpstr>
      <vt:lpstr>Subsystem Overview</vt:lpstr>
      <vt:lpstr>Power &amp; Inverter Subsystem</vt:lpstr>
      <vt:lpstr>Microcontroller </vt:lpstr>
      <vt:lpstr>Project Planner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ECEN 403</dc:title>
  <dc:creator>Kalafatis, Stavros</dc:creator>
  <cp:lastModifiedBy>User</cp:lastModifiedBy>
  <cp:revision>95</cp:revision>
  <dcterms:modified xsi:type="dcterms:W3CDTF">2018-12-03T15:43:53Z</dcterms:modified>
</cp:coreProperties>
</file>